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03" r:id="rId1"/>
    <p:sldMasterId id="2147483818" r:id="rId2"/>
    <p:sldMasterId id="2147483821" r:id="rId3"/>
  </p:sldMasterIdLst>
  <p:notesMasterIdLst>
    <p:notesMasterId r:id="rId43"/>
  </p:notesMasterIdLst>
  <p:handoutMasterIdLst>
    <p:handoutMasterId r:id="rId44"/>
  </p:handoutMasterIdLst>
  <p:sldIdLst>
    <p:sldId id="389" r:id="rId4"/>
    <p:sldId id="392" r:id="rId5"/>
    <p:sldId id="439" r:id="rId6"/>
    <p:sldId id="448" r:id="rId7"/>
    <p:sldId id="393" r:id="rId8"/>
    <p:sldId id="394" r:id="rId9"/>
    <p:sldId id="440" r:id="rId10"/>
    <p:sldId id="450" r:id="rId11"/>
    <p:sldId id="451" r:id="rId12"/>
    <p:sldId id="452" r:id="rId13"/>
    <p:sldId id="453" r:id="rId14"/>
    <p:sldId id="454" r:id="rId15"/>
    <p:sldId id="459" r:id="rId16"/>
    <p:sldId id="460" r:id="rId17"/>
    <p:sldId id="461" r:id="rId18"/>
    <p:sldId id="462" r:id="rId19"/>
    <p:sldId id="463" r:id="rId20"/>
    <p:sldId id="465" r:id="rId21"/>
    <p:sldId id="466" r:id="rId22"/>
    <p:sldId id="467" r:id="rId23"/>
    <p:sldId id="468" r:id="rId24"/>
    <p:sldId id="469" r:id="rId25"/>
    <p:sldId id="470" r:id="rId26"/>
    <p:sldId id="471" r:id="rId27"/>
    <p:sldId id="472" r:id="rId28"/>
    <p:sldId id="475" r:id="rId29"/>
    <p:sldId id="476" r:id="rId30"/>
    <p:sldId id="477" r:id="rId31"/>
    <p:sldId id="478" r:id="rId32"/>
    <p:sldId id="479" r:id="rId33"/>
    <p:sldId id="480" r:id="rId34"/>
    <p:sldId id="481" r:id="rId35"/>
    <p:sldId id="482" r:id="rId36"/>
    <p:sldId id="484" r:id="rId37"/>
    <p:sldId id="483" r:id="rId38"/>
    <p:sldId id="407" r:id="rId39"/>
    <p:sldId id="408" r:id="rId40"/>
    <p:sldId id="490" r:id="rId41"/>
    <p:sldId id="491" r:id="rId42"/>
  </p:sldIdLst>
  <p:sldSz cx="9144000" cy="6858000" type="letter"/>
  <p:notesSz cx="6997700" cy="9271000"/>
  <p:custDataLst>
    <p:tags r:id="rId45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isa Rivers" initials="LR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5A5F62"/>
    <a:srgbClr val="AAAAC6"/>
    <a:srgbClr val="666699"/>
    <a:srgbClr val="0000FF"/>
    <a:srgbClr val="00FF00"/>
    <a:srgbClr val="FF6600"/>
    <a:srgbClr val="FF99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04" autoAdjust="0"/>
    <p:restoredTop sz="66786" autoAdjust="0"/>
  </p:normalViewPr>
  <p:slideViewPr>
    <p:cSldViewPr>
      <p:cViewPr varScale="1">
        <p:scale>
          <a:sx n="47" d="100"/>
          <a:sy n="47" d="100"/>
        </p:scale>
        <p:origin x="-1128" y="-102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80"/>
    </p:cViewPr>
  </p:sorterViewPr>
  <p:notesViewPr>
    <p:cSldViewPr>
      <p:cViewPr varScale="1">
        <p:scale>
          <a:sx n="84" d="100"/>
          <a:sy n="84" d="100"/>
        </p:scale>
        <p:origin x="-2292" y="-90"/>
      </p:cViewPr>
      <p:guideLst>
        <p:guide orient="horz" pos="2920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notesMaster" Target="notesMasters/notesMaster1.xml"/><Relationship Id="rId48" Type="http://schemas.openxmlformats.org/officeDocument/2006/relationships/viewProps" Target="viewProps.xml"/><Relationship Id="rId8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35.xml"/><Relationship Id="rId1" Type="http://schemas.openxmlformats.org/officeDocument/2006/relationships/slide" Target="slides/slide2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-1588"/>
            <a:ext cx="3032867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69" tIns="0" rIns="19469" bIns="0" numCol="1" anchor="t" anchorCtr="0" compatLnSpc="1">
            <a:prstTxWarp prst="textNoShape">
              <a:avLst/>
            </a:prstTxWarp>
          </a:bodyPr>
          <a:lstStyle>
            <a:lvl1pPr algn="l" defTabSz="933450">
              <a:defRPr sz="1000" b="0" i="1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Lesson 6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4834" y="-1588"/>
            <a:ext cx="3032866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69" tIns="0" rIns="19469" bIns="0" numCol="1" anchor="t" anchorCtr="0" compatLnSpc="1">
            <a:prstTxWarp prst="textNoShape">
              <a:avLst/>
            </a:prstTxWarp>
          </a:bodyPr>
          <a:lstStyle>
            <a:lvl1pPr algn="r" defTabSz="933450">
              <a:defRPr sz="1000" b="0" i="1">
                <a:solidFill>
                  <a:schemeClr val="tx1"/>
                </a:solidFill>
                <a:latin typeface="Arial" charset="0"/>
              </a:defRPr>
            </a:lvl1pPr>
          </a:lstStyle>
          <a:p>
            <a:fld id="{C0E4302E-F548-43AE-BD2B-644C0F3A7FEC}" type="datetime1">
              <a:rPr lang="en-US"/>
              <a:pPr/>
              <a:t>6/29/2009</a:t>
            </a:fld>
            <a:endParaRPr lang="en-US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05864"/>
            <a:ext cx="3032867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69" tIns="0" rIns="19469" bIns="0" numCol="1" anchor="b" anchorCtr="0" compatLnSpc="1">
            <a:prstTxWarp prst="textNoShape">
              <a:avLst/>
            </a:prstTxWarp>
          </a:bodyPr>
          <a:lstStyle>
            <a:lvl1pPr algn="l" defTabSz="933450">
              <a:defRPr sz="1000" b="0" i="1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LabVIEW FPGA Course Manual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4834" y="8805864"/>
            <a:ext cx="3032866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69" tIns="0" rIns="19469" bIns="0" numCol="1" anchor="b" anchorCtr="0" compatLnSpc="1">
            <a:prstTxWarp prst="textNoShape">
              <a:avLst/>
            </a:prstTxWarp>
          </a:bodyPr>
          <a:lstStyle>
            <a:lvl1pPr algn="r" defTabSz="933450">
              <a:defRPr sz="1000" b="0" i="1">
                <a:solidFill>
                  <a:schemeClr val="tx1"/>
                </a:solidFill>
                <a:latin typeface="Arial" charset="0"/>
              </a:defRPr>
            </a:lvl1pPr>
          </a:lstStyle>
          <a:p>
            <a:fld id="{48C66E88-0B27-4C0D-BDF9-DDDEC8ACC98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Rectangle 6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7888" y="704850"/>
            <a:ext cx="5241925" cy="393065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5" name="Rectangle 7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324" y="4864100"/>
            <a:ext cx="5725390" cy="370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99" tIns="47050" rIns="94099" bIns="4705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Second level</a:t>
            </a:r>
          </a:p>
          <a:p>
            <a:pPr marL="2286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Third level</a:t>
            </a:r>
          </a:p>
          <a:p>
            <a:pPr marL="457200" marR="0" lvl="3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–"/>
              <a:tabLst>
                <a:tab pos="45720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Fourth level</a:t>
            </a:r>
          </a:p>
          <a:p>
            <a:pPr marL="1019175" marR="0" lvl="4" indent="-1019175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  <a:tab pos="1019175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Fifth level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99189" y="9055100"/>
            <a:ext cx="6122988" cy="15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4503" tIns="25801" rIns="64503" bIns="25801">
            <a:spAutoFit/>
          </a:bodyPr>
          <a:lstStyle/>
          <a:p>
            <a:pPr algn="l" defTabSz="942975">
              <a:lnSpc>
                <a:spcPct val="85000"/>
              </a:lnSpc>
              <a:tabLst>
                <a:tab pos="290513" algn="l"/>
                <a:tab pos="3033713" algn="ctr"/>
                <a:tab pos="5776913" algn="r"/>
              </a:tabLst>
            </a:pPr>
            <a:r>
              <a:rPr lang="en-US" altLang="en-US" sz="800" b="0" i="1" dirty="0" smtClean="0">
                <a:solidFill>
                  <a:schemeClr val="tx1"/>
                </a:solidFill>
              </a:rPr>
              <a:t>	LabVIEW FPGA 	7</a:t>
            </a:r>
            <a:r>
              <a:rPr lang="en-US" sz="800" b="0" i="1" dirty="0" smtClean="0">
                <a:solidFill>
                  <a:schemeClr val="tx1"/>
                </a:solidFill>
              </a:rPr>
              <a:t>-</a:t>
            </a:r>
            <a:fld id="{8618B3B7-1819-48C9-894E-FAD3541A3B44}" type="slidenum">
              <a:rPr lang="en-US" sz="800" b="0" i="1" smtClean="0">
                <a:solidFill>
                  <a:schemeClr val="tx1"/>
                </a:solidFill>
              </a:rPr>
              <a:pPr algn="l" defTabSz="942975">
                <a:lnSpc>
                  <a:spcPct val="85000"/>
                </a:lnSpc>
                <a:tabLst>
                  <a:tab pos="290513" algn="l"/>
                  <a:tab pos="3033713" algn="ctr"/>
                  <a:tab pos="5776913" algn="r"/>
                </a:tabLst>
              </a:pPr>
              <a:t>‹#›</a:t>
            </a:fld>
            <a:r>
              <a:rPr lang="en-US" sz="800" b="0" i="1" dirty="0" smtClean="0">
                <a:solidFill>
                  <a:schemeClr val="tx1"/>
                </a:solidFill>
              </a:rPr>
              <a:t> 	ni.com</a:t>
            </a:r>
            <a:endParaRPr lang="en-US" sz="800" b="0" i="1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marR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0" marR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228600" marR="0" indent="-22860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 typeface="Arial" pitchFamily="34" charset="0"/>
      <a:buChar char="•"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457200" marR="0" indent="-22860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 typeface="Times New Roman" pitchFamily="18" charset="0"/>
      <a:buChar char="–"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019175" marR="0" indent="-1019175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00050" algn="l"/>
        <a:tab pos="1019175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8" name="Notes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이전 레슨에서는 호스트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와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FPGA 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간의 기본적의 통신 수행 방법에 대해 알아보았습니다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이번 레슨에서는 통신에 대한 세부적인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 사항을 알아보고 호스트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와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FPGA 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간의 동기화와 데이터 전송 기법에 대해 소개합니다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 DMA FIFO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부분과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RT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컨트롤러의 호스트 컴퓨터 부분으로 이루어져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DMA 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부분은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메모리에 저장되어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FPGA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FIFO Write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함수를 사용하여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 한 번에 하나의 요소를 작성하거나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FIFO Read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함수를 사용하여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에서 한 번에 하나의 요소를 읽습니다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DMA 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호스트 컴퓨터 부분은 호스트 컴퓨터의 메모리에 저장됩니다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LabVIEW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DMA Engine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을 사용하여 이 두 부분을 연결합니다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DMA Engine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은 드라이버 소프트웨어와 하드웨어 로직을 포함하고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DMA Engine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이 실행될 때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두 부분 간에 자동으로 데이터를 전송하여 하나의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FIFO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어레이처럼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작동할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Invoke Method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함수를 이용하여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 한 번에 하나 또는 그 이상의 요소를 읽거나 씁니다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타겟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DMA FIFO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가 데이터를 전송하는 방법을 알아봅니다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DMA FIFO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비부호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32-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비트 정수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(U32)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데이터 유형을 지원합니다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다른 데이터 유형의 데이터를 전송하고 싶다면 데이터를 일련의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U32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데이터 유형으로 변환하고 데이터를 전송하며 호스트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데이터를 재구성합니다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FPGA FIFO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프로퍼티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대화상자의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FIFO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항목을 위의 그림처럼 구성합니다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DMA 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사용하고 싶다면 </a:t>
            </a:r>
            <a:r>
              <a:rPr lang="en-US" altLang="ko-KR" sz="1100" b="1" baseline="0" dirty="0" smtClean="0">
                <a:latin typeface="Times New Roman" pitchFamily="18" charset="0"/>
                <a:cs typeface="Times New Roman" pitchFamily="18" charset="0"/>
              </a:rPr>
              <a:t>Host to Target-DMA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또는 </a:t>
            </a:r>
            <a:r>
              <a:rPr lang="en-US" altLang="ko-KR" sz="1100" b="1" baseline="0" dirty="0" smtClean="0"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풀다운 메뉴의 </a:t>
            </a:r>
            <a:r>
              <a:rPr lang="en-US" altLang="ko-KR" sz="1100" b="1" baseline="0" dirty="0" smtClean="0">
                <a:latin typeface="Times New Roman" pitchFamily="18" charset="0"/>
                <a:cs typeface="Times New Roman" pitchFamily="18" charset="0"/>
              </a:rPr>
              <a:t>Target to Host-DMA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선택합니다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의 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DMA FIFO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에 데이터를 작성하려면 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팔레트의 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FIFO Write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함수를 추가하거나 프로젝트 탐색기에서 블록 다이어그램으로 드래그합니다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100" b="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팔레트의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FIFO Write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함수를 추가하고 싶다면 함수를 마우스 오른쪽 클릭하고 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Select </a:t>
            </a:r>
            <a:r>
              <a:rPr lang="en-US" sz="1100" b="1" dirty="0" err="1" smtClean="0">
                <a:latin typeface="Times New Roman" pitchFamily="18" charset="0"/>
                <a:cs typeface="Times New Roman" pitchFamily="18" charset="0"/>
              </a:rPr>
              <a:t>FIFO»Data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를 선택합니다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b="1" dirty="0" smtClean="0">
                <a:latin typeface="Arial Narrow" pitchFamily="34" charset="0"/>
                <a:cs typeface="Times New Roman" pitchFamily="18" charset="0"/>
              </a:rPr>
              <a:t>호스트의 </a:t>
            </a:r>
            <a:r>
              <a:rPr lang="en-US" b="1" dirty="0" smtClean="0">
                <a:latin typeface="Arial Narrow" pitchFamily="34" charset="0"/>
                <a:cs typeface="Times New Roman" pitchFamily="18" charset="0"/>
              </a:rPr>
              <a:t>DMA FIFO </a:t>
            </a:r>
            <a:r>
              <a:rPr lang="ko-KR" altLang="en-US" b="1" dirty="0" smtClean="0">
                <a:latin typeface="Arial Narrow" pitchFamily="34" charset="0"/>
                <a:cs typeface="Times New Roman" pitchFamily="18" charset="0"/>
              </a:rPr>
              <a:t>읽기</a:t>
            </a:r>
            <a:endParaRPr lang="en-US" b="1" dirty="0" smtClean="0">
              <a:latin typeface="Arial Narrow" pitchFamily="34" charset="0"/>
              <a:cs typeface="Times New Roman" pitchFamily="18" charset="0"/>
            </a:endParaRPr>
          </a:p>
          <a:p>
            <a:pPr lvl="1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Number of Elements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 입력은 각 반복에서 읽는 요소 개수를 결정합니다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요소가 읽혀지거나 타임아웃이 도달하면 함수는 완료됩니다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오버헤드는 대량 또는 소량의 요소를 읽는데 동일합니다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따라서 호스트가 너무 느리면 더 많은 요소를 읽어야 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endParaRPr lang="en-US" sz="1100" b="1" baseline="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100" b="1" baseline="0" dirty="0" smtClean="0">
                <a:latin typeface="Times New Roman" pitchFamily="18" charset="0"/>
                <a:cs typeface="Times New Roman" pitchFamily="18" charset="0"/>
              </a:rPr>
              <a:t>Timeout</a:t>
            </a:r>
            <a:r>
              <a:rPr lang="en-US" sz="1100" b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입력은</a:t>
            </a:r>
            <a:r>
              <a:rPr lang="en-US" sz="1100" b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타임아웃 전에 기다리는 시간 길이를 나타냅니다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이 터미널에 대한 기본값은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-5000 ms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입니다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 -1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을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입력하여 무한정 대기로 설정합니다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endParaRPr lang="en-US" sz="1100" b="0" baseline="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Data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출력은 데이터 읽기를 반환합니다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endParaRPr lang="en-US" altLang="ko-KR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ko-KR" sz="1100" b="1" dirty="0" smtClean="0">
                <a:latin typeface="Times New Roman" pitchFamily="18" charset="0"/>
                <a:cs typeface="Times New Roman" pitchFamily="18" charset="0"/>
              </a:rPr>
              <a:t>Element</a:t>
            </a:r>
            <a:r>
              <a:rPr lang="en-US" altLang="ko-KR" sz="1100" b="1" baseline="0" dirty="0" smtClean="0">
                <a:latin typeface="Times New Roman" pitchFamily="18" charset="0"/>
                <a:cs typeface="Times New Roman" pitchFamily="18" charset="0"/>
              </a:rPr>
              <a:t> Remaining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출력은 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DMA 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호스트 부분에 남아있는 요소 수를 나타냅니다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ko-KR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다음 세 가지 방법을 사용하여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DMA FIFO(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블로킹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인터럽트 또는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폴링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(polling))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상태를 결정합니다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블로킹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안의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DMA FIFO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에서 읽고자하는 데이터 양을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Read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메소드로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구성된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Invoke Method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노드의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요소 수에 와이어로 연결합니다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DMA Engine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Read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메소드로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구성된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Invoke Method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노드의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Timeout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입력으로 지정한 총 시간 내로 전송을 완료하려 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DMA Engine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은 최대 처리량을 구현하기 위해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CPU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제어를 산출하지 않습니다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위의 그림은 블로킹을 사용한 어플리케이션의 예입니다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Polling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에서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상수를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Read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메소드로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구성된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Invoke Method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노드의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Number of Elements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입력과 와이어로 연결합니다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Read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메소드는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바로 반환하고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Elements Remaining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출력은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Read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메소드에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다음 호출을 읽을 수 있는 요소의 수를 반환합니다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본 방법으로 얼마나 자주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폴링이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발생하는지 제어할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위의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그림과 같은 기법으로 여러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채널에 데이터를 쓰는 것이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가능합니다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예제는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어레이에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채널의 데이터를 조합하여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루프로 전달됩니다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For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루프는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어레이를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인덱싱하고 값을 제거하며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DMA 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 개별적이고 순차적으로 값을 전달합니다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8" name="Rectangle 3"/>
          <p:cNvSpPr>
            <a:spLocks noGrp="1" noChangeArrowheads="1"/>
          </p:cNvSpPr>
          <p:nvPr>
            <p:ph type="body" idx="3"/>
          </p:nvPr>
        </p:nvSpPr>
        <p:spPr>
          <a:xfrm>
            <a:off x="674324" y="4864100"/>
            <a:ext cx="5725390" cy="3709988"/>
          </a:xfrm>
          <a:noFill/>
          <a:ln/>
        </p:spPr>
        <p:txBody>
          <a:bodyPr/>
          <a:lstStyle/>
          <a:p>
            <a:r>
              <a:rPr lang="en-US" altLang="en-US" sz="1400" b="1" dirty="0" smtClean="0">
                <a:latin typeface="Arial Narrow" pitchFamily="34" charset="0"/>
              </a:rPr>
              <a:t>A. LabVIEW FPGA</a:t>
            </a:r>
            <a:r>
              <a:rPr lang="ko-KR" altLang="en-US" sz="1400" b="1" dirty="0" smtClean="0">
                <a:latin typeface="Arial Narrow" pitchFamily="34" charset="0"/>
              </a:rPr>
              <a:t>와 호스트 통신</a:t>
            </a:r>
            <a:endParaRPr lang="en-US" sz="1400" b="1" dirty="0" smtClean="0">
              <a:latin typeface="Arial Narrow" pitchFamily="34" charset="0"/>
            </a:endParaRPr>
          </a:p>
          <a:p>
            <a:r>
              <a:rPr lang="en-US" dirty="0" smtClean="0"/>
              <a:t>FPGA</a:t>
            </a:r>
            <a:r>
              <a:rPr lang="en-US" baseline="0" dirty="0" smtClean="0"/>
              <a:t> VI</a:t>
            </a:r>
            <a:r>
              <a:rPr lang="ko-KR" altLang="en-US" baseline="0" dirty="0" smtClean="0"/>
              <a:t>와 호스트 </a:t>
            </a:r>
            <a:r>
              <a:rPr lang="en-US" altLang="ko-KR" baseline="0" dirty="0" smtClean="0"/>
              <a:t>VI</a:t>
            </a:r>
            <a:r>
              <a:rPr lang="ko-KR" altLang="en-US" baseline="0" dirty="0" smtClean="0"/>
              <a:t>간의 통신은 정보 교환과 두 어플리케이션의 동기화로 이루어져 있습니다</a:t>
            </a:r>
            <a:r>
              <a:rPr lang="en-US" altLang="ko-KR" baseline="0" dirty="0" smtClean="0"/>
              <a:t>.</a:t>
            </a:r>
          </a:p>
          <a:p>
            <a:r>
              <a:rPr lang="en-US" dirty="0" smtClean="0"/>
              <a:t>VI</a:t>
            </a:r>
            <a:r>
              <a:rPr lang="ko-KR" altLang="en-US" dirty="0" smtClean="0"/>
              <a:t>와 호스트 </a:t>
            </a:r>
            <a:r>
              <a:rPr lang="en-US" altLang="ko-KR" dirty="0" smtClean="0"/>
              <a:t>FPGA</a:t>
            </a:r>
            <a:r>
              <a:rPr lang="ko-KR" altLang="en-US" dirty="0" smtClean="0"/>
              <a:t>는 독자적으로 비동기식입니다</a:t>
            </a:r>
            <a:r>
              <a:rPr lang="en-US" altLang="ko-KR" dirty="0" smtClean="0"/>
              <a:t>. VI</a:t>
            </a:r>
            <a:r>
              <a:rPr lang="ko-KR" altLang="en-US" dirty="0" smtClean="0"/>
              <a:t>들을 동기화하거나 호스트 </a:t>
            </a:r>
            <a:r>
              <a:rPr lang="en-US" altLang="ko-KR" dirty="0" smtClean="0"/>
              <a:t>VI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FPGA VI</a:t>
            </a:r>
            <a:r>
              <a:rPr lang="ko-KR" altLang="en-US" dirty="0" smtClean="0"/>
              <a:t> 타이밍 정보를 사용하려면 </a:t>
            </a:r>
            <a:r>
              <a:rPr lang="en-US" altLang="ko-KR" dirty="0" smtClean="0"/>
              <a:t>VI</a:t>
            </a:r>
            <a:r>
              <a:rPr lang="ko-KR" altLang="en-US" dirty="0" smtClean="0"/>
              <a:t>에 동기화 코드를</a:t>
            </a:r>
            <a:r>
              <a:rPr lang="ko-KR" altLang="en-US" baseline="0" dirty="0" smtClean="0"/>
              <a:t> 반드시 추가해야 합니다</a:t>
            </a:r>
            <a:r>
              <a:rPr lang="en-US" altLang="ko-KR" baseline="0" dirty="0" smtClean="0"/>
              <a:t>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다음 절차를 따라서 호스트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DMA 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읽기를 완료합니다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>
              <a:buFont typeface="+mj-lt"/>
              <a:buAutoNum type="arabicPeriod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나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비트파일을 참조로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엽니다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33363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 참조를 열고자 한다면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PGA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타겟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, FPGA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VI,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동일한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프로젝트에 있어야 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비트파일에 참조를 열고 싶다면 호스트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프로젝트에 있을 필요가 없습니다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33363"/>
            <a:r>
              <a:rPr lang="en-US" sz="1100" b="0" baseline="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에 참조를 열고 싶다면 프로젝트는 반드시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="0" baseline="0" dirty="0" err="1" smtClean="0">
                <a:latin typeface="Times New Roman" pitchFamily="18" charset="0"/>
                <a:cs typeface="Times New Roman" pitchFamily="18" charset="0"/>
              </a:rPr>
              <a:t>타겟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 아래에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DMA FIFO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를 포함해야 하고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DMA FIFO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항목에 작성하는 블록 다이어그램에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FIFO Write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함수를 포함해야 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 typeface="+mj-lt"/>
              <a:buAutoNum type="arabicPeriod" startAt="2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가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DMA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읽는 데이터 흐름 안 호스트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블록 다이어그램에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Invoke Method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노드를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추가합니다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DMA 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읽기 전에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읽도록 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FPGA VI Reference In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입력을 작성합니다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28600" indent="-228600">
              <a:buFont typeface="+mj-lt"/>
              <a:buAutoNum type="arabicPeriod" startAt="2"/>
            </a:pPr>
            <a:r>
              <a:rPr lang="en-US" sz="1100" b="0" i="0" dirty="0" smtClean="0">
                <a:latin typeface="Times New Roman" pitchFamily="18" charset="0"/>
                <a:cs typeface="Times New Roman" pitchFamily="18" charset="0"/>
              </a:rPr>
              <a:t>Invoke Method </a:t>
            </a:r>
            <a:r>
              <a:rPr lang="ko-KR" altLang="en-US" sz="1100" b="0" i="0" dirty="0" err="1" smtClean="0">
                <a:latin typeface="Times New Roman" pitchFamily="18" charset="0"/>
                <a:cs typeface="Times New Roman" pitchFamily="18" charset="0"/>
              </a:rPr>
              <a:t>노드를</a:t>
            </a:r>
            <a:r>
              <a:rPr lang="ko-KR" altLang="en-US" sz="1100" b="0" i="0" dirty="0" smtClean="0">
                <a:latin typeface="Times New Roman" pitchFamily="18" charset="0"/>
                <a:cs typeface="Times New Roman" pitchFamily="18" charset="0"/>
              </a:rPr>
              <a:t> 클릭하고 </a:t>
            </a:r>
            <a:r>
              <a:rPr lang="en-US" sz="1100" b="1" i="1" dirty="0" err="1" smtClean="0">
                <a:latin typeface="Times New Roman" pitchFamily="18" charset="0"/>
                <a:cs typeface="Times New Roman" pitchFamily="18" charset="0"/>
              </a:rPr>
              <a:t>FIFO»Read</a:t>
            </a:r>
            <a:r>
              <a:rPr lang="ko-KR" altLang="en-US" sz="1100" b="0" i="0" dirty="0" smtClean="0">
                <a:latin typeface="Times New Roman" pitchFamily="18" charset="0"/>
                <a:cs typeface="Times New Roman" pitchFamily="18" charset="0"/>
              </a:rPr>
              <a:t>를 선택합니다</a:t>
            </a:r>
            <a:r>
              <a:rPr lang="en-US" altLang="ko-KR" sz="1100" b="0" i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ko-KR" altLang="en-US" sz="1100" b="0" i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b="0" i="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="0" i="0" dirty="0" smtClean="0">
                <a:latin typeface="Times New Roman" pitchFamily="18" charset="0"/>
                <a:cs typeface="Times New Roman" pitchFamily="18" charset="0"/>
              </a:rPr>
              <a:t>는 프로젝트의 </a:t>
            </a:r>
            <a:r>
              <a:rPr lang="en-US" altLang="ko-KR" sz="1100" b="0" i="0" dirty="0" smtClean="0">
                <a:latin typeface="Times New Roman" pitchFamily="18" charset="0"/>
                <a:cs typeface="Times New Roman" pitchFamily="18" charset="0"/>
              </a:rPr>
              <a:t>FIFO </a:t>
            </a:r>
            <a:r>
              <a:rPr lang="ko-KR" altLang="en-US" sz="1100" b="0" i="0" dirty="0" smtClean="0">
                <a:latin typeface="Times New Roman" pitchFamily="18" charset="0"/>
                <a:cs typeface="Times New Roman" pitchFamily="18" charset="0"/>
              </a:rPr>
              <a:t>항목 이름입니다</a:t>
            </a:r>
            <a:r>
              <a:rPr lang="en-US" altLang="ko-KR" sz="1100" b="0" i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i="0" dirty="0" smtClean="0">
                <a:latin typeface="Times New Roman" pitchFamily="18" charset="0"/>
                <a:cs typeface="Times New Roman" pitchFamily="18" charset="0"/>
              </a:rPr>
              <a:t>필요하면 입력과 출력을 와이어로 연결합니다</a:t>
            </a:r>
            <a:r>
              <a:rPr lang="en-US" altLang="ko-KR" sz="1100" b="0" i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="0" i="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 typeface="+mj-lt"/>
              <a:buAutoNum type="arabicPeriod" startAt="2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Close FPGA VI Referenc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함수를 블록 다이어그램에 추가합니다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 typeface="+mj-lt"/>
              <a:buAutoNum type="arabicPeriod" startAt="2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Invoke Method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노드의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FPGA VI Reference Out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출력을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Close FPGA VI Reference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함수의 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FPGA VI Reference In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입력에 와이어로 연결합니다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="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dirty="0" smtClean="0">
                <a:latin typeface="Arial Narrow" pitchFamily="34" charset="0"/>
                <a:cs typeface="Times New Roman" pitchFamily="18" charset="0"/>
              </a:rPr>
              <a:t>D. </a:t>
            </a:r>
            <a:r>
              <a:rPr lang="ko-KR" altLang="en-US" sz="1400" b="1" dirty="0" err="1" smtClean="0">
                <a:latin typeface="Arial Narrow" pitchFamily="34" charset="0"/>
                <a:cs typeface="Times New Roman" pitchFamily="18" charset="0"/>
              </a:rPr>
              <a:t>무손실</a:t>
            </a:r>
            <a:r>
              <a:rPr lang="ko-KR" altLang="en-US" sz="1400" b="1" dirty="0" smtClean="0">
                <a:latin typeface="Arial Narrow" pitchFamily="34" charset="0"/>
                <a:cs typeface="Times New Roman" pitchFamily="18" charset="0"/>
              </a:rPr>
              <a:t> 데이터 전송</a:t>
            </a:r>
            <a:endParaRPr lang="en-US" sz="1400" b="1" dirty="0" smtClean="0">
              <a:latin typeface="Arial Narrow" pitchFamily="34" charset="0"/>
              <a:cs typeface="Times New Roman" pitchFamily="18" charset="0"/>
            </a:endParaRPr>
          </a:p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일부 어플리케이션은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무손실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데이터 전송이 필요하고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오버플로우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버퍼가 처리하는 너무 많은 데이터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또는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언더플로우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충분치 않은 데이터 전송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모니터링해야만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오버플로우는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버퍼가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측에 알릴 때 발생합니다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언더플로우는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FIFO Read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함수가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호스트 측의 데이터 대기를 타임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아웃합니다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와 호스트 사이에 무손실 데이터 전송을 보장하기 위해서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오버플로우와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언더플로우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조건이 반드시 발생해야 하는 것은 아닙니다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가 꽉차면 데이터 흐름을 표현하고 데이터 포인트를 잠재적으로 잃게 됩니다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에서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FIFO Write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함수의 </a:t>
            </a:r>
            <a:r>
              <a:rPr lang="en-US" altLang="ko-KR" sz="1100" b="1" dirty="0" smtClean="0">
                <a:latin typeface="Times New Roman" pitchFamily="18" charset="0"/>
                <a:cs typeface="Times New Roman" pitchFamily="18" charset="0"/>
              </a:rPr>
              <a:t>Timed Out?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출력을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모니터링할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수 있습니다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FIFO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가 차면 다음 기법을 이용하여 문제를 해결할 수 있습니다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2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데이터를 보다 느리게 수집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호스트에서 읽는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Number of Elements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증가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호스트가 데이터를 읽는 속도 증가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와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또는 호스트의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FIFO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버퍼 크기 증가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언더플로우가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발생하면 타임아웃이 만료하고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Host FIFO Read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Node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가 에러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-50400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을 생성하기 전에 읽기 위해 표현하는 데이터가 충분하지 않습니다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그리고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Host FIFO Read Node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에러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sz="1000" dirty="0" smtClean="0">
                <a:latin typeface="Courier New" pitchFamily="49" charset="0"/>
                <a:cs typeface="Courier New" pitchFamily="49" charset="0"/>
              </a:rPr>
              <a:t>50400</a:t>
            </a:r>
            <a:r>
              <a:rPr lang="ko-KR" altLang="en-US" sz="1000" dirty="0" smtClean="0">
                <a:latin typeface="Courier New" pitchFamily="49" charset="0"/>
                <a:cs typeface="Courier New" pitchFamily="49" charset="0"/>
              </a:rPr>
              <a:t>을 생성하지 않습니다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언더플로우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조건을 탐지하는 에러 코드를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모니터링합니다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아래 중 하나의 변경을 통해 문제를 해결할 수 있습니다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타임아웃 증가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빈번하지 않게 데이터 읽기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보다 작은 요소 세트 읽기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8" name="Notes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/>
            <a:endParaRPr lang="en-US" sz="1100" b="1" dirty="0" smtClean="0">
              <a:latin typeface="Arial Narrow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dirty="0" smtClean="0">
                <a:latin typeface="Arial Narrow" pitchFamily="34" charset="0"/>
                <a:cs typeface="Times New Roman" pitchFamily="18" charset="0"/>
              </a:rPr>
              <a:t>E. </a:t>
            </a:r>
            <a:r>
              <a:rPr lang="ko-KR" altLang="en-US" sz="1400" b="1" dirty="0" smtClean="0">
                <a:latin typeface="Arial Narrow" pitchFamily="34" charset="0"/>
                <a:cs typeface="Times New Roman" pitchFamily="18" charset="0"/>
              </a:rPr>
              <a:t>인터럽트</a:t>
            </a:r>
            <a:endParaRPr lang="en-US" sz="1400" b="1" dirty="0" smtClean="0">
              <a:latin typeface="Arial Narrow" pitchFamily="34" charset="0"/>
              <a:cs typeface="Times New Roman" pitchFamily="18" charset="0"/>
            </a:endParaRPr>
          </a:p>
          <a:p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타겟에서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호스트 어플리케이션으로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트리거를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전송하는데 인터럽트를 사용합니다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인터럽트는 호스트 어플리케이션이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불리언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인디케이터를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지속적으로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폴링할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필요성을 없앱니다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타겟의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인터럽트는 특정 조건에 신호를 전송하여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Data Available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플래그를 불필요하게 만들며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폴링을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제거하여 성능을 개선합니다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인터럽트는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타겟이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가정하는 호스트에 물리 하드웨어 라인입니다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인터럽트는 데이터 가용성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에러 또는 완성 태스크와 같은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RT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 이벤트를 통지합니다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폴링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기반 통신을 사용하지 않고 인터럽트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기반 통신 사용의 장점은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RT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가 기타 연산을 수행하는 동시에 인터럽트 신호를 기다리는 것입니다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반대로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RT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가 폴링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기반 통신을 사용하면 기타 연산을 실행하면서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타겟의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특정 데이터를 기다릴 만한 시간이 없습니다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폴링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처리는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RT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호스트에 추가적인 부담을 지게하며 다음 데이터 항목이 도착하기를 오랫동안 기다리는데 소비한다면 호스트 어플리케이션의 속도로 늦춥니다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폴링은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RT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프로세스를 점유하며 다른 연산으로부터 블로킹합니다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하지만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RT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프로세서가 다음 데이터 항목이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사용가능한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에서 신호를 수신하면 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RT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프로세서는 매우 신속히 응답할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인터럽트 대기는 호스트상의 프로세서 시간을 요구하지 않습니다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하지만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가 인터럽트를 생성하면 호스트 프로세서의 로우 레벨 드라이버는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 인터럽트를 전달하기 전에 인터럽트를 처리해야만 하며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이는 개별 폴링 연산과 비교하여 엄청난 시간이 걸립니다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따라서 초당 처리할 수 있는 인터럽트 수는 동일한 시간 수행할 수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있는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폴링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연산 수보다 훨씬 적습니다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평균적으로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단일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폴은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cRIO-9002/9004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컨트롤러에서 대략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250us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필요로 하며 인터럽트 처리는 대략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250us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요구합니다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이론상 최대  인터럽트 속도는 대략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4kHz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이며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이는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1kHz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보다 빠르지 않게 인터럽트를 생성하는데 권장되는 속도보다 훨씬 빠른 것입니다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FGPA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에서 덜 빈번하게 데이터나 기타 업데이트를 수신하는 어플리케이션용 인터럽트를 사용하되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동시에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RT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시스템에서 기타 처리를 수행합니다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인터럽트 통신을 수행하려면 </a:t>
            </a:r>
            <a:r>
              <a:rPr lang="en-US" altLang="ko-KR" sz="1100" b="1" dirty="0" smtClean="0">
                <a:latin typeface="Times New Roman" pitchFamily="18" charset="0"/>
                <a:cs typeface="Times New Roman" pitchFamily="18" charset="0"/>
              </a:rPr>
              <a:t>Synchronization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팔레트의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Interrupt Express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블록 다이어그램에 추가하여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타겟에서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사용 가능한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개의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독립 논리 인터럽트를 생성합니다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각 논리 인터럽트는 인터럽트에 대한 이유를 지정하며 소프트웨어에서 인터럽트를 다르게 처리할 수 있도록 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Interrupt Express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다음 세 가지 요소들을 가지고 있습니다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IRQ Number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어떤 논리 인터럽트가 가정하는지 지정합니다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기본값은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입니다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Wait Until Cleared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호스트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가 논리 인터럽트를 인정하거나 인터럽트를 가정하고 지속할때까지 기다리도록 지정합니다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만약 호스트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가 인정할때까지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가 기다리도록 하려면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로 설정합니다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가 기다리도록 하지 않으려면 본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요소를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False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로 지정합니다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tabLst>
                <a:tab pos="690563" algn="l"/>
              </a:tabLst>
            </a:pPr>
            <a:r>
              <a:rPr lang="en-US" sz="1100" b="0" dirty="0" smtClean="0">
                <a:latin typeface="Times New Roman" pitchFamily="18" charset="0"/>
                <a:cs typeface="Times New Roman" pitchFamily="18" charset="0"/>
              </a:rPr>
              <a:t>Wait Until Cleared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룰 사용한다면 호스트 컴퓨터와 버스가 그림 안에 있기 때문에 항상 </a:t>
            </a:r>
            <a:r>
              <a:rPr lang="ko-KR" altLang="en-US" sz="1100" b="0" dirty="0" err="1" smtClean="0">
                <a:latin typeface="Times New Roman" pitchFamily="18" charset="0"/>
                <a:cs typeface="Times New Roman" pitchFamily="18" charset="0"/>
              </a:rPr>
              <a:t>지터를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 가지고 있어야 합니다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호스트 컴퓨터와 버스는 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가 가능한 속도로 반응할 수 없기때문에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또한 동일한 결정성으로 불가능하기 때문에 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Wait Until Cleared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를 참으로 설정하는 아무 때나 </a:t>
            </a:r>
            <a:r>
              <a:rPr lang="ko-KR" altLang="en-US" sz="1100" b="0" baseline="0" dirty="0" err="1" smtClean="0">
                <a:latin typeface="Times New Roman" pitchFamily="18" charset="0"/>
                <a:cs typeface="Times New Roman" pitchFamily="18" charset="0"/>
              </a:rPr>
              <a:t>지터를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 가지고 있으며 </a:t>
            </a:r>
            <a:r>
              <a:rPr lang="ko-KR" altLang="en-US" sz="1100" b="0" baseline="0" dirty="0" err="1" smtClean="0">
                <a:latin typeface="Times New Roman" pitchFamily="18" charset="0"/>
                <a:cs typeface="Times New Roman" pitchFamily="18" charset="0"/>
              </a:rPr>
              <a:t>지터가</a:t>
            </a:r>
            <a:r>
              <a:rPr lang="ko-KR" altLang="en-US" sz="1100" b="0" baseline="0" dirty="0" smtClean="0">
                <a:latin typeface="Times New Roman" pitchFamily="18" charset="0"/>
                <a:cs typeface="Times New Roman" pitchFamily="18" charset="0"/>
              </a:rPr>
              <a:t> 처리하는 방식대로 프로그래밍되어야 합니다</a:t>
            </a:r>
            <a:r>
              <a:rPr lang="en-US" altLang="ko-KR" sz="1100" b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  <a:tab pos="1031875" algn="l"/>
              </a:tabLst>
            </a:pPr>
            <a:r>
              <a:rPr lang="en-US" sz="1100" b="1" dirty="0" smtClean="0">
                <a:latin typeface="Arial Narrow" pitchFamily="34" charset="0"/>
                <a:cs typeface="Times New Roman" pitchFamily="18" charset="0"/>
              </a:rPr>
              <a:t>	</a:t>
            </a:r>
            <a:r>
              <a:rPr lang="ko-KR" altLang="en-US" sz="1100" b="1" dirty="0" smtClean="0">
                <a:latin typeface="Arial Narrow" pitchFamily="34" charset="0"/>
                <a:cs typeface="Times New Roman" pitchFamily="18" charset="0"/>
              </a:rPr>
              <a:t>노트</a:t>
            </a:r>
            <a:r>
              <a:rPr lang="en-US" sz="1100" b="1" dirty="0" smtClean="0">
                <a:latin typeface="Arial Narrow" pitchFamily="34" charset="0"/>
                <a:cs typeface="Times New Roman" pitchFamily="18" charset="0"/>
              </a:rPr>
              <a:t>	</a:t>
            </a:r>
            <a:r>
              <a:rPr lang="en-US" sz="1100" b="0" dirty="0" smtClean="0">
                <a:latin typeface="Arial Narrow" pitchFamily="34" charset="0"/>
                <a:cs typeface="Times New Roman" pitchFamily="18" charset="0"/>
              </a:rPr>
              <a:t>FPGA </a:t>
            </a:r>
            <a:r>
              <a:rPr lang="ko-KR" altLang="en-US" sz="1100" b="0" dirty="0" err="1" smtClean="0">
                <a:latin typeface="Arial Narrow" pitchFamily="34" charset="0"/>
                <a:cs typeface="Times New Roman" pitchFamily="18" charset="0"/>
              </a:rPr>
              <a:t>타겟에</a:t>
            </a:r>
            <a:r>
              <a:rPr lang="ko-KR" altLang="en-US" sz="1100" b="0" dirty="0" smtClean="0">
                <a:latin typeface="Arial Narrow" pitchFamily="34" charset="0"/>
                <a:cs typeface="Times New Roman" pitchFamily="18" charset="0"/>
              </a:rPr>
              <a:t> 동시 인터럽트 호출을 추가할 때 하나 또는 그 이상의 호출을 사용하면 인터럽트는 공유 리소스가 되고 </a:t>
            </a:r>
            <a:r>
              <a:rPr lang="ko-KR" altLang="en-US" sz="1100" b="0" dirty="0" err="1" smtClean="0">
                <a:latin typeface="Arial Narrow" pitchFamily="34" charset="0"/>
                <a:cs typeface="Times New Roman" pitchFamily="18" charset="0"/>
              </a:rPr>
              <a:t>지터를</a:t>
            </a:r>
            <a:r>
              <a:rPr lang="ko-KR" altLang="en-US" sz="1100" b="0" dirty="0" smtClean="0">
                <a:latin typeface="Arial Narrow" pitchFamily="34" charset="0"/>
                <a:cs typeface="Times New Roman" pitchFamily="18" charset="0"/>
              </a:rPr>
              <a:t> 유도할 수 있습니다</a:t>
            </a:r>
            <a:r>
              <a:rPr lang="en-US" altLang="ko-KR" sz="1100" b="0" dirty="0" smtClean="0">
                <a:latin typeface="Arial Narrow" pitchFamily="34" charset="0"/>
                <a:cs typeface="Times New Roman" pitchFamily="18" charset="0"/>
              </a:rPr>
              <a:t>.</a:t>
            </a:r>
            <a:endParaRPr lang="en-US" sz="1100" b="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spinsonn\Desktop\note-bw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258" y="6787425"/>
            <a:ext cx="216293" cy="215900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RT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 어플리케이션은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에서 수신한 모든 인터럽트를 인정해야만 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 인터럽트를 처리하려면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Invoke Method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함수와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Wait on IRQ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그리고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Acknowledge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IRQ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메소드를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사용합니다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Wait on IRQ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메소드는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로부터의 인터럽트 요청 수를 기다립니다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한 번에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타겟당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하나 이상의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Wait on IRQ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메소드를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호출하지 않습니다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Wait on IRQ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메소드는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다음 요소들을 가지고 있습니다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IRQ Number(s)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함수가 기다라는 논리 인터럽트나 논리 인터럽트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어레이를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지정합니다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일반적인 지원 값은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0~31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입니다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Timeout (ms)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타이밍 아웃 전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가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기다리는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밀리초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수를 지정합니다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무한정 타임아웃을 위해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와이어로 연결합니다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이 입력을 와이어로 연결하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지 않으면 인터럽트가 수신되지 않으며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Invoke Method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함수는 바로 타임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아웃됩니다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Timed Out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이 메소드가 타임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아웃되면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반환합니다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IRQ(s) Asserted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가정된 인터럽트를 반환합니다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단일 인터럽트를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대기중이라면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값은 인터럽트가 수신되지 않았음을 나타냅니다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여러 인터럽트를 대기 중이라면 비어있는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어레이는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인터럽트가 수신되지 않았음을 나타냅니다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Acknowledge IRQ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메소드는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기본값에 발생하는 인터럽트를 인정하고 재설정합니다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성공적인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Wait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on IRQ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메소드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후에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Acknowledge IRQ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메소드를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사용하여 인터럽트 소스를 인정합니다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Acknowledge IRQ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메소드는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다음 입력을 가지고 있습니다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IRQ Number(s)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함수가 인정하는 논리 인터럽트나 논리 인터럽트를 지정합니다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위의 그림은 인터럽트를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구현하는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예를 보여줍니다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블록 다이어그램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나타냅니다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블록 다이어그램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호스트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나타냅니다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본 경우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어플리케이션은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상의 모든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I/O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연산에 대한 인터럽트를 가정합니다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IRQ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수신하면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가장 최근 아날로그 입력값을 읽고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PID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알고리즘을 실행하며 다음 시퀀스에 따라 다음 아날로그 출력 값으로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업데이트합니다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28600" lvl="1" indent="-228600">
              <a:buFont typeface="+mj-lt"/>
              <a:buAutoNum type="arabicPeriod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프런트 패널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컨트롤과 인디케이터의 값으로 입력과 출력을 수행합니다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IRQ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주장하는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것을 기다립니다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>
              <a:buFont typeface="+mj-lt"/>
              <a:buAutoNum type="arabicPeriod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IRQ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수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을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주장합니다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IRQ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감지할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때 활성화됩니다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>
              <a:buFont typeface="+mj-lt"/>
              <a:buAutoNum type="arabicPeriod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호스트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 승낙을 기다립니다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 프런트 패널 객체에 읽고 씁니다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>
              <a:buFont typeface="+mj-lt"/>
              <a:buAutoNum type="arabicPeriod"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IRQ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수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을 인정합니다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반복을 활성화하고 끝냅니다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lvl="1" indent="-228600">
              <a:buFont typeface="+mj-lt"/>
              <a:buAutoNum type="arabicPeriod"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위의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번부터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번까지 반복합니다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Interrupts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—FPGA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Interrupt Express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사용하여 데이터가 사용 가능할 때 호스트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통지합니다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본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메소드는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최소한의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CPU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오버헤드를 사용합니다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8" name="Notes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/>
            <a:endParaRPr lang="en-US" sz="1100" b="1" dirty="0" smtClean="0">
              <a:latin typeface="Arial Narrow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en-US" sz="1400" b="1" dirty="0" smtClean="0">
                <a:solidFill>
                  <a:srgbClr val="000000"/>
                </a:solidFill>
                <a:latin typeface="Arial Narrow" pitchFamily="34" charset="0"/>
              </a:rPr>
              <a:t>F. </a:t>
            </a:r>
            <a:r>
              <a:rPr lang="ko-KR" altLang="en-US" sz="1400" b="1" dirty="0" err="1" smtClean="0">
                <a:solidFill>
                  <a:srgbClr val="000000"/>
                </a:solidFill>
                <a:latin typeface="Arial Narrow" pitchFamily="34" charset="0"/>
              </a:rPr>
              <a:t>핸드쉐이킹</a:t>
            </a:r>
            <a:endParaRPr lang="en-US" sz="1400" b="1" dirty="0" smtClean="0">
              <a:solidFill>
                <a:srgbClr val="000000"/>
              </a:solidFill>
              <a:latin typeface="Arial Narrow" pitchFamily="34" charset="0"/>
            </a:endParaRPr>
          </a:p>
          <a:p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핸드쉐이킹은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소프트웨어나 하드웨어에서 통용되어 쓰이는 용어입니다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본 코스에서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핸드쉐이킹은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데이터 송신을 의미합니다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핸드쉐이킹은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수신 디바이스가 수신할 준비가 되었음을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환인하는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절차이며 송신 디바이스가 송신할 준비가 되어있는 확인합니다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핸드웨이킹은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발생 확인과 같은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메소드이기도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핸드쉐이킹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동기화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또는 동시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반응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두개 또는 그 이상의 디바이스가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시퀀에서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작동할 때 발생합니다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핸드쉐이킹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동기화에서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트리거와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이벤트는 일반적으로 공유됩니다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핸드쉐이킹에서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호스트 어플리케이션은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타겟의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불리언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컨트롤과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인디케이터를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사용하여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타겟의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연산과 함께 호스트 어플리케이션의 연산을 조정합니다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본 절차는 호스트 어플리케이션이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타겟의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불리언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인디케이터를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폴링하여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타겟의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상태에서의 변경을 탐지하므로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폴링으로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참조되기독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기존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핸드쉐이킹에서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각 데이터 항목은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Data Available and Data Read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플래그를 사용하여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에서 호스트로 전송됩니다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새 데이터가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에서 사용 가능하면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본 상태를 나타냅니다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호스트가 새 데이터 포인트를 읽고 나면 각 읽기 연산을 인정하여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다음 데이터 포인트를 복구합니다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위의 그림은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타겟과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RT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호스트간의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핸드쉐이킹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예제를 보여줍니다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블록 다이어그램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나타냅니다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블록 다이어그램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호스트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나타냅니다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다음 절차는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핸드쉐이킹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실행 시퀀스를 나타냅니다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>
              <a:buFont typeface="+mj-lt"/>
              <a:buAutoNum type="arabicPeriod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전송 루프의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Data FIFO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읽고 값을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어레이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인디케이터에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작성합니다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+mj-lt"/>
              <a:buAutoNum type="arabicPeriod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Data Available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인디케이터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값을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True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로 설정합니다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+mj-lt"/>
              <a:buAutoNum type="arabicPeriod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Data Read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컨트롤이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True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값을 읽을 때까지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대기합니다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2">
              <a:buFont typeface="+mj-lt"/>
              <a:buAutoNum type="arabicPeriod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가 대기하는 동안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RT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Front Panel Programmatic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Communication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을 사용하여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Data Available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인디케이터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값을 읽고 값이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일 때까지 기다립니다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+mj-lt"/>
              <a:buAutoNum type="arabicPeriod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Data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Available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인디케이터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값이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이면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RT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호스트는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Front Panel Programmatic Communication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을 사용하여 어레이 값을 읽습니다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+mj-lt"/>
              <a:buAutoNum type="arabicPeriod"/>
            </a:pP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어레이를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읽고 난 후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RT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 프로그램은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Data Read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컨트롤 값을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True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로 설정합니다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+mj-lt"/>
              <a:buAutoNum type="arabicPeriod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Data Read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컨트롤 값이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이면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Data Available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값을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False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로 설정하고 다시 재설정합니다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본 절차는 작은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어레이로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가장 잘 작동합니다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핸드쉐이킹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인터럽트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그리고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DMA FIFO</a:t>
            </a:r>
          </a:p>
          <a:p>
            <a:pPr marL="228600" indent="-228600">
              <a:buAutoNum type="arabicPeriod"/>
            </a:pP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오버플로우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AutoNum type="arabicPeriod" startAt="3"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The FIFO Read throws Error –50400</a:t>
            </a:r>
          </a:p>
          <a:p>
            <a:pPr marL="228600" indent="-228600">
              <a:buFont typeface="+mj-lt"/>
              <a:buAutoNum type="arabicPeriod" startAt="3"/>
            </a:pP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핸드쉐이킹과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DMA FIFO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en-US" sz="1400" b="1" dirty="0" smtClean="0">
                <a:solidFill>
                  <a:srgbClr val="000000"/>
                </a:solidFill>
                <a:latin typeface="Arial Narrow" pitchFamily="34" charset="0"/>
              </a:rPr>
              <a:t>B. </a:t>
            </a:r>
            <a:r>
              <a:rPr lang="ko-KR" altLang="en-US" sz="1400" b="1" dirty="0" smtClean="0">
                <a:solidFill>
                  <a:srgbClr val="000000"/>
                </a:solidFill>
                <a:latin typeface="Arial Narrow" pitchFamily="34" charset="0"/>
              </a:rPr>
              <a:t>동기화</a:t>
            </a:r>
            <a:endParaRPr lang="en-US" sz="1400" b="1" dirty="0" smtClean="0">
              <a:solidFill>
                <a:srgbClr val="000000"/>
              </a:solidFill>
              <a:latin typeface="Arial Narrow" pitchFamily="34" charset="0"/>
            </a:endParaRPr>
          </a:p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데이터 손실을 피하기 위해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타겟과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호스트를 동기화할 수 있습니다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또한 동기화는 타이밍 제어에 필요합니다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연산을 동기화하는 세 가지 타이밍 및 제어 신호 카테고리가 있습니다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그 세 가지는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클럭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트리거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이벤트입니다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반드시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 코드를 추가하여 동기화를 제공해야합니다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필요한 동기화 레벨은 어플리케이션에 따라 다릅니다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 타이밍이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RT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컨트롤러를 실행하는 어플리케이션의 타이밍을 제어해야만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한다면 동기화가 필요할 것입니다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또한 이미 알고 있는 속도로 데이터를 수집해야 하고 처리 또는 데이터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로깅을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위해 호스트 어플리케이션에 손실 없이 모든 데이터를 전송하려면 동기화가 필요할 것입니다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7" name="Rectangle 3"/>
          <p:cNvSpPr>
            <a:spLocks noGrp="1" noChangeArrowheads="1"/>
          </p:cNvSpPr>
          <p:nvPr>
            <p:ph type="body" idx="3"/>
          </p:nvPr>
        </p:nvSpPr>
        <p:spPr>
          <a:xfrm>
            <a:off x="674324" y="4864100"/>
            <a:ext cx="5725390" cy="3709988"/>
          </a:xfrm>
          <a:noFill/>
          <a:ln/>
        </p:spPr>
        <p:txBody>
          <a:bodyPr/>
          <a:lstStyle/>
          <a:p>
            <a:r>
              <a:rPr lang="ko-KR" altLang="en-US" sz="1100" dirty="0" err="1" smtClean="0">
                <a:latin typeface="Times New Roman" pitchFamily="18" charset="0"/>
              </a:rPr>
              <a:t>비동기식</a:t>
            </a:r>
            <a:r>
              <a:rPr lang="ko-KR" altLang="en-US" sz="1100" dirty="0" smtClean="0">
                <a:latin typeface="Times New Roman" pitchFamily="18" charset="0"/>
              </a:rPr>
              <a:t> 어플리케이션은 다소 느린 제어 루프</a:t>
            </a:r>
            <a:r>
              <a:rPr lang="ko-KR" altLang="en-US" sz="1100" baseline="0" dirty="0" smtClean="0">
                <a:latin typeface="Times New Roman" pitchFamily="18" charset="0"/>
              </a:rPr>
              <a:t> 또는 제어 알고리즘에 </a:t>
            </a:r>
            <a:r>
              <a:rPr lang="en-US" altLang="ko-KR" sz="1100" baseline="0" dirty="0" smtClean="0">
                <a:latin typeface="Times New Roman" pitchFamily="18" charset="0"/>
              </a:rPr>
              <a:t>I/O </a:t>
            </a:r>
            <a:r>
              <a:rPr lang="ko-KR" altLang="en-US" sz="1100" baseline="0" dirty="0" smtClean="0">
                <a:latin typeface="Times New Roman" pitchFamily="18" charset="0"/>
              </a:rPr>
              <a:t>동기화가 중요하지 않은 제어 어플리케이션에 적합합니다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예를 들어</a:t>
            </a:r>
            <a:r>
              <a:rPr lang="en-US" altLang="ko-KR" sz="1100" baseline="0" dirty="0" smtClean="0">
                <a:latin typeface="Times New Roman" pitchFamily="18" charset="0"/>
              </a:rPr>
              <a:t>, RT </a:t>
            </a:r>
            <a:r>
              <a:rPr lang="ko-KR" altLang="en-US" sz="1100" baseline="0" dirty="0" smtClean="0">
                <a:latin typeface="Times New Roman" pitchFamily="18" charset="0"/>
              </a:rPr>
              <a:t>컨트롤러의 제어 루프보다 높은 속도로 수집 루프를 실행하면 대부분의 경우 동기화가 필요하지 않습니다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가장 최근에 수집한 입력 값을 읽을 때는 제어 알고리즘의 출력 값이 </a:t>
            </a:r>
            <a:r>
              <a:rPr lang="en-US" altLang="ko-KR" sz="1100" baseline="0" dirty="0" smtClean="0">
                <a:latin typeface="Times New Roman" pitchFamily="18" charset="0"/>
              </a:rPr>
              <a:t>I/O </a:t>
            </a:r>
            <a:r>
              <a:rPr lang="ko-KR" altLang="en-US" sz="1100" baseline="0" dirty="0" smtClean="0">
                <a:latin typeface="Times New Roman" pitchFamily="18" charset="0"/>
              </a:rPr>
              <a:t>주기에 업데이트됩니다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7" name="Rectangle 3"/>
          <p:cNvSpPr>
            <a:spLocks noGrp="1" noChangeArrowheads="1"/>
          </p:cNvSpPr>
          <p:nvPr>
            <p:ph type="body" idx="3"/>
          </p:nvPr>
        </p:nvSpPr>
        <p:spPr>
          <a:xfrm>
            <a:off x="674324" y="4864100"/>
            <a:ext cx="5725390" cy="3709988"/>
          </a:xfrm>
          <a:noFill/>
          <a:ln/>
        </p:spPr>
        <p:txBody>
          <a:bodyPr/>
          <a:lstStyle/>
          <a:p>
            <a:r>
              <a:rPr lang="ko-KR" altLang="en-US" dirty="0" smtClean="0"/>
              <a:t>동기화는 일반적으로 두 가지 이유 중 하나에 필요합니다</a:t>
            </a:r>
            <a:r>
              <a:rPr lang="en-US" altLang="ko-KR" dirty="0" smtClean="0"/>
              <a:t> – </a:t>
            </a:r>
            <a:r>
              <a:rPr lang="ko-KR" altLang="en-US" dirty="0" smtClean="0"/>
              <a:t>타이밍 제어 또는 동기화된 데이터 전송</a:t>
            </a:r>
            <a:r>
              <a:rPr lang="en-US" altLang="ko-KR" dirty="0" smtClean="0"/>
              <a:t>.</a:t>
            </a:r>
          </a:p>
          <a:p>
            <a:r>
              <a:rPr lang="en-US" dirty="0" smtClean="0"/>
              <a:t>FPGA</a:t>
            </a:r>
            <a:r>
              <a:rPr lang="en-US" baseline="0" dirty="0" smtClean="0"/>
              <a:t> VI</a:t>
            </a:r>
            <a:r>
              <a:rPr lang="ko-KR" altLang="en-US" baseline="0" dirty="0" smtClean="0"/>
              <a:t>의 타이밍이 호스트 또는 반대에서 실행되는 어플리케이션의 타이밍을 반드시 제어해야한다면 동기화가 필요할 것입니다</a:t>
            </a:r>
            <a:r>
              <a:rPr lang="en-US" altLang="ko-KR" baseline="0" dirty="0" smtClean="0"/>
              <a:t>.</a:t>
            </a:r>
          </a:p>
          <a:p>
            <a:r>
              <a:rPr lang="ko-KR" altLang="en-US" baseline="0" dirty="0" smtClean="0"/>
              <a:t>또한 처리 또는 데이터 </a:t>
            </a:r>
            <a:r>
              <a:rPr lang="ko-KR" altLang="en-US" baseline="0" dirty="0" err="1" smtClean="0"/>
              <a:t>로깅이</a:t>
            </a:r>
            <a:r>
              <a:rPr lang="ko-KR" altLang="en-US" baseline="0" dirty="0" smtClean="0"/>
              <a:t> 발생하는 호스트 어플리케이션에 </a:t>
            </a:r>
            <a:r>
              <a:rPr lang="ko-KR" altLang="en-US" baseline="0" dirty="0" err="1" smtClean="0"/>
              <a:t>무손실</a:t>
            </a:r>
            <a:r>
              <a:rPr lang="ko-KR" altLang="en-US" baseline="0" dirty="0" smtClean="0"/>
              <a:t> 전송을 위해 알고 있는 속도로 데이터 수집을 원한다면 동기화가 필요할 것입니다</a:t>
            </a:r>
            <a:r>
              <a:rPr lang="en-US" altLang="ko-KR" baseline="0" dirty="0" smtClean="0"/>
              <a:t>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다음은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버퍼링과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동기화의 방법입니다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Direct memory access (FIFO)</a:t>
            </a:r>
          </a:p>
          <a:p>
            <a:pPr lvl="2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인터럽트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기존의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핸드쉐이킹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7888" y="704850"/>
            <a:ext cx="5241925" cy="3930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Direct memory access (DMA) FIFO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에서 </a:t>
            </a:r>
            <a:r>
              <a:rPr lang="en-US" altLang="ko-KR" sz="1100" kern="1200" baseline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CompactRIO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RT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컨트롤러의 메모리에 직접 데이터를 전송합니다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DMA FIFO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는 호스트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에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로부터 대용량 데이터를 전송할 수 있습니다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따라서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가 원래 그런 것처럼 호스트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RAM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을 사용할 수 있도록 합니다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이는 여러 루프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로컬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를 사용하고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에서 호스트로 데이터를 전송하는 인디케이터를 읽는 것보다 뛰어난 성능 장점을 제공합니다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/>
            <a:endParaRPr lang="en-US" altLang="ko-KR" sz="110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DMA FIFO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를 사용하는 호스트 컴퓨터 프로세서는 계산을 수행하고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kern="1200" baseline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타겟은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데이터를 호스트 컴퓨터 메모리에 전송합니다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DMA FIFO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를 지원하는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kern="1200" baseline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타겟은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호스트 컴퓨터 프로세서와 관련 없이 호스트 컴퓨터의 메모리에 쓸 수 있는 직접 액세스가 가능합니다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DMA FIFO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가 없다면 호스트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컴퓨터 프로세서를 통해서만 데이터를 전송할 수 있습니다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LabVIEW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는 버스 마스터링을 통해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DMA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전송을 수행합니다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DMA FIFO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를 지원하는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kern="1200" baseline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타겟은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PCI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버스를 </a:t>
            </a:r>
            <a:r>
              <a:rPr lang="ko-KR" altLang="en-US" sz="1100" kern="1200" baseline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마스터링할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수 있습니다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FPGA </a:t>
            </a:r>
            <a:r>
              <a:rPr lang="ko-KR" altLang="en-US" sz="1100" kern="1200" baseline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타겟은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PCI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버스를 제어하며 호스트 프로세서에 접근할 필요 없이 직접 메모리에 접근 가능합니다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7784_static"/>
          <p:cNvPicPr>
            <a:picLocks noChangeAspect="1" noChangeArrowheads="1"/>
          </p:cNvPicPr>
          <p:nvPr/>
        </p:nvPicPr>
        <p:blipFill>
          <a:blip r:embed="rId2"/>
          <a:srcRect l="1610"/>
          <a:stretch>
            <a:fillRect/>
          </a:stretch>
        </p:blipFill>
        <p:spPr bwMode="auto">
          <a:xfrm>
            <a:off x="0" y="381000"/>
            <a:ext cx="9144000" cy="64833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228600"/>
            <a:ext cx="6248400" cy="1143000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752600"/>
            <a:ext cx="82296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5248870"/>
            <a:ext cx="426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National Instruments</a:t>
            </a:r>
          </a:p>
          <a:p>
            <a:pPr algn="ctr"/>
            <a:r>
              <a:rPr lang="en-US" sz="2400" dirty="0" smtClean="0"/>
              <a:t>11500 North </a:t>
            </a:r>
            <a:r>
              <a:rPr lang="en-US" sz="2400" dirty="0" err="1" smtClean="0"/>
              <a:t>Mopac</a:t>
            </a:r>
            <a:r>
              <a:rPr lang="en-US" sz="2400" dirty="0" smtClean="0"/>
              <a:t> Expressway</a:t>
            </a:r>
          </a:p>
          <a:p>
            <a:pPr algn="ctr"/>
            <a:r>
              <a:rPr lang="en-US" sz="2400" dirty="0" smtClean="0"/>
              <a:t>Austin,</a:t>
            </a:r>
            <a:r>
              <a:rPr lang="en-US" sz="2400" baseline="0" dirty="0" smtClean="0"/>
              <a:t> Texas 78759</a:t>
            </a:r>
          </a:p>
          <a:p>
            <a:pPr algn="ctr"/>
            <a:r>
              <a:rPr lang="en-US" sz="2400" baseline="0" dirty="0" smtClean="0"/>
              <a:t>ni.com/training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229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16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3733800"/>
            <a:ext cx="37719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3733800"/>
            <a:ext cx="37719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514475"/>
            <a:ext cx="3962400" cy="428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514475"/>
            <a:ext cx="3962400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962400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007 Two Content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057400"/>
            <a:ext cx="39624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9624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33400" y="1447800"/>
            <a:ext cx="8077200" cy="609600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352800"/>
            <a:ext cx="4038600" cy="2773363"/>
          </a:xfrm>
        </p:spPr>
        <p:txBody>
          <a:bodyPr/>
          <a:lstStyle>
            <a:lvl1pPr marL="457200" indent="-457200">
              <a:tabLst>
                <a:tab pos="457200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352800"/>
            <a:ext cx="4038600" cy="2773363"/>
          </a:xfrm>
        </p:spPr>
        <p:txBody>
          <a:bodyPr/>
          <a:lstStyle>
            <a:lvl1pPr marL="457200" indent="-457200">
              <a:tabLst>
                <a:tab pos="457200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3733801"/>
            <a:ext cx="7848600" cy="1981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2600"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ep Offse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286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00" y="1600200"/>
            <a:ext cx="5715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Offse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971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0" y="1600200"/>
            <a:ext cx="5029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Quiz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 marL="339725" indent="-339725">
              <a:buFont typeface="+mj-lt"/>
              <a:buAutoNum type="arabicPeriod"/>
              <a:defRPr sz="2400"/>
            </a:lvl2pPr>
            <a:lvl3pPr marL="690563" indent="-350838">
              <a:buFont typeface="+mj-lt"/>
              <a:buAutoNum type="alphaLcPeriod"/>
              <a:defRPr sz="2000"/>
            </a:lvl3pPr>
            <a:lvl4pPr marL="1031875" indent="-341313">
              <a:buFont typeface="+mj-lt"/>
              <a:buAutoNum type="romanLcPeriod"/>
              <a:defRPr sz="1800"/>
            </a:lvl4pPr>
            <a:lvl5pPr marL="1371600" indent="-339725">
              <a:buFont typeface="+mj-lt"/>
              <a:buAutoNum type="alphaLcPeriod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 marL="339725" indent="-339725">
              <a:buFont typeface="+mj-lt"/>
              <a:buAutoNum type="arabicPeriod"/>
              <a:defRPr sz="2400"/>
            </a:lvl2pPr>
            <a:lvl3pPr marL="688975" indent="-349250">
              <a:buFont typeface="+mj-lt"/>
              <a:buAutoNum type="alphaLcPeriod"/>
              <a:defRPr sz="2000"/>
            </a:lvl3pPr>
            <a:lvl4pPr marL="1036638" indent="-346075">
              <a:buFont typeface="+mj-lt"/>
              <a:buAutoNum type="romanLcPeriod"/>
              <a:tabLst/>
              <a:defRPr sz="1800"/>
            </a:lvl4pPr>
            <a:lvl5pPr marL="1371600" indent="-339725">
              <a:buFont typeface="+mj-lt"/>
              <a:buAutoNum type="alphaLcPeriod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 descr="nilogo.jp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  <p:sldLayoutId id="2147483817" r:id="rId14"/>
    <p:sldLayoutId id="2147483827" r:id="rId15"/>
    <p:sldLayoutId id="2147483828" r:id="rId16"/>
    <p:sldLayoutId id="2147483829" r:id="rId1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33363" indent="-233363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3838" algn="l" defTabSz="914400" rtl="0" eaLnBrk="1" latinLnBrk="0" hangingPunct="1">
        <a:spcBef>
          <a:spcPct val="20000"/>
        </a:spcBef>
        <a:buFont typeface="Arial Narrow" pitchFamily="34" charset="0"/>
        <a:buChar char="−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690563" indent="-2333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214313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Defining_the_Application"/>
          <p:cNvPicPr>
            <a:picLocks noChangeAspect="1" noChangeArrowheads="1"/>
          </p:cNvPicPr>
          <p:nvPr/>
        </p:nvPicPr>
        <p:blipFill>
          <a:blip r:embed="rId4">
            <a:lum bright="5000"/>
          </a:blip>
          <a:srcRect r="2055" b="12500"/>
          <a:stretch>
            <a:fillRect/>
          </a:stretch>
        </p:blipFill>
        <p:spPr bwMode="auto">
          <a:xfrm>
            <a:off x="1881188" y="1371600"/>
            <a:ext cx="7262812" cy="5334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352800"/>
            <a:ext cx="8229600" cy="2773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33400" y="2743200"/>
            <a:ext cx="1793875" cy="579438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  <a:flatTx/>
          </a:bodyPr>
          <a:lstStyle/>
          <a:p>
            <a:pPr algn="l">
              <a:spcBef>
                <a:spcPct val="50000"/>
              </a:spcBef>
            </a:pPr>
            <a:r>
              <a:rPr lang="en-US" sz="3200" b="1" dirty="0">
                <a:solidFill>
                  <a:schemeClr val="hlink"/>
                </a:solidFill>
              </a:rPr>
              <a:t>TOPICS</a:t>
            </a:r>
          </a:p>
        </p:txBody>
      </p:sp>
      <p:pic>
        <p:nvPicPr>
          <p:cNvPr id="9" name="Picture 8" descr="ni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4350" indent="-514350" algn="l" defTabSz="914400" rtl="0" eaLnBrk="1" latinLnBrk="0" hangingPunct="1">
        <a:spcBef>
          <a:spcPct val="20000"/>
        </a:spcBef>
        <a:buFont typeface="+mj-lt"/>
        <a:buAutoNum type="alphaUcPeriod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733801"/>
            <a:ext cx="7848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 descr="ni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utoShape 7"/>
          <p:cNvSpPr>
            <a:spLocks noChangeArrowheads="1"/>
          </p:cNvSpPr>
          <p:nvPr/>
        </p:nvSpPr>
        <p:spPr bwMode="auto">
          <a:xfrm rot="5400000">
            <a:off x="-436563" y="4532313"/>
            <a:ext cx="2041525" cy="4445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 rot="10800000" wrap="none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GOAL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Lesson 7</a:t>
            </a:r>
            <a:br>
              <a:rPr lang="en-US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호스트 데이터 전송 동기화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3352800"/>
            <a:ext cx="8229600" cy="2773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호스트 통신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동기화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Direct Memory Access (DMA) FIFO</a:t>
            </a:r>
          </a:p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무손실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데이터 전송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핸드쉐이킹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데모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DMA FIFO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호스트에 데이터를 전송하는 방법 탐색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&lt;Exercises&gt;\LabVIEW FPGA\Demonstrations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데모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DMA FIFO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호스트가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데이터를 전송하는 방법 탐색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&lt;Exercises&gt;\LabVIEW FPGA\Demonstrations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DMA 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251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동일하게 작동하는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DMA 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마우스 오른쪽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클릭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b="1" dirty="0" err="1" smtClean="0">
                <a:latin typeface="맑은 고딕" pitchFamily="50" charset="-127"/>
                <a:ea typeface="맑은 고딕" pitchFamily="50" charset="-127"/>
              </a:rPr>
              <a:t>New»FIFO</a:t>
            </a:r>
            <a:r>
              <a:rPr lang="en-US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선택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Target to Host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또는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Host Target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을 유형으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 선택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모든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DMA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U32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데이터 유형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반드시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U32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변환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325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2209800"/>
            <a:ext cx="4648200" cy="3541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\\nirvana\CustEd\Exchange\Inside CustEd\Matt Otis\CompactRIO Fundamentals\Screenshots\Lesson 8 PowerPoint\4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7252" y="2043442"/>
            <a:ext cx="5191904" cy="4037443"/>
          </a:xfrm>
          <a:prstGeom prst="rect">
            <a:avLst/>
          </a:prstGeom>
          <a:noFill/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Target-to-Host DMA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데이터 작성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371" name="Rectangle 1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프로젝트 탐색기 창에서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드래그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374" name="Line 12"/>
          <p:cNvSpPr>
            <a:spLocks noChangeShapeType="1"/>
          </p:cNvSpPr>
          <p:nvPr/>
        </p:nvSpPr>
        <p:spPr bwMode="auto">
          <a:xfrm flipV="1">
            <a:off x="3363733" y="3692525"/>
            <a:ext cx="1930400" cy="12906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Target-to-Host DMA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데이터 쓰기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59395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FIFO Write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함수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Element—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저장된 데이터 요소 입력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Timeout—FIFO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꽉찼다면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사용 가능한 공간에 함수가 기다리는 클럭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틱의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수를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입력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기본값은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0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이고 기다리지 않음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 -1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값은 함수가 타임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아웃되는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것을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방지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Timed Out?—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함수가 실행을 완료하기 전에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공간이 사용 불가하다면 참을 반환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Timed Out?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 참이라면 함수는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Element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추가하지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않음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4339" name="Picture 3" descr="\\nirvana\CustEd\Exchange\Inside CustEd\Matt Otis\CompactRIO Fundamentals\Screenshots\Lesson 8 PowerPoint\2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1303517"/>
            <a:ext cx="1723873" cy="1134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Target-to-Host DMA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데이터 읽기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419" name="Rectangle 6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호스트의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DMA 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읽기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참조 열기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Invoke Method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함수 추가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b="1" dirty="0" smtClean="0">
                <a:latin typeface="맑은 고딕" pitchFamily="50" charset="-127"/>
                <a:ea typeface="맑은 고딕" pitchFamily="50" charset="-127"/>
              </a:rPr>
              <a:t>DMA </a:t>
            </a:r>
            <a:r>
              <a:rPr lang="en-US" b="1" dirty="0" err="1" smtClean="0">
                <a:latin typeface="맑은 고딕" pitchFamily="50" charset="-127"/>
                <a:ea typeface="맑은 고딕" pitchFamily="50" charset="-127"/>
              </a:rPr>
              <a:t>FIFO</a:t>
            </a:r>
            <a:r>
              <a:rPr lang="en-US" b="1" dirty="0" err="1" smtClean="0">
                <a:latin typeface="맑은 고딕" pitchFamily="50" charset="-127"/>
                <a:ea typeface="맑은 고딕" pitchFamily="50" charset="-127"/>
                <a:cs typeface="Times New Roman"/>
              </a:rPr>
              <a:t>»</a:t>
            </a:r>
            <a:r>
              <a:rPr lang="en-US" b="1" dirty="0" err="1" smtClean="0">
                <a:latin typeface="맑은 고딕" pitchFamily="50" charset="-127"/>
                <a:ea typeface="맑은 고딕" pitchFamily="50" charset="-127"/>
              </a:rPr>
              <a:t>Read</a:t>
            </a:r>
            <a:r>
              <a:rPr lang="en-US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메소드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추가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p4_perforce1666_MOTISLT\CustomerEducation\CourseMaterial\CompactRIO Fundamentals\Version 8.5\Manual\Art\add_dma_fifo_read_method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9139" y="1558416"/>
            <a:ext cx="4240061" cy="4613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Target-to-Host DMA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데이터 읽기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6144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호스트의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DMA 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읽기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요소의 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요소가 읽히거나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타임아웃이되면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함수가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완료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요소 수에 관계없는 동일한 오버헤드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호스트가 너무 느리면 더 많은 요소 읽음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Timeout—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타임아웃 전 기다리는 시간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(–1 =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무한정 대기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;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기본값은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5,000 ms)</a:t>
            </a:r>
          </a:p>
        </p:txBody>
      </p:sp>
      <p:pic>
        <p:nvPicPr>
          <p:cNvPr id="13314" name="Picture 2" descr="\\nirvana\CustEd\Exchange\Inside CustEd\Matt Otis\CompactRIO Fundamentals\Screenshots\Lesson 8 PowerPoint\4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40416" y="1673573"/>
            <a:ext cx="1965384" cy="1526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블로킹을 이용한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DMA FIFO</a:t>
            </a:r>
          </a:p>
        </p:txBody>
      </p:sp>
      <p:sp>
        <p:nvSpPr>
          <p:cNvPr id="62467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6400800" cy="4525963"/>
          </a:xfrm>
        </p:spPr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블로킹을 이용한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DMA 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실행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사용자가 요소 수를 지정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입력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출력 속도를 알고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있을 때 최고의 방법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endParaRPr lang="en-US" dirty="0" smtClean="0"/>
          </a:p>
        </p:txBody>
      </p:sp>
      <p:pic>
        <p:nvPicPr>
          <p:cNvPr id="8" name="Content Placeholder 7" descr="blocking_method.eps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657600" y="2133600"/>
            <a:ext cx="5142838" cy="37381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폴링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Polling)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을 이용한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DMA FIFO</a:t>
            </a:r>
          </a:p>
        </p:txBody>
      </p:sp>
      <p:sp>
        <p:nvSpPr>
          <p:cNvPr id="64515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폴링을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이용한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DMA 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실행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현재 사용 가능한 여러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샘플들을 수집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입력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출력 속도를 모를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때 가장 좋음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6" descr="polling_method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2133600"/>
            <a:ext cx="5049552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여러 채널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쓰기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539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인터리빙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(interleaving)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으로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DMA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데이터의 여러 채널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쓰기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Picture 2" descr="C:\p4_perforce1666_MOTISLT\CustomerEducation\CourseMaterial\CompactRIO Fundamentals\Version 8.5\Manual\Art\mult_channel_dma_fifo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6037" y="3429000"/>
            <a:ext cx="6511925" cy="22685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맑은 고딕" pitchFamily="50" charset="-127"/>
                <a:ea typeface="맑은 고딕" pitchFamily="50" charset="-127"/>
              </a:rPr>
              <a:t>A. LabVIEW 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호스트 통신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호스트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내재적으로 비동기식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각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독립적으로 실행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데이터 전송 동기화는 어플리케이션 요구에 따라 실행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높은 속도로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타겟과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호스트 사이에 대용량 데이터를 전송하려면 데이터를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버퍼링해야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여러 채널 읽기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56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호스트의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DMA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에서 여러 채널 읽기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656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6438" y="2379663"/>
            <a:ext cx="7670800" cy="27003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D.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무손실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데이터 전송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58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무손실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어플리케이션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오버플로우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—DMA Full?</a:t>
            </a: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언더플로우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—Check for –50400</a:t>
            </a:r>
          </a:p>
        </p:txBody>
      </p:sp>
      <p:pic>
        <p:nvPicPr>
          <p:cNvPr id="67588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6588" y="3165475"/>
            <a:ext cx="5130800" cy="285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7589" name="Oval 12"/>
          <p:cNvSpPr>
            <a:spLocks noChangeArrowheads="1"/>
          </p:cNvSpPr>
          <p:nvPr/>
        </p:nvSpPr>
        <p:spPr bwMode="auto">
          <a:xfrm>
            <a:off x="8229600" y="696913"/>
            <a:ext cx="914400" cy="914400"/>
          </a:xfrm>
          <a:prstGeom prst="ellipse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7590" name="Oval 13"/>
          <p:cNvSpPr>
            <a:spLocks noChangeArrowheads="1"/>
          </p:cNvSpPr>
          <p:nvPr/>
        </p:nvSpPr>
        <p:spPr bwMode="auto">
          <a:xfrm>
            <a:off x="3657600" y="3352800"/>
            <a:ext cx="1212850" cy="69691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7591" name="Oval 14"/>
          <p:cNvSpPr>
            <a:spLocks noChangeArrowheads="1"/>
          </p:cNvSpPr>
          <p:nvPr/>
        </p:nvSpPr>
        <p:spPr bwMode="auto">
          <a:xfrm>
            <a:off x="4953000" y="3657600"/>
            <a:ext cx="2116138" cy="1017588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오버플로우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8611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오버플로우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버퍼에 너무 많은 데이터 포인트가 있어 데이터를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잃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을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수 있음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보다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느리게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데이터를 수집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호스트에서 읽는 요소 수 증가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호스트가 데이터를 읽는 속도 증가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호스트의 버퍼 크기 증가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데모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DMA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타겟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–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오버플로우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RT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너무 복합적이라면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DMA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오버플로우가 발생하는 방법을 확인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&lt;Exercises&gt;\LabVIEW FPGA\Demonstrations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언더플로우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65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언더플로우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읽기에 데이터가 충분하지 않으면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읽기는 타임아웃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타임아웃 증가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빈번하지 않게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데이터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읽기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보다 작은 요소 세트 읽기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데모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 DMA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타겟팅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–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언더플로우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DMA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사용가능하기 전에 데이터를 읽으려고 할 때 어떻게 언더플로우가 발생하는 확인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&lt;Exercises&gt;\LabVIEW FPGA\Demonstrations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실습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7-1: DMA-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기반 데이터 전송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DMA-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기반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핸드쉐이킹이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작동하는 방법 확인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dirty="0" smtClean="0"/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E.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98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타겟에서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호스트 어플리케이션으로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트리거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전송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인터럽트를 사용하는 이유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 lvl="2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폴링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제거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호스트가 기타 연산을 수행하는 동시에 인터럽트 신호를 기다리는 것이 가능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물리적인 하드웨어 라인을 통해 통신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인터럽트의 장점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98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인터럽트는 호스트상에서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로우레벨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드라이버의 실행이 필요하며 호스트는 인터럽트보다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폴링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연산을 더 많이 처리할  수 있음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Networked RIO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디바이스에 대한 비교 통계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단일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폴은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10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  <a:sym typeface="Symbol" pitchFamily="82" charset="2"/>
              </a:rPr>
              <a:t>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필요함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인터럽트는 대략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250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  <a:sym typeface="Symbol" pitchFamily="82" charset="2"/>
              </a:rPr>
              <a:t>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필요함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데이터 보다 덜 전송하고 호스트가 기타 처리를 해야만 할때 인터럽트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 실행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Picture 2" descr="\\nirvana\CustEd\Exchange\Inside CustEd\Matt Otis\CompactRIO Fundamentals\Screenshots\Lesson 8 PowerPoint\32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380153" y="1600200"/>
            <a:ext cx="438369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동기화와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버퍼링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동기화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—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클럭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트리거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또는 이벤트를 사용하여 동시 또는 일제히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태스크를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발생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버퍼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여러 데이터 항목을 저장하는 컴퓨터 메모리 영역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 실행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44035" name="Rectangle 8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Interrupt Express VI</a:t>
            </a: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IRQ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어떤 논리적인 인터럽트가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(0 – 31)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가정할지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(assert)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지정함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기본값은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0 </a:t>
            </a: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Wait Until Cleared</a:t>
            </a: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논리적인 인터럽트를 인정할 때까지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기다리도록 지정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기본값은 거짓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의존도 때문에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Wait Until Cleared as True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지터를 유발함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8225" y="1600200"/>
            <a:ext cx="33813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호스트와 인터럽트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059" name="Rectangle 9"/>
          <p:cNvSpPr>
            <a:spLocks noGrp="1" noChangeArrowheads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>
            <a:normAutofit/>
          </a:bodyPr>
          <a:lstStyle/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호스트는 반드시 인터럽트를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Acknowledge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해야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Wait on IRQ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사용하고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IRQ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메소드를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인정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IRQ Number(s)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—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함수가 기다리는 논리 인터럽트의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어레이나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 논리 인터럽트 지정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Timeout (ms)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—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타임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아웃되기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전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가 기다리는 밀리초 수를 지정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. –1 =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무한정 타임아웃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Timed Out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—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본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메소드가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 타임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아웃되면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 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TRUE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반환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IRQ(s) Asserted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—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가정된 인터럽트 반환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. Empty or -1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어레이는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수신한 인터럽트가 없음을 나타냄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sz="2400" dirty="0" smtClean="0"/>
          </a:p>
        </p:txBody>
      </p:sp>
      <p:pic>
        <p:nvPicPr>
          <p:cNvPr id="8" name="Content Placeholder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7239000" y="304800"/>
            <a:ext cx="1571625" cy="1444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IRQ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메소드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인정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083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기본값에 발생하는 인터럽트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인정하고 재설정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Wait on IRQ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메소드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다음에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와이어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IRQ Number(s)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함수가 기다리는 논리 인터럽트나 논리 인터럽트의 어레이를 지정함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608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524000"/>
            <a:ext cx="2659063" cy="1414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 예제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107" name="Rectangle 1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pic>
        <p:nvPicPr>
          <p:cNvPr id="47108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8550" y="2009775"/>
            <a:ext cx="6970713" cy="3978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인터럽트를 이용한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DMA FIFO</a:t>
            </a:r>
          </a:p>
        </p:txBody>
      </p:sp>
      <p:sp>
        <p:nvSpPr>
          <p:cNvPr id="63491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인터럽트를 이용한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DMA 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요소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(Element)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도착했는지 알아보기 위해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CPU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DMA FIFO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폴링하는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것을 방지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Least Resource intensive 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DMA FIFO 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전송 </a:t>
            </a:r>
            <a:r>
              <a:rPr lang="ko-KR" altLang="en-US" sz="2200" dirty="0" err="1" smtClean="0">
                <a:latin typeface="맑은 고딕" pitchFamily="50" charset="-127"/>
                <a:ea typeface="맑은 고딕" pitchFamily="50" charset="-127"/>
              </a:rPr>
              <a:t>메소드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altLang="ko-KR" sz="2200" dirty="0" smtClean="0">
                <a:latin typeface="맑은 고딕" pitchFamily="50" charset="-127"/>
                <a:ea typeface="맑은 고딕" pitchFamily="50" charset="-127"/>
              </a:rPr>
              <a:t>IRQ 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지연으로 인한 가장 느린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 DMA FIFO 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전송 </a:t>
            </a:r>
            <a:r>
              <a:rPr lang="ko-KR" altLang="en-US" sz="2200" dirty="0" err="1" smtClean="0">
                <a:latin typeface="맑은 고딕" pitchFamily="50" charset="-127"/>
                <a:ea typeface="맑은 고딕" pitchFamily="50" charset="-127"/>
              </a:rPr>
              <a:t>메소드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/>
          </a:p>
        </p:txBody>
      </p:sp>
      <p:pic>
        <p:nvPicPr>
          <p:cNvPr id="6349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0175" y="3886200"/>
            <a:ext cx="6372225" cy="2133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실습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7-2: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기반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핸드쉐이킹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기반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핸드쉐이킹이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작동하는 방법 확인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F.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핸드쉐이킹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Handshaking)</a:t>
            </a:r>
          </a:p>
        </p:txBody>
      </p:sp>
      <p:sp>
        <p:nvSpPr>
          <p:cNvPr id="39939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핸드쉐이킹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수신하는 디바이스가 수신할 준비가 됐거나 송신 디바이스가 송신할 준비가 되었는지 확인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핸드쉐이킹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 동기화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둘 또는 그 이상의 디바이스가 시퀀스에서 실행 시 발생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호스트는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불리언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컨트롤과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인디케이터를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사용하여 연산을 조정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폴링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요청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송신한 모든 데이터가 수신되도록 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핸드쉐이킹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절차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963" name="Rectangle 10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FPGA</a:t>
            </a:r>
            <a:r>
              <a:rPr lang="ko-KR" altLang="en-US" dirty="0" smtClean="0"/>
              <a:t>는 데이터를 수집하고 어레이에 값을 작성</a:t>
            </a:r>
            <a:endParaRPr lang="en-US" dirty="0" smtClean="0"/>
          </a:p>
          <a:p>
            <a:pPr lvl="1"/>
            <a:r>
              <a:rPr lang="en-US" dirty="0" smtClean="0"/>
              <a:t>FPGA</a:t>
            </a:r>
            <a:r>
              <a:rPr lang="ko-KR" altLang="en-US" dirty="0" smtClean="0"/>
              <a:t>는</a:t>
            </a:r>
            <a:r>
              <a:rPr lang="en-US" dirty="0" smtClean="0"/>
              <a:t> True</a:t>
            </a:r>
            <a:r>
              <a:rPr lang="ko-KR" altLang="en-US" dirty="0" smtClean="0"/>
              <a:t>를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Data Available</a:t>
            </a:r>
            <a:r>
              <a:rPr lang="ko-KR" altLang="en-US" dirty="0" smtClean="0"/>
              <a:t>에 작성</a:t>
            </a:r>
            <a:endParaRPr lang="en-US" dirty="0" smtClean="0"/>
          </a:p>
          <a:p>
            <a:pPr lvl="1"/>
            <a:r>
              <a:rPr lang="en-US" dirty="0" smtClean="0"/>
              <a:t>Data Available</a:t>
            </a:r>
            <a:r>
              <a:rPr lang="ko-KR" altLang="en-US" dirty="0" smtClean="0"/>
              <a:t>이</a:t>
            </a:r>
            <a:r>
              <a:rPr lang="en-US" dirty="0" smtClean="0"/>
              <a:t> True</a:t>
            </a:r>
            <a:r>
              <a:rPr lang="ko-KR" altLang="en-US" dirty="0" smtClean="0"/>
              <a:t>이면 호스트는 데이터를 읽음</a:t>
            </a:r>
            <a:endParaRPr lang="en-US" dirty="0" smtClean="0"/>
          </a:p>
          <a:p>
            <a:pPr lvl="1"/>
            <a:r>
              <a:rPr lang="ko-KR" altLang="en-US" dirty="0" smtClean="0"/>
              <a:t>데이터를 읽고 난 후 호스트는 </a:t>
            </a:r>
            <a:r>
              <a:rPr lang="en-US" dirty="0" smtClean="0"/>
              <a:t>True</a:t>
            </a:r>
            <a:r>
              <a:rPr lang="ko-KR" altLang="en-US" dirty="0" smtClean="0"/>
              <a:t>를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Data Read</a:t>
            </a:r>
            <a:r>
              <a:rPr lang="ko-KR" altLang="en-US" dirty="0" smtClean="0"/>
              <a:t>에 작성</a:t>
            </a:r>
            <a:endParaRPr lang="en-US" dirty="0" smtClean="0"/>
          </a:p>
          <a:p>
            <a:pPr lvl="1"/>
            <a:r>
              <a:rPr lang="en-US" dirty="0" smtClean="0"/>
              <a:t>Data Read</a:t>
            </a:r>
            <a:r>
              <a:rPr lang="ko-KR" altLang="en-US" dirty="0" smtClean="0"/>
              <a:t>가</a:t>
            </a:r>
            <a:r>
              <a:rPr lang="en-US" dirty="0" smtClean="0"/>
              <a:t> True</a:t>
            </a:r>
            <a:r>
              <a:rPr lang="ko-KR" altLang="en-US" dirty="0" smtClean="0"/>
              <a:t>이면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FPGA </a:t>
            </a:r>
            <a:r>
              <a:rPr lang="ko-KR" altLang="en-US" dirty="0" smtClean="0"/>
              <a:t>루프는 반복</a:t>
            </a:r>
            <a:endParaRPr lang="en-US" dirty="0" smtClean="0"/>
          </a:p>
        </p:txBody>
      </p:sp>
      <p:pic>
        <p:nvPicPr>
          <p:cNvPr id="7" name="Content Placeholder 6" descr="two-line_handshaking.eps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733800" y="1600200"/>
            <a:ext cx="5175657" cy="43392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퀴즈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63550" indent="-463550">
              <a:buFont typeface="+mj-lt"/>
              <a:buAutoNum type="arabi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보기 중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타겟에서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호스트로 전송하는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메소드는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?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08050" lvl="1" indent="-457200">
              <a:buFont typeface="+mj-lt"/>
              <a:buAutoNum type="alphaLcPeriod"/>
            </a:pP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핸드쉐이킹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08050" lvl="1" indent="-4572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Target-Scoped FIFO</a:t>
            </a:r>
          </a:p>
          <a:p>
            <a:pPr marL="90805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08050" lvl="1" indent="-4572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DMA FIFO</a:t>
            </a:r>
          </a:p>
          <a:p>
            <a:pPr marL="908050" lvl="1" indent="-4572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FTP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63550" indent="-463550">
              <a:buFont typeface="+mj-lt"/>
              <a:buAutoNum type="arabicPeriod" startAt="2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너무 작은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DMA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생성할 때 얻게 되는 에러는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?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08050" lvl="1" indent="-457200">
              <a:buFont typeface="+mj-lt"/>
              <a:buAutoNum type="alphaLcPeriod"/>
            </a:pP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언더플로우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08050" lvl="1" indent="-457200">
              <a:buFont typeface="+mj-lt"/>
              <a:buAutoNum type="alphaLcPeriod"/>
            </a:pP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오버플로우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08050" lvl="1" indent="-457200">
              <a:buFont typeface="+mj-lt"/>
              <a:buAutoNum type="alphaLcPeriod"/>
            </a:pPr>
            <a:r>
              <a:rPr lang="en-US" dirty="0" err="1" smtClean="0">
                <a:latin typeface="맑은 고딕" pitchFamily="50" charset="-127"/>
                <a:ea typeface="맑은 고딕" pitchFamily="50" charset="-127"/>
              </a:rPr>
              <a:t>Evenflow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퀴즈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63550" indent="-463550">
              <a:buFont typeface="+mj-lt"/>
              <a:buAutoNum type="arabicPeriod" startAt="3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DMA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언더플로우 조건을 가지고 있을 때 발생하는 것은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?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08050" lvl="1" indent="-4572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재설정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08050" lvl="1" indent="-4572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The FIFO Read throws Error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–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50400</a:t>
            </a:r>
          </a:p>
          <a:p>
            <a:pPr marL="908050" lvl="1" indent="-4572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Timed Out?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인디케이터가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참을 입수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63550" indent="-463550">
              <a:buFont typeface="+mj-lt"/>
              <a:buAutoNum type="arabicPeriod" startAt="4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보기 중 호스트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폴링 사용을 요구하는 기법은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?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08050" lvl="1" indent="-457200">
              <a:buFont typeface="+mj-lt"/>
              <a:buAutoNum type="alphaLcPeriod"/>
            </a:pP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핸드쉐이킹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0805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08050" lvl="1" indent="-4572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DMA FIFO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B.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동기화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어플리케이션에 따라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다른 동기화 레벨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느린 컨트롤 어플리케이션에 필요하지 않은 동기화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예를 들어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데이터 수집 루프가 제어 루프보다 빠르면 제어 루프는 대부분의 최근 값을 읽어옴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이미 알고 있는 속도로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무손실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데이터를 수집하고 전송하는 데 필요한 동기화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비동기식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vs.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동기식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비동기식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어플리케이션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제어나 데이터 처리에 긴밀한 동기화가 필요하지 않은 어플리케이션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수행된 타이밍이지만 호스트 어플리케이션에 동기화는 아님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대부분의 최근 데이터는 좋으며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대부분이 어플리케이션을 제어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동기식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어플리케이션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호스트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사이에 필요한 동기화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동기식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어플리케이션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타이밍 제어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수집의 타이밍은 호스트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타이밍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 속도 그리고 반대의 타이밍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동기화된 데이터 전송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동기화는 처리 및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로깅을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위해 어플리케이션에서 호스트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 데이터를 전송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스트리밍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무손실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데이터 전송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동기화 방법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531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Direct Memory Access (FIFO)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핸드쉐이킹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Handshaking)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C. Direct Memory Access (DMA) FIFO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데이터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버퍼링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타겟과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호스트 사이에 높은 속도로 대용량의 데이터를 전송하려면 데이터를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버퍼링해야만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Direct Memory Access (DMA)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데이터 전송 방법을 사용하여 데이터를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버퍼링하는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가장 좋은 방법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Direct Memory Access (DMA) FIFO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버스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마스터링을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통해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RT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컨트롤러의 메모리에 직접 전송함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대용량의 데이터를 전송함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로컬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FIFO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를 사용하고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인디케이터를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읽는 것보다 뛰어난 성능 제공함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가 데이터를 호스트 메모리에 전송하는 동안 호스트는 데이터를 처리함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프로세서는 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DMA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없이도 반드시 데이터를 읽음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두 개 부분으로 구성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– FIFO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와 호스트 부분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메모리에 한 번에 한 요소 데이터를 작성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DMA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엔진은 호스트 메모리에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PCI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버스와 함께 데이터 전송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6.0&quot;&gt;&lt;object type=&quot;1&quot; unique_id=&quot;10001&quot;&gt;&lt;object type=&quot;8&quot; unique_id=&quot;10062&quot;&gt;&lt;/object&gt;&lt;object type=&quot;2&quot; unique_id=&quot;10063&quot;&gt;&lt;object type=&quot;3&quot; unique_id=&quot;10064&quot;&gt;&lt;property id=&quot;20148&quot; value=&quot;5&quot;/&gt;&lt;property id=&quot;20300&quot; value=&quot;Slide 1 - &amp;quot;Lesson 7&amp;#x0D;&amp;#x0A;Synchronizing FPGA and Host Data Transfers&amp;quot;&quot;/&gt;&lt;property id=&quot;20307&quot; value=&quot;389&quot;/&gt;&lt;/object&gt;&lt;object type=&quot;3&quot; unique_id=&quot;10065&quot;&gt;&lt;property id=&quot;20148&quot; value=&quot;5&quot;/&gt;&lt;property id=&quot;20300&quot; value=&quot;Slide 2 - &amp;quot;LabVIEW FPGA and Host Communication&amp;quot;&quot;/&gt;&lt;property id=&quot;20307&quot; value=&quot;392&quot;/&gt;&lt;/object&gt;&lt;object type=&quot;3&quot; unique_id=&quot;10066&quot;&gt;&lt;property id=&quot;20148&quot; value=&quot;5&quot;/&gt;&lt;property id=&quot;20300&quot; value=&quot;Slide 3 - &amp;quot;B. Synchronization and Buffering&amp;quot;&quot;/&gt;&lt;property id=&quot;20307&quot; value=&quot;439&quot;/&gt;&lt;/object&gt;&lt;object type=&quot;3&quot; unique_id=&quot;10067&quot;&gt;&lt;property id=&quot;20148&quot; value=&quot;5&quot;/&gt;&lt;property id=&quot;20300&quot; value=&quot;Slide 4 - &amp;quot;B. Synchronization and Buffering&amp;quot;&quot;/&gt;&lt;property id=&quot;20307&quot; value=&quot;448&quot;/&gt;&lt;/object&gt;&lt;object type=&quot;3&quot; unique_id=&quot;10068&quot;&gt;&lt;property id=&quot;20148&quot; value=&quot;5&quot;/&gt;&lt;property id=&quot;20300&quot; value=&quot;Slide 5 - &amp;quot;Asynchronous vs. Synchronous &amp;quot;&quot;/&gt;&lt;property id=&quot;20307&quot; value=&quot;393&quot;/&gt;&lt;/object&gt;&lt;object type=&quot;3&quot; unique_id=&quot;10069&quot;&gt;&lt;property id=&quot;20148&quot; value=&quot;5&quot;/&gt;&lt;property id=&quot;20300&quot; value=&quot;Slide 6 - &amp;quot;Synchronous Applications&amp;quot;&quot;/&gt;&lt;property id=&quot;20307&quot; value=&quot;394&quot;/&gt;&lt;/object&gt;&lt;object type=&quot;3&quot; unique_id=&quot;10070&quot;&gt;&lt;property id=&quot;20148&quot; value=&quot;5&quot;/&gt;&lt;property id=&quot;20300&quot; value=&quot;Slide 7 - &amp;quot;B. Synchronization&amp;quot;&quot;/&gt;&lt;property id=&quot;20307&quot; value=&quot;440&quot;/&gt;&lt;/object&gt;&lt;object type=&quot;3&quot; unique_id=&quot;10071&quot;&gt;&lt;property id=&quot;20148&quot; value=&quot;5&quot;/&gt;&lt;property id=&quot;20300&quot; value=&quot;Slide 8 - &amp;quot;D. Handshaking&amp;quot;&quot;/&gt;&lt;property id=&quot;20307&quot; value=&quot;407&quot;/&gt;&lt;/object&gt;&lt;object type=&quot;3&quot; unique_id=&quot;10072&quot;&gt;&lt;property id=&quot;20148&quot; value=&quot;5&quot;/&gt;&lt;property id=&quot;20300&quot; value=&quot;Slide 9 - &amp;quot;D. Handshaking&amp;quot;&quot;/&gt;&lt;property id=&quot;20307&quot; value=&quot;408&quot;/&gt;&lt;/object&gt;&lt;object type=&quot;3&quot; unique_id=&quot;10073&quot;&gt;&lt;property id=&quot;20148&quot; value=&quot;5&quot;/&gt;&lt;property id=&quot;20300&quot; value=&quot;Slide 10 - &amp;quot;E. Interrupts&amp;quot;&quot;/&gt;&lt;property id=&quot;20307&quot; value=&quot;409&quot;/&gt;&lt;/object&gt;&lt;object type=&quot;3&quot; unique_id=&quot;10074&quot;&gt;&lt;property id=&quot;20148&quot; value=&quot;5&quot;/&gt;&lt;property id=&quot;20300&quot; value=&quot;Slide 11 - &amp;quot;E. Interrupts&amp;quot;&quot;/&gt;&lt;property id=&quot;20307&quot; value=&quot;449&quot;/&gt;&lt;/object&gt;&lt;object type=&quot;3&quot; unique_id=&quot;10075&quot;&gt;&lt;property id=&quot;20148&quot; value=&quot;5&quot;/&gt;&lt;property id=&quot;20300&quot; value=&quot;Slide 12 - &amp;quot;E. Interrupts&amp;quot;&quot;/&gt;&lt;property id=&quot;20307&quot; value=&quot;410&quot;/&gt;&lt;/object&gt;&lt;object type=&quot;3&quot; unique_id=&quot;10076&quot;&gt;&lt;property id=&quot;20148&quot; value=&quot;5&quot;/&gt;&lt;property id=&quot;20300&quot; value=&quot;Slide 13 - &amp;quot;E. Interrupts&amp;quot;&quot;/&gt;&lt;property id=&quot;20307&quot; value=&quot;411&quot;/&gt;&lt;/object&gt;&lt;object type=&quot;3&quot; unique_id=&quot;10077&quot;&gt;&lt;property id=&quot;20148&quot; value=&quot;5&quot;/&gt;&lt;property id=&quot;20300&quot; value=&quot;Slide 14 - &amp;quot;E. Interrupts&amp;quot;&quot;/&gt;&lt;property id=&quot;20307&quot; value=&quot;412&quot;/&gt;&lt;/object&gt;&lt;object type=&quot;3&quot; unique_id=&quot;10078&quot;&gt;&lt;property id=&quot;20148&quot; value=&quot;5&quot;/&gt;&lt;property id=&quot;20300&quot; value=&quot;Slide 15 - &amp;quot;E. Interrupts&amp;quot;&quot;/&gt;&lt;property id=&quot;20307&quot; value=&quot;413&quot;/&gt;&lt;/object&gt;&lt;object type=&quot;3&quot; unique_id=&quot;10079&quot;&gt;&lt;property id=&quot;20148&quot; value=&quot;5&quot;/&gt;&lt;property id=&quot;20300&quot; value=&quot;Slide 16 - &amp;quot;E. Interrupts&amp;quot;&quot;/&gt;&lt;property id=&quot;20307&quot; value=&quot;414&quot;/&gt;&lt;/object&gt;&lt;object type=&quot;3&quot; unique_id=&quot;10080&quot;&gt;&lt;property id=&quot;20148&quot; value=&quot;5&quot;/&gt;&lt;property id=&quot;20300&quot; value=&quot;Slide 17 - &amp;quot;Exercise 7-1&amp;#x0D;&amp;#x0A;Interrupt-based Handshaking&amp;quot;&quot;/&gt;&lt;property id=&quot;20307&quot; value=&quot;400&quot;/&gt;&lt;/object&gt;&lt;object type=&quot;3&quot; unique_id=&quot;10081&quot;&gt;&lt;property id=&quot;20148&quot; value=&quot;5&quot;/&gt;&lt;property id=&quot;20300&quot; value=&quot;Slide 18 - &amp;quot;DMA Data Transfer Methods&amp;quot;&quot;/&gt;&lt;property id=&quot;20307&quot; value=&quot;406&quot;/&gt;&lt;/object&gt;&lt;object type=&quot;3&quot; unique_id=&quot;10082&quot;&gt;&lt;property id=&quot;20148&quot; value=&quot;5&quot;/&gt;&lt;property id=&quot;20300&quot; value=&quot;Slide 19 - &amp;quot;DMA (Blocking Method)&amp;quot;&quot;/&gt;&lt;property id=&quot;20307&quot; value=&quot;402&quot;/&gt;&lt;/object&gt;&lt;object type=&quot;3&quot; unique_id=&quot;10083&quot;&gt;&lt;property id=&quot;20148&quot; value=&quot;5&quot;/&gt;&lt;property id=&quot;20300&quot; value=&quot;Slide 20 - &amp;quot;DMA (Polling Method)&amp;quot;&quot;/&gt;&lt;property id=&quot;20307&quot; value=&quot;403&quot;/&gt;&lt;/object&gt;&lt;object type=&quot;3&quot; unique_id=&quot;10084&quot;&gt;&lt;property id=&quot;20148&quot; value=&quot;5&quot;/&gt;&lt;property id=&quot;20300&quot; value=&quot;Slide 21 - &amp;quot;DMA (Interrupt Method)&amp;quot;&quot;/&gt;&lt;property id=&quot;20307&quot; value=&quot;404&quot;/&gt;&lt;/object&gt;&lt;object type=&quot;3&quot; unique_id=&quot;10085&quot;&gt;&lt;property id=&quot;20148&quot; value=&quot;5&quot;/&gt;&lt;property id=&quot;20300&quot; value=&quot;Slide 22 - &amp;quot;Data Buffering&amp;quot;&quot;/&gt;&lt;property id=&quot;20307&quot; value=&quot;446&quot;/&gt;&lt;/object&gt;&lt;object type=&quot;3&quot; unique_id=&quot;10086&quot;&gt;&lt;property id=&quot;20148&quot; value=&quot;5&quot;/&gt;&lt;property id=&quot;20300&quot; value=&quot;Slide 23 - &amp;quot;F. Direct Memory Access FIFOs&amp;quot;&quot;/&gt;&lt;property id=&quot;20307&quot; value=&quot;447&quot;/&gt;&lt;/object&gt;&lt;object type=&quot;3&quot; unique_id=&quot;10087&quot;&gt;&lt;property id=&quot;20148&quot; value=&quot;5&quot;/&gt;&lt;property id=&quot;20300&quot; value=&quot;Slide 24 - &amp;quot;F. Direct Memory Access FIFOs&amp;quot;&quot;/&gt;&lt;property id=&quot;20307&quot; value=&quot;415&quot;/&gt;&lt;/object&gt;&lt;object type=&quot;3&quot; unique_id=&quot;10088&quot;&gt;&lt;property id=&quot;20148&quot; value=&quot;5&quot;/&gt;&lt;property id=&quot;20300&quot; value=&quot;Slide 25 - &amp;quot;Demonstration:&amp;#x0D;&amp;#x0A;Target-to-Host DMA FIFO&amp;quot;&quot;/&gt;&lt;property id=&quot;20307&quot; value=&quot;416&quot;/&gt;&lt;/object&gt;&lt;object type=&quot;3&quot; unique_id=&quot;10089&quot;&gt;&lt;property id=&quot;20148&quot; value=&quot;5&quot;/&gt;&lt;property id=&quot;20300&quot; value=&quot;Slide 26 - &amp;quot;Demonstration:&amp;#x0D;&amp;#x0A;Host-to-Target DMA FIFO&amp;quot;&quot;/&gt;&lt;property id=&quot;20307&quot; value=&quot;417&quot;/&gt;&lt;/object&gt;&lt;object type=&quot;3&quot; unique_id=&quot;10090&quot;&gt;&lt;property id=&quot;20148&quot; value=&quot;5&quot;/&gt;&lt;property id=&quot;20300&quot; value=&quot;Slide 27 - &amp;quot;F. Direct Memory Access&amp;quot;&quot;/&gt;&lt;property id=&quot;20307&quot; value=&quot;418&quot;/&gt;&lt;/object&gt;&lt;object type=&quot;3&quot; unique_id=&quot;10091&quot;&gt;&lt;property id=&quot;20148&quot; value=&quot;5&quot;/&gt;&lt;property id=&quot;20300&quot; value=&quot;Slide 28 - &amp;quot;F. Direct Memory Access&amp;quot;&quot;/&gt;&lt;property id=&quot;20307&quot; value=&quot;419&quot;/&gt;&lt;/object&gt;&lt;object type=&quot;3&quot; unique_id=&quot;10092&quot;&gt;&lt;property id=&quot;20148&quot; value=&quot;5&quot;/&gt;&lt;property id=&quot;20300&quot; value=&quot;Slide 29 - &amp;quot;F. Direct Memory Access&amp;quot;&quot;/&gt;&lt;property id=&quot;20307&quot; value=&quot;420&quot;/&gt;&lt;/object&gt;&lt;object type=&quot;3&quot; unique_id=&quot;10093&quot;&gt;&lt;property id=&quot;20148&quot; value=&quot;5&quot;/&gt;&lt;property id=&quot;20300&quot; value=&quot;Slide 30 - &amp;quot;F. Direct Memory Access&amp;quot;&quot;/&gt;&lt;property id=&quot;20307&quot; value=&quot;421&quot;/&gt;&lt;/object&gt;&lt;object type=&quot;3&quot; unique_id=&quot;10094&quot;&gt;&lt;property id=&quot;20148&quot; value=&quot;5&quot;/&gt;&lt;property id=&quot;20300&quot; value=&quot;Slide 31 - &amp;quot;F. Direct Memory Access&amp;quot;&quot;/&gt;&lt;property id=&quot;20307&quot; value=&quot;422&quot;/&gt;&lt;/object&gt;&lt;object type=&quot;3&quot; unique_id=&quot;10095&quot;&gt;&lt;property id=&quot;20148&quot; value=&quot;5&quot;/&gt;&lt;property id=&quot;20300&quot; value=&quot;Slide 32 - &amp;quot;F. Direct Memory Access&amp;quot;&quot;/&gt;&lt;property id=&quot;20307&quot; value=&quot;423&quot;/&gt;&lt;/object&gt;&lt;object type=&quot;3&quot; unique_id=&quot;10096&quot;&gt;&lt;property id=&quot;20148&quot; value=&quot;5&quot;/&gt;&lt;property id=&quot;20300&quot; value=&quot;Slide 33 - &amp;quot;F. Direct Memory Access&amp;quot;&quot;/&gt;&lt;property id=&quot;20307&quot; value=&quot;424&quot;/&gt;&lt;/object&gt;&lt;object type=&quot;3&quot; unique_id=&quot;10097&quot;&gt;&lt;property id=&quot;20148&quot; value=&quot;5&quot;/&gt;&lt;property id=&quot;20300&quot; value=&quot;Slide 34 - &amp;quot;F. Direct Memory Access&amp;quot;&quot;/&gt;&lt;property id=&quot;20307&quot; value=&quot;425&quot;/&gt;&lt;/object&gt;&lt;object type=&quot;3&quot; unique_id=&quot;10098&quot;&gt;&lt;property id=&quot;20148&quot; value=&quot;5&quot;/&gt;&lt;property id=&quot;20300&quot; value=&quot;Slide 35 - &amp;quot;F. Direct Memory Access&amp;quot;&quot;/&gt;&lt;property id=&quot;20307&quot; value=&quot;426&quot;/&gt;&lt;/object&gt;&lt;object type=&quot;3&quot; unique_id=&quot;10099&quot;&gt;&lt;property id=&quot;20148&quot; value=&quot;5&quot;/&gt;&lt;property id=&quot;20300&quot; value=&quot;Slide 36 - &amp;quot;F. Direct Memory Access&amp;quot;&quot;/&gt;&lt;property id=&quot;20307&quot; value=&quot;427&quot;/&gt;&lt;/object&gt;&lt;object type=&quot;3&quot; unique_id=&quot;10100&quot;&gt;&lt;property id=&quot;20148&quot; value=&quot;5&quot;/&gt;&lt;property id=&quot;20300&quot; value=&quot;Slide 37 - &amp;quot;F. Direct Memory Access&amp;quot;&quot;/&gt;&lt;property id=&quot;20307&quot; value=&quot;428&quot;/&gt;&lt;/object&gt;&lt;object type=&quot;3&quot; unique_id=&quot;10101&quot;&gt;&lt;property id=&quot;20148&quot; value=&quot;5&quot;/&gt;&lt;property id=&quot;20300&quot; value=&quot;Slide 38 - &amp;quot;F. Direct Memory Access&amp;quot;&quot;/&gt;&lt;property id=&quot;20307&quot; value=&quot;429&quot;/&gt;&lt;/object&gt;&lt;object type=&quot;3&quot; unique_id=&quot;10102&quot;&gt;&lt;property id=&quot;20148&quot; value=&quot;5&quot;/&gt;&lt;property id=&quot;20300&quot; value=&quot;Slide 39 - &amp;quot;F. Direct Memory Access&amp;quot;&quot;/&gt;&lt;property id=&quot;20307&quot; value=&quot;430&quot;/&gt;&lt;/object&gt;&lt;object type=&quot;3&quot; unique_id=&quot;10103&quot;&gt;&lt;property id=&quot;20148&quot; value=&quot;5&quot;/&gt;&lt;property id=&quot;20300&quot; value=&quot;Slide 40 - &amp;quot;F. Direct Memory Access&amp;quot;&quot;/&gt;&lt;property id=&quot;20307&quot; value=&quot;431&quot;/&gt;&lt;/object&gt;&lt;object type=&quot;3&quot; unique_id=&quot;10104&quot;&gt;&lt;property id=&quot;20148&quot; value=&quot;5&quot;/&gt;&lt;property id=&quot;20300&quot; value=&quot;Slide 41 - &amp;quot;F. Direct Memory Access&amp;quot;&quot;/&gt;&lt;property id=&quot;20307&quot; value=&quot;432&quot;/&gt;&lt;/object&gt;&lt;object type=&quot;3&quot; unique_id=&quot;10105&quot;&gt;&lt;property id=&quot;20148&quot; value=&quot;5&quot;/&gt;&lt;property id=&quot;20300&quot; value=&quot;Slide 42 - &amp;quot;F. Direct Memory Access&amp;quot;&quot;/&gt;&lt;property id=&quot;20307&quot; value=&quot;433&quot;/&gt;&lt;/object&gt;&lt;object type=&quot;3&quot; unique_id=&quot;10106&quot;&gt;&lt;property id=&quot;20148&quot; value=&quot;5&quot;/&gt;&lt;property id=&quot;20300&quot; value=&quot;Slide 43 - &amp;quot;Demonstration:&amp;#x0D;&amp;#x0A;Target-to-Host DMA FIFO - Overflow&amp;quot;&quot;/&gt;&lt;property id=&quot;20307&quot; value=&quot;434&quot;/&gt;&lt;/object&gt;&lt;object type=&quot;3&quot; unique_id=&quot;10107&quot;&gt;&lt;property id=&quot;20148&quot; value=&quot;5&quot;/&gt;&lt;property id=&quot;20300&quot; value=&quot;Slide 44 - &amp;quot;F. Direct Memory Access&amp;quot;&quot;/&gt;&lt;property id=&quot;20307&quot; value=&quot;435&quot;/&gt;&lt;/object&gt;&lt;object type=&quot;3&quot; unique_id=&quot;10108&quot;&gt;&lt;property id=&quot;20148&quot; value=&quot;5&quot;/&gt;&lt;property id=&quot;20300&quot; value=&quot;Slide 45 - &amp;quot;Demonstration:&amp;#x0D;&amp;#x0A;Target-to-Host DMA FIFO – Underflow&amp;quot;&quot;/&gt;&lt;property id=&quot;20307&quot; value=&quot;436&quot;/&gt;&lt;/object&gt;&lt;object type=&quot;3&quot; unique_id=&quot;10109&quot;&gt;&lt;property id=&quot;20148&quot; value=&quot;5&quot;/&gt;&lt;property id=&quot;20300&quot; value=&quot;Slide 46 - &amp;quot;F. Direct Memory Access&amp;quot;&quot;/&gt;&lt;property id=&quot;20307&quot; value=&quot;437&quot;/&gt;&lt;/object&gt;&lt;object type=&quot;3&quot; unique_id=&quot;10110&quot;&gt;&lt;property id=&quot;20148&quot; value=&quot;5&quot;/&gt;&lt;property id=&quot;20300&quot; value=&quot;Slide 47 - &amp;quot;F. Direct Memory Access&amp;quot;&quot;/&gt;&lt;property id=&quot;20307&quot; value=&quot;438&quot;/&gt;&lt;/object&gt;&lt;object type=&quot;3&quot; unique_id=&quot;10111&quot;&gt;&lt;property id=&quot;20148&quot; value=&quot;5&quot;/&gt;&lt;property id=&quot;20300&quot; value=&quot;Slide 48 - &amp;quot;Exercise 7-2&amp;#x0D;&amp;#x0A;DMA-based Data Transfers &amp;quot;&quot;/&gt;&lt;property id=&quot;20307&quot; value=&quot;405&quot;/&gt;&lt;/object&gt;&lt;object type=&quot;3&quot; unique_id=&quot;10112&quot;&gt;&lt;property id=&quot;20148&quot; value=&quot;5&quot;/&gt;&lt;property id=&quot;20300&quot; value=&quot;Slide 49 - &amp;quot;Summary&amp;quot;&quot;/&gt;&lt;property id=&quot;20307&quot; value=&quot;366&quot;/&gt;&lt;/object&gt;&lt;object type=&quot;3&quot; unique_id=&quot;10113&quot;&gt;&lt;property id=&quot;20148&quot; value=&quot;5&quot;/&gt;&lt;property id=&quot;20300&quot; value=&quot;Slide 50 - &amp;quot;Modes of Synchronization for Data Transfer&amp;quot;&quot;/&gt;&lt;property id=&quot;20307&quot; value=&quot;441&quot;/&gt;&lt;/object&gt;&lt;object type=&quot;3&quot; unique_id=&quot;10114&quot;&gt;&lt;property id=&quot;20148&quot; value=&quot;5&quot;/&gt;&lt;property id=&quot;20300&quot; value=&quot;Slide 51 - &amp;quot;Interrupts&amp;quot;&quot;/&gt;&lt;property id=&quot;20307&quot; value=&quot;442&quot;/&gt;&lt;/object&gt;&lt;object type=&quot;3&quot; unique_id=&quot;10115&quot;&gt;&lt;property id=&quot;20148&quot; value=&quot;5&quot;/&gt;&lt;property id=&quot;20300&quot; value=&quot;Slide 52 - &amp;quot;Interrupts&amp;quot;&quot;/&gt;&lt;property id=&quot;20307&quot; value=&quot;443&quot;/&gt;&lt;/object&gt;&lt;object type=&quot;3&quot; unique_id=&quot;10116&quot;&gt;&lt;property id=&quot;20148&quot; value=&quot;5&quot;/&gt;&lt;property id=&quot;20300&quot; value=&quot;Slide 53 - &amp;quot;Interrupts&amp;quot;&quot;/&gt;&lt;property id=&quot;20307&quot; value=&quot;444&quot;/&gt;&lt;/object&gt;&lt;object type=&quot;3&quot; unique_id=&quot;10117&quot;&gt;&lt;property id=&quot;20148&quot; value=&quot;5&quot;/&gt;&lt;property id=&quot;20300&quot; value=&quot;Slide 54 - &amp;quot;FPGA/Host Synchronization&amp;quot;&quot;/&gt;&lt;property id=&quot;20307&quot; value=&quot;445&quot;/&gt;&lt;/object&gt;&lt;/object&gt;&lt;/object&gt;&lt;/database&gt;"/>
</p:tagLst>
</file>

<file path=ppt/theme/theme1.xml><?xml version="1.0" encoding="utf-8"?>
<a:theme xmlns:a="http://schemas.openxmlformats.org/drawingml/2006/main" name="temptemplat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PT2007 Lesson Header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PT 2007 Exercis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Habanero Template</Template>
  <TotalTime>14686</TotalTime>
  <Pages>76</Pages>
  <Words>3438</Words>
  <Application>Microsoft Office PowerPoint</Application>
  <PresentationFormat>Letter 용지(8.5x11in)</PresentationFormat>
  <Paragraphs>305</Paragraphs>
  <Slides>39</Slides>
  <Notes>39</Notes>
  <HiddenSlides>0</HiddenSlides>
  <MMClips>0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39</vt:i4>
      </vt:variant>
    </vt:vector>
  </HeadingPairs>
  <TitlesOfParts>
    <vt:vector size="42" baseType="lpstr">
      <vt:lpstr>temptemplate</vt:lpstr>
      <vt:lpstr>PPT2007 Lesson Header</vt:lpstr>
      <vt:lpstr>PPT 2007 Exercise</vt:lpstr>
      <vt:lpstr>Lesson 7 FPGA와 호스트 데이터 전송 동기화</vt:lpstr>
      <vt:lpstr>A. LabVIEW FPGA와 호스트 통신</vt:lpstr>
      <vt:lpstr>동기화와 버퍼링</vt:lpstr>
      <vt:lpstr>B. 동기화</vt:lpstr>
      <vt:lpstr>비동기식 vs. 동기식</vt:lpstr>
      <vt:lpstr>동기식 어플리케이션</vt:lpstr>
      <vt:lpstr>동기화 방법</vt:lpstr>
      <vt:lpstr>C. Direct Memory Access (DMA) FIFO</vt:lpstr>
      <vt:lpstr>Direct Memory Access (DMA) FIFO (계속)</vt:lpstr>
      <vt:lpstr>데모: 타겟-호스트 DMA FIFO</vt:lpstr>
      <vt:lpstr>데모: 호스트-타겟 DMA FIFO</vt:lpstr>
      <vt:lpstr>DMA FIFO 생성</vt:lpstr>
      <vt:lpstr>Target-to-Host DMA FIFO에 데이터 작성</vt:lpstr>
      <vt:lpstr>Target-to-Host DMA FIFO에 데이터 쓰기 (계속)</vt:lpstr>
      <vt:lpstr>Target-to-Host DMA FIFO의 데이터 읽기</vt:lpstr>
      <vt:lpstr>Target-to-Host DMA FIFO의 데이터 읽기 (계속)</vt:lpstr>
      <vt:lpstr>블로킹을 이용한 DMA FIFO</vt:lpstr>
      <vt:lpstr>폴링(Polling)을 이용한 DMA FIFO</vt:lpstr>
      <vt:lpstr>여러 채널 쓰기 </vt:lpstr>
      <vt:lpstr>여러 채널 읽기</vt:lpstr>
      <vt:lpstr>D. 무손실 데이터 전송</vt:lpstr>
      <vt:lpstr>오버플로우</vt:lpstr>
      <vt:lpstr>데모: 호스트 DMA FIFO에 타겟 – 오버플로우</vt:lpstr>
      <vt:lpstr>언더플로우</vt:lpstr>
      <vt:lpstr>데모: DMA FIFO에 타겟팅 – 언더플로우</vt:lpstr>
      <vt:lpstr>실습 7-1: DMA-기반 데이터 전송</vt:lpstr>
      <vt:lpstr>E. 인터럽트</vt:lpstr>
      <vt:lpstr>인터럽트의 장점</vt:lpstr>
      <vt:lpstr>인터럽트 실행</vt:lpstr>
      <vt:lpstr>인터럽트 실행 (계속)</vt:lpstr>
      <vt:lpstr>호스트와 인터럽트</vt:lpstr>
      <vt:lpstr>IRQ 메소드 인정</vt:lpstr>
      <vt:lpstr>인터럽트 예제</vt:lpstr>
      <vt:lpstr>인터럽트를 이용한 DMA FIFO</vt:lpstr>
      <vt:lpstr>실습 7-2: 인터럽트-기반 핸드쉐이킹</vt:lpstr>
      <vt:lpstr>F. 핸드쉐이킹(Handshaking)</vt:lpstr>
      <vt:lpstr>핸드쉐이킹 절차</vt:lpstr>
      <vt:lpstr>퀴즈</vt:lpstr>
      <vt:lpstr>퀴즈</vt:lpstr>
    </vt:vector>
  </TitlesOfParts>
  <Company>National Instruments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FPGA와 호스트 데이터 전송 동기화</dc:title>
  <dc:subject/>
  <dc:creator>Chad Humberstone</dc:creator>
  <cp:keywords/>
  <dc:description>번역 - NIK TMKT 장현석</dc:description>
  <cp:lastModifiedBy>NIK User</cp:lastModifiedBy>
  <cp:revision>529</cp:revision>
  <cp:lastPrinted>1997-10-30T12:11:06Z</cp:lastPrinted>
  <dcterms:created xsi:type="dcterms:W3CDTF">2002-07-22T12:29:18Z</dcterms:created>
  <dcterms:modified xsi:type="dcterms:W3CDTF">2009-06-29T09:37:27Z</dcterms:modified>
</cp:coreProperties>
</file>