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1" r:id="rId2"/>
    <p:sldMasterId id="2147483653" r:id="rId3"/>
  </p:sldMasterIdLst>
  <p:notesMasterIdLst>
    <p:notesMasterId r:id="rId67"/>
  </p:notesMasterIdLst>
  <p:handoutMasterIdLst>
    <p:handoutMasterId r:id="rId68"/>
  </p:handoutMasterIdLst>
  <p:sldIdLst>
    <p:sldId id="298" r:id="rId4"/>
    <p:sldId id="300" r:id="rId5"/>
    <p:sldId id="301" r:id="rId6"/>
    <p:sldId id="363" r:id="rId7"/>
    <p:sldId id="356" r:id="rId8"/>
    <p:sldId id="377" r:id="rId9"/>
    <p:sldId id="357" r:id="rId10"/>
    <p:sldId id="355" r:id="rId11"/>
    <p:sldId id="358" r:id="rId12"/>
    <p:sldId id="303" r:id="rId13"/>
    <p:sldId id="364" r:id="rId14"/>
    <p:sldId id="302" r:id="rId15"/>
    <p:sldId id="341" r:id="rId16"/>
    <p:sldId id="380" r:id="rId17"/>
    <p:sldId id="347" r:id="rId18"/>
    <p:sldId id="342" r:id="rId19"/>
    <p:sldId id="305" r:id="rId20"/>
    <p:sldId id="306" r:id="rId21"/>
    <p:sldId id="382" r:id="rId22"/>
    <p:sldId id="359" r:id="rId23"/>
    <p:sldId id="369" r:id="rId24"/>
    <p:sldId id="310" r:id="rId25"/>
    <p:sldId id="344" r:id="rId26"/>
    <p:sldId id="345" r:id="rId27"/>
    <p:sldId id="346" r:id="rId28"/>
    <p:sldId id="365" r:id="rId29"/>
    <p:sldId id="361" r:id="rId30"/>
    <p:sldId id="311" r:id="rId31"/>
    <p:sldId id="348" r:id="rId32"/>
    <p:sldId id="337" r:id="rId33"/>
    <p:sldId id="338" r:id="rId34"/>
    <p:sldId id="339" r:id="rId35"/>
    <p:sldId id="366" r:id="rId36"/>
    <p:sldId id="340" r:id="rId37"/>
    <p:sldId id="313" r:id="rId38"/>
    <p:sldId id="315" r:id="rId39"/>
    <p:sldId id="316" r:id="rId40"/>
    <p:sldId id="317" r:id="rId41"/>
    <p:sldId id="378" r:id="rId42"/>
    <p:sldId id="314" r:id="rId43"/>
    <p:sldId id="318" r:id="rId44"/>
    <p:sldId id="319" r:id="rId45"/>
    <p:sldId id="320" r:id="rId46"/>
    <p:sldId id="321" r:id="rId47"/>
    <p:sldId id="322" r:id="rId48"/>
    <p:sldId id="323" r:id="rId49"/>
    <p:sldId id="324" r:id="rId50"/>
    <p:sldId id="349" r:id="rId51"/>
    <p:sldId id="350" r:id="rId52"/>
    <p:sldId id="326" r:id="rId53"/>
    <p:sldId id="381" r:id="rId54"/>
    <p:sldId id="327" r:id="rId55"/>
    <p:sldId id="351" r:id="rId56"/>
    <p:sldId id="352" r:id="rId57"/>
    <p:sldId id="328" r:id="rId58"/>
    <p:sldId id="330" r:id="rId59"/>
    <p:sldId id="331" r:id="rId60"/>
    <p:sldId id="353" r:id="rId61"/>
    <p:sldId id="368" r:id="rId62"/>
    <p:sldId id="336" r:id="rId63"/>
    <p:sldId id="367" r:id="rId64"/>
    <p:sldId id="329" r:id="rId65"/>
    <p:sldId id="260" r:id="rId66"/>
  </p:sldIdLst>
  <p:sldSz cx="9144000" cy="6858000" type="screen4x3"/>
  <p:notesSz cx="6997700" cy="9271000"/>
  <p:custDataLst>
    <p:tags r:id="rId69"/>
  </p:custDataLst>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Heather Smith" initials="HD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3" clrMode="bw" hiddenSlides="1" frameSlides="1"/>
  <p:clrMru>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6797" autoAdjust="0"/>
    <p:restoredTop sz="74245" autoAdjust="0"/>
  </p:normalViewPr>
  <p:slideViewPr>
    <p:cSldViewPr>
      <p:cViewPr varScale="1">
        <p:scale>
          <a:sx n="79" d="100"/>
          <a:sy n="79" d="100"/>
        </p:scale>
        <p:origin x="-176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3258" y="-288"/>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handoutMaster" Target="handoutMasters/handoutMaster1.xml"/><Relationship Id="rId7" Type="http://schemas.openxmlformats.org/officeDocument/2006/relationships/slide" Target="slides/slide4.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_rels/data1.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1E13CF-BF4A-4CB4-ABB3-28A8ACCFA13D}" type="doc">
      <dgm:prSet loTypeId="urn:microsoft.com/office/officeart/2005/8/layout/vList3" loCatId="list" qsTypeId="urn:microsoft.com/office/officeart/2005/8/quickstyle/simple1" qsCatId="simple" csTypeId="urn:microsoft.com/office/officeart/2005/8/colors/accent1_2" csCatId="accent1" phldr="1"/>
      <dgm:spPr/>
    </dgm:pt>
    <dgm:pt modelId="{D98A8F6D-D4D5-41F6-9934-DDCEBB567F08}">
      <dgm:prSet phldrT="[Text]"/>
      <dgm:spPr/>
      <dgm:t>
        <a:bodyPr/>
        <a:lstStyle/>
        <a:p>
          <a:r>
            <a:rPr lang="en-US" dirty="0" smtClean="0"/>
            <a:t>If you only have time for one optimization, do this one!</a:t>
          </a:r>
          <a:endParaRPr lang="en-US" dirty="0"/>
        </a:p>
      </dgm:t>
    </dgm:pt>
    <dgm:pt modelId="{8B216E58-6D4D-4855-A62C-6A03A0094B61}" type="parTrans" cxnId="{0B305A2A-827F-4257-9139-E488A419D323}">
      <dgm:prSet/>
      <dgm:spPr/>
      <dgm:t>
        <a:bodyPr/>
        <a:lstStyle/>
        <a:p>
          <a:endParaRPr lang="en-US"/>
        </a:p>
      </dgm:t>
    </dgm:pt>
    <dgm:pt modelId="{C88BFF78-8441-4FFB-BCC2-ECF1C428AA17}" type="sibTrans" cxnId="{0B305A2A-827F-4257-9139-E488A419D323}">
      <dgm:prSet/>
      <dgm:spPr/>
      <dgm:t>
        <a:bodyPr/>
        <a:lstStyle/>
        <a:p>
          <a:endParaRPr lang="en-US"/>
        </a:p>
      </dgm:t>
    </dgm:pt>
    <dgm:pt modelId="{7BF61CC1-0AA6-4B7A-9B02-2BCC997C2187}" type="pres">
      <dgm:prSet presAssocID="{9D1E13CF-BF4A-4CB4-ABB3-28A8ACCFA13D}" presName="linearFlow" presStyleCnt="0">
        <dgm:presLayoutVars>
          <dgm:dir/>
          <dgm:resizeHandles val="exact"/>
        </dgm:presLayoutVars>
      </dgm:prSet>
      <dgm:spPr/>
    </dgm:pt>
    <dgm:pt modelId="{14E63A73-30B5-4766-9C16-4B62B4F06D7D}" type="pres">
      <dgm:prSet presAssocID="{D98A8F6D-D4D5-41F6-9934-DDCEBB567F08}" presName="composite" presStyleCnt="0"/>
      <dgm:spPr/>
    </dgm:pt>
    <dgm:pt modelId="{65AB00C5-E2E8-460E-AC79-81C0277692C3}" type="pres">
      <dgm:prSet presAssocID="{D98A8F6D-D4D5-41F6-9934-DDCEBB567F08}" presName="imgShp" presStyleLbl="fgImgPlace1" presStyleIdx="0" presStyleCnt="1"/>
      <dgm:spPr>
        <a:blipFill rotWithShape="0">
          <a:blip xmlns:r="http://schemas.openxmlformats.org/officeDocument/2006/relationships" r:embed="rId1"/>
          <a:stretch>
            <a:fillRect/>
          </a:stretch>
        </a:blipFill>
      </dgm:spPr>
    </dgm:pt>
    <dgm:pt modelId="{E1425296-A379-4F0E-A8BC-3617B66A3A3D}" type="pres">
      <dgm:prSet presAssocID="{D98A8F6D-D4D5-41F6-9934-DDCEBB567F08}" presName="txShp" presStyleLbl="node1" presStyleIdx="0" presStyleCnt="1" custScaleX="111780">
        <dgm:presLayoutVars>
          <dgm:bulletEnabled val="1"/>
        </dgm:presLayoutVars>
      </dgm:prSet>
      <dgm:spPr/>
      <dgm:t>
        <a:bodyPr/>
        <a:lstStyle/>
        <a:p>
          <a:endParaRPr lang="en-US"/>
        </a:p>
      </dgm:t>
    </dgm:pt>
  </dgm:ptLst>
  <dgm:cxnLst>
    <dgm:cxn modelId="{4A06D510-8FE4-4D58-A700-F35C815905E4}" type="presOf" srcId="{D98A8F6D-D4D5-41F6-9934-DDCEBB567F08}" destId="{E1425296-A379-4F0E-A8BC-3617B66A3A3D}" srcOrd="0" destOrd="0" presId="urn:microsoft.com/office/officeart/2005/8/layout/vList3"/>
    <dgm:cxn modelId="{A2283DEE-F01B-448F-B8F8-7E984EFE6DD8}" type="presOf" srcId="{9D1E13CF-BF4A-4CB4-ABB3-28A8ACCFA13D}" destId="{7BF61CC1-0AA6-4B7A-9B02-2BCC997C2187}" srcOrd="0" destOrd="0" presId="urn:microsoft.com/office/officeart/2005/8/layout/vList3"/>
    <dgm:cxn modelId="{0B305A2A-827F-4257-9139-E488A419D323}" srcId="{9D1E13CF-BF4A-4CB4-ABB3-28A8ACCFA13D}" destId="{D98A8F6D-D4D5-41F6-9934-DDCEBB567F08}" srcOrd="0" destOrd="0" parTransId="{8B216E58-6D4D-4855-A62C-6A03A0094B61}" sibTransId="{C88BFF78-8441-4FFB-BCC2-ECF1C428AA17}"/>
    <dgm:cxn modelId="{B7BFAE16-B73F-4621-ACDE-C936273B042A}" type="presParOf" srcId="{7BF61CC1-0AA6-4B7A-9B02-2BCC997C2187}" destId="{14E63A73-30B5-4766-9C16-4B62B4F06D7D}" srcOrd="0" destOrd="0" presId="urn:microsoft.com/office/officeart/2005/8/layout/vList3"/>
    <dgm:cxn modelId="{FBACC20D-0B97-4B64-9820-4D1C5D58F97D}" type="presParOf" srcId="{14E63A73-30B5-4766-9C16-4B62B4F06D7D}" destId="{65AB00C5-E2E8-460E-AC79-81C0277692C3}" srcOrd="0" destOrd="0" presId="urn:microsoft.com/office/officeart/2005/8/layout/vList3"/>
    <dgm:cxn modelId="{AD27173A-CF79-4E2D-B7BC-48DE1D87E183}" type="presParOf" srcId="{14E63A73-30B5-4766-9C16-4B62B4F06D7D}" destId="{E1425296-A379-4F0E-A8BC-3617B66A3A3D}"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2" y="0"/>
            <a:ext cx="3033713" cy="464502"/>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l" defTabSz="931863" eaLnBrk="1" hangingPunct="1">
              <a:defRPr sz="1200" b="0">
                <a:solidFill>
                  <a:schemeClr val="tx1"/>
                </a:solidFill>
                <a:latin typeface="Arial" charset="0"/>
              </a:defRPr>
            </a:lvl1pPr>
          </a:lstStyle>
          <a:p>
            <a:endParaRPr lang="en-US"/>
          </a:p>
        </p:txBody>
      </p:sp>
      <p:sp>
        <p:nvSpPr>
          <p:cNvPr id="19459" name="Rectangle 3"/>
          <p:cNvSpPr>
            <a:spLocks noGrp="1" noChangeArrowheads="1"/>
          </p:cNvSpPr>
          <p:nvPr>
            <p:ph type="dt" sz="quarter" idx="1"/>
          </p:nvPr>
        </p:nvSpPr>
        <p:spPr bwMode="auto">
          <a:xfrm>
            <a:off x="3962402" y="0"/>
            <a:ext cx="3033713" cy="464502"/>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1" hangingPunct="1">
              <a:defRPr sz="1200" b="0">
                <a:solidFill>
                  <a:schemeClr val="tx1"/>
                </a:solidFill>
                <a:latin typeface="Arial" charset="0"/>
              </a:defRPr>
            </a:lvl1pPr>
          </a:lstStyle>
          <a:p>
            <a:endParaRPr lang="en-US"/>
          </a:p>
        </p:txBody>
      </p:sp>
      <p:sp>
        <p:nvSpPr>
          <p:cNvPr id="19460" name="Rectangle 4"/>
          <p:cNvSpPr>
            <a:spLocks noGrp="1" noChangeArrowheads="1"/>
          </p:cNvSpPr>
          <p:nvPr>
            <p:ph type="ftr" sz="quarter" idx="2"/>
          </p:nvPr>
        </p:nvSpPr>
        <p:spPr bwMode="auto">
          <a:xfrm>
            <a:off x="2" y="8804913"/>
            <a:ext cx="3033713" cy="464502"/>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l" defTabSz="931863" eaLnBrk="1" hangingPunct="1">
              <a:defRPr sz="1200" b="0">
                <a:solidFill>
                  <a:schemeClr val="tx1"/>
                </a:solidFill>
                <a:latin typeface="Arial" charset="0"/>
              </a:defRPr>
            </a:lvl1pPr>
          </a:lstStyle>
          <a:p>
            <a:endParaRPr lang="en-US"/>
          </a:p>
        </p:txBody>
      </p:sp>
      <p:sp>
        <p:nvSpPr>
          <p:cNvPr id="19461" name="Rectangle 5"/>
          <p:cNvSpPr>
            <a:spLocks noGrp="1" noChangeArrowheads="1"/>
          </p:cNvSpPr>
          <p:nvPr>
            <p:ph type="sldNum" sz="quarter" idx="3"/>
          </p:nvPr>
        </p:nvSpPr>
        <p:spPr bwMode="auto">
          <a:xfrm>
            <a:off x="3962402" y="8804913"/>
            <a:ext cx="3033713" cy="464502"/>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1" hangingPunct="1">
              <a:defRPr sz="1200" b="0">
                <a:solidFill>
                  <a:schemeClr val="tx1"/>
                </a:solidFill>
                <a:latin typeface="Arial" charset="0"/>
              </a:defRPr>
            </a:lvl1pPr>
          </a:lstStyle>
          <a:p>
            <a:fld id="{2AC76C0B-3986-4BB5-9A69-7183A74063C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2" name="Rectangle 4"/>
          <p:cNvSpPr>
            <a:spLocks noGrp="1" noRot="1" noChangeAspect="1" noChangeArrowheads="1" noTextEdit="1"/>
          </p:cNvSpPr>
          <p:nvPr>
            <p:ph type="sldImg" idx="2"/>
          </p:nvPr>
        </p:nvSpPr>
        <p:spPr bwMode="auto">
          <a:xfrm>
            <a:off x="709613" y="450850"/>
            <a:ext cx="5578475" cy="4184650"/>
          </a:xfrm>
          <a:prstGeom prst="rect">
            <a:avLst/>
          </a:prstGeom>
          <a:noFill/>
          <a:ln w="9525">
            <a:solidFill>
              <a:schemeClr val="tx1"/>
            </a:solidFill>
            <a:miter lim="800000"/>
            <a:headEnd/>
            <a:tailEnd/>
          </a:ln>
          <a:effectLst/>
        </p:spPr>
      </p:sp>
      <p:sp>
        <p:nvSpPr>
          <p:cNvPr id="7173" name="Rectangle 5"/>
          <p:cNvSpPr>
            <a:spLocks noGrp="1" noChangeArrowheads="1"/>
          </p:cNvSpPr>
          <p:nvPr>
            <p:ph type="body" sz="quarter" idx="3"/>
          </p:nvPr>
        </p:nvSpPr>
        <p:spPr bwMode="auto">
          <a:xfrm>
            <a:off x="679451" y="4863787"/>
            <a:ext cx="5714999" cy="3880884"/>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Rectangle 4"/>
          <p:cNvSpPr>
            <a:spLocks noChangeArrowheads="1"/>
          </p:cNvSpPr>
          <p:nvPr/>
        </p:nvSpPr>
        <p:spPr bwMode="auto">
          <a:xfrm>
            <a:off x="398465" y="9044710"/>
            <a:ext cx="6111875" cy="156536"/>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34950" algn="l"/>
                <a:tab pos="3033713" algn="ctr"/>
                <a:tab pos="5776913" algn="r"/>
              </a:tabLst>
            </a:pPr>
            <a:r>
              <a:rPr lang="en-US" altLang="en-US" sz="800" b="0" i="1" dirty="0" smtClean="0">
                <a:solidFill>
                  <a:schemeClr val="tx1"/>
                </a:solidFill>
              </a:rPr>
              <a:t>	LabVIEW FPGA 	8</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34950" algn="l"/>
                  <a:tab pos="3033713" algn="ctr"/>
                  <a:tab pos="5776913"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ftr="0" dt="0"/>
  <p:notesStyle>
    <a:lvl1pPr algn="l" rtl="0" fontAlgn="base">
      <a:spcBef>
        <a:spcPct val="30000"/>
      </a:spcBef>
      <a:spcAft>
        <a:spcPct val="0"/>
      </a:spcAft>
      <a:tabLst>
        <a:tab pos="457200" algn="l"/>
      </a:tabLst>
      <a:defRPr sz="1400" b="1" kern="1200">
        <a:solidFill>
          <a:schemeClr val="tx1"/>
        </a:solidFill>
        <a:latin typeface="Arial Narrow" pitchFamily="34" charset="0"/>
        <a:ea typeface="+mn-ea"/>
        <a:cs typeface="Arial" pitchFamily="34" charset="0"/>
      </a:defRPr>
    </a:lvl1pPr>
    <a:lvl2pPr marL="0" indent="0" algn="l" rtl="0" fontAlgn="base">
      <a:spcBef>
        <a:spcPct val="30000"/>
      </a:spcBef>
      <a:spcAft>
        <a:spcPct val="0"/>
      </a:spcAft>
      <a:tabLst>
        <a:tab pos="457200" algn="l"/>
      </a:tabLst>
      <a:defRPr sz="1100" kern="1200">
        <a:solidFill>
          <a:schemeClr val="tx1"/>
        </a:solidFill>
        <a:latin typeface="Times New Roman" pitchFamily="18" charset="0"/>
        <a:ea typeface="+mn-ea"/>
        <a:cs typeface="+mn-cs"/>
      </a:defRPr>
    </a:lvl2pPr>
    <a:lvl3pPr marL="228600" indent="-228600" algn="l" rtl="0" fontAlgn="base">
      <a:spcBef>
        <a:spcPct val="30000"/>
      </a:spcBef>
      <a:spcAft>
        <a:spcPct val="0"/>
      </a:spcAft>
      <a:buFont typeface="Arial" pitchFamily="34" charset="0"/>
      <a:buChar char="•"/>
      <a:tabLst>
        <a:tab pos="457200" algn="l"/>
      </a:tabLst>
      <a:defRPr sz="1100" kern="1200">
        <a:solidFill>
          <a:schemeClr val="tx1"/>
        </a:solidFill>
        <a:latin typeface="Times New Roman" pitchFamily="18" charset="0"/>
        <a:ea typeface="+mn-ea"/>
        <a:cs typeface="+mn-cs"/>
      </a:defRPr>
    </a:lvl3pPr>
    <a:lvl4pPr marL="457200" indent="-228600" algn="l" rtl="0" fontAlgn="base">
      <a:spcBef>
        <a:spcPct val="30000"/>
      </a:spcBef>
      <a:spcAft>
        <a:spcPct val="0"/>
      </a:spcAft>
      <a:buFont typeface="Times New Roman" pitchFamily="18" charset="0"/>
      <a:buChar char="–"/>
      <a:tabLst>
        <a:tab pos="457200" algn="l"/>
      </a:tabLst>
      <a:defRPr sz="1100" kern="1200">
        <a:solidFill>
          <a:schemeClr val="tx1"/>
        </a:solidFill>
        <a:latin typeface="Times New Roman" pitchFamily="18" charset="0"/>
        <a:ea typeface="+mn-ea"/>
        <a:cs typeface="+mn-cs"/>
      </a:defRPr>
    </a:lvl4pPr>
    <a:lvl5pPr marL="1019175" indent="-1019175" algn="l" rtl="0" fontAlgn="base">
      <a:spcBef>
        <a:spcPct val="30000"/>
      </a:spcBef>
      <a:spcAft>
        <a:spcPct val="0"/>
      </a:spcAft>
      <a:buFontTx/>
      <a:buNone/>
      <a:tabLst>
        <a:tab pos="400050" algn="l"/>
        <a:tab pos="1019175"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otes Placeholder 3"/>
          <p:cNvSpPr>
            <a:spLocks noGrp="1"/>
          </p:cNvSpPr>
          <p:nvPr>
            <p:ph type="body" idx="1"/>
          </p:nvPr>
        </p:nvSpPr>
        <p:spPr>
          <a:xfrm>
            <a:off x="679451" y="4863787"/>
            <a:ext cx="5714999" cy="3880884"/>
          </a:xfrm>
        </p:spPr>
        <p:txBody>
          <a:bodyPr>
            <a:normAutofit/>
          </a:bodyPr>
          <a:lstStyle/>
          <a:p>
            <a:pPr lvl="1"/>
            <a:r>
              <a:rPr lang="en-US" dirty="0" smtClean="0"/>
              <a:t>Optimization techniques are important in FPGA programming. The primary reasons to optimize FPGA code are to improve speed and size. Speed is important when using high-frequency loop rates. Optimizing for size is important when FPGA code is extremely complex and is too large to fit on the FPGA. </a:t>
            </a:r>
          </a:p>
          <a:p>
            <a:endParaRPr lang="en-US" dirty="0"/>
          </a:p>
        </p:txBody>
      </p:sp>
      <p:sp>
        <p:nvSpPr>
          <p:cNvPr id="6" name="Slide Image Placeholder 5"/>
          <p:cNvSpPr>
            <a:spLocks noGrp="1" noRot="1" noChangeAspect="1"/>
          </p:cNvSpPr>
          <p:nvPr>
            <p:ph type="sldImg"/>
          </p:nvPr>
        </p:nvSpPr>
        <p:spPr>
          <a:xfrm>
            <a:off x="709613" y="450850"/>
            <a:ext cx="5578475" cy="4184650"/>
          </a:xfr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C. Basic Optimizations</a:t>
            </a:r>
          </a:p>
          <a:p>
            <a:pPr lvl="1"/>
            <a:r>
              <a:rPr lang="en-US" dirty="0" smtClean="0"/>
              <a:t>Basic FPGA optimization techniques are typically easy to implement, require no major changes in the code architecture, and often are FPGA programming best practices. The basic optimizations covered in this section primarily affect FPGA size.</a:t>
            </a:r>
          </a:p>
          <a:p>
            <a:pPr lvl="1"/>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Front panel objects consume a significant amount of space on the FPGA. Not only is space required to store the data itself, but a considerable amount of FPGA logic is required to implement the communication between the front panel object and the host VI. </a:t>
            </a:r>
          </a:p>
          <a:p>
            <a:pPr lvl="1"/>
            <a:r>
              <a:rPr lang="en-US" dirty="0" smtClean="0"/>
              <a:t>When you transfer data across the bus between the FPGA and RT host, the data must be divided into 32-bit packets because the number of data transfer lines on the bus is limited. If a front panel object uses more than 32 bits, the data from the front panel object must be divided into several 32-bit chunks and passed along the bus piecewise. Dividing the data reduces overall transfer speeds.</a:t>
            </a:r>
          </a:p>
          <a:p>
            <a:pPr lvl="1"/>
            <a:r>
              <a:rPr lang="en-US" dirty="0" smtClean="0"/>
              <a:t>Use the following guidelines to optimize your FPGA code to 32 bits or smaller: </a:t>
            </a:r>
          </a:p>
          <a:p>
            <a:pPr lvl="2"/>
            <a:r>
              <a:rPr lang="en-US" dirty="0" smtClean="0"/>
              <a:t>Limit the use of arrays</a:t>
            </a:r>
          </a:p>
          <a:p>
            <a:pPr lvl="2"/>
            <a:r>
              <a:rPr lang="en-US" dirty="0" smtClean="0"/>
              <a:t>Use the bitpacking technique as an alternative to small arrays</a:t>
            </a:r>
          </a:p>
          <a:p>
            <a:pPr lvl="2"/>
            <a:r>
              <a:rPr lang="en-US" dirty="0" smtClean="0"/>
              <a:t>Use FIFO structures for data transfer</a:t>
            </a:r>
          </a:p>
          <a:p>
            <a:pPr lvl="1"/>
            <a:r>
              <a:rPr lang="en-US" dirty="0" smtClean="0"/>
              <a:t>These techniques are necessary only for front panel objects in the top-level FPGA VI; front panel objects in subVIs do not consume space on the FPGA. Refer to the following sections for more information about using these techniques.</a:t>
            </a:r>
          </a:p>
          <a:p>
            <a:pPr lvl="1"/>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Autofit/>
          </a:bodyPr>
          <a:lstStyle/>
          <a:p>
            <a:r>
              <a:rPr lang="en-US" dirty="0" smtClean="0"/>
              <a:t>Avoid Front Panel Arrays</a:t>
            </a:r>
          </a:p>
          <a:p>
            <a:pPr lvl="1"/>
            <a:r>
              <a:rPr lang="en-US" dirty="0" smtClean="0"/>
              <a:t>Arrays and clusters that are greater than 32-bits in size require an extra copy on the FPGA to guarantee all the data is read, and consume a significant amount of space on the FPGA. Array elements are transferred to and from the FPGA individually, so limiting the use of arrays decreases the logic cells required to implement the data transfer. </a:t>
            </a:r>
          </a:p>
          <a:p>
            <a:pPr lvl="1"/>
            <a:r>
              <a:rPr lang="en-US" dirty="0" smtClean="0"/>
              <a:t>If you use an array control on the front panel, you must limit the array size. You can select the size of the array by right-clicking the control and choosing the appropriate size from the menu. </a:t>
            </a:r>
          </a:p>
          <a:p>
            <a:pPr lvl="1"/>
            <a:r>
              <a:rPr lang="en-US" dirty="0" smtClean="0"/>
              <a:t>Control data is stored in the RAM of the FPGA. Because the RAM size is hardware limited, you must make sure that the array size in bytes does not exceed the RAM size of the hardware in use. A 1M gate FPGA has 81,920 bytes of RAM. A 3M gate FPGA has 196,608 bytes of RAM. If the size of the array is larger than the available RAM, the compile fails.</a:t>
            </a:r>
          </a:p>
          <a:p>
            <a:pPr lvl="1"/>
            <a:r>
              <a:rPr lang="en-US" dirty="0" smtClean="0"/>
              <a:t>The best way to transfer large sets of data from the FPGA to the host is with DMA (Direct Memory Access) FIFOs. Refer to Lesson 7, </a:t>
            </a:r>
            <a:r>
              <a:rPr lang="en-US" i="1" dirty="0" smtClean="0"/>
              <a:t>Synchronizing FPGA and Host Data Transfers</a:t>
            </a:r>
            <a:r>
              <a:rPr lang="en-US" dirty="0" smtClean="0"/>
              <a:t>, for more information about DMA FIFOs.</a:t>
            </a:r>
          </a:p>
          <a:p>
            <a:pPr lvl="1"/>
            <a:endParaRPr lang="en-US" dirty="0" smtClean="0"/>
          </a:p>
          <a:p>
            <a:pPr lvl="1"/>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79451" y="526329"/>
            <a:ext cx="5714999" cy="8218342"/>
          </a:xfrm>
        </p:spPr>
        <p:txBody>
          <a:bodyPr>
            <a:normAutofit/>
          </a:bodyPr>
          <a:lstStyle/>
          <a:p>
            <a:pPr lvl="1"/>
            <a:r>
              <a:rPr lang="en-US" dirty="0" smtClean="0"/>
              <a:t>Arrays consume significant space on the FPGA because each bit in the array uses a flip-flop on</a:t>
            </a:r>
            <a:br>
              <a:rPr lang="en-US" dirty="0" smtClean="0"/>
            </a:br>
            <a:r>
              <a:rPr lang="en-US" dirty="0" smtClean="0"/>
              <a:t>the FPGA. When you wire an array as an input to an FPGA VI or function, the FPGA compiler creates the equivalent of a For Loop to process each element of the array in sequence. If you wire</a:t>
            </a:r>
            <a:br>
              <a:rPr lang="en-US" dirty="0" smtClean="0"/>
            </a:br>
            <a:r>
              <a:rPr lang="en-US" dirty="0" smtClean="0"/>
              <a:t>a cluster as an input to an FPGA VI or function, the FPGA compiler creates parallel logic for each element of the cluster. The relationship between arrays and clusters is recursive, such that if you wire a cluster of arrays as an input, the arrays are processed in parallel and the array elements are processed sequentially.</a:t>
            </a:r>
          </a:p>
          <a:p>
            <a:pPr lvl="1"/>
            <a:r>
              <a:rPr lang="en-US" dirty="0" smtClean="0"/>
              <a:t>Performing operations on arrays can limit the maximum top-level or derived clock rate. To maximize the FPGA clock rate, process single data points instead of arrays.</a:t>
            </a: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One of the most common uses of array controls and constants in the FPGA VI is to store large sets of waveform information. You can replace large front panel array controls with the Look-Up Table (LUT) Express VI. Look-up tables provide a general purpose block of initialized memory. Use Look-up tables of arrays to store waveforms for generating signals, modeling nonlinear systems,</a:t>
            </a:r>
            <a:br>
              <a:rPr lang="en-US" dirty="0" smtClean="0"/>
            </a:br>
            <a:r>
              <a:rPr lang="en-US" dirty="0" smtClean="0"/>
              <a:t>or performing arithmetic computations. </a:t>
            </a:r>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err="1" smtClean="0"/>
              <a:t>Bitpack</a:t>
            </a:r>
            <a:r>
              <a:rPr lang="en-US" dirty="0" smtClean="0"/>
              <a:t> Boolean Logic</a:t>
            </a:r>
          </a:p>
          <a:p>
            <a:pPr lvl="1"/>
            <a:r>
              <a:rPr lang="en-US" dirty="0" smtClean="0"/>
              <a:t>Bitpacking is a technique that combines many small pieces of data into a larger piece of data. This technique works because the communication between the FPGA target and real-time host is in </a:t>
            </a:r>
            <a:br>
              <a:rPr lang="en-US" dirty="0" smtClean="0"/>
            </a:br>
            <a:r>
              <a:rPr lang="en-US" dirty="0" smtClean="0"/>
              <a:t>32-bit words. For example, you can store four 8-bit integers as one 32-bit integer. Instead of four separate buses to transfer the elements of data, only one bus is required. </a:t>
            </a:r>
          </a:p>
          <a:p>
            <a:pPr lvl="1"/>
            <a:r>
              <a:rPr lang="en-US" dirty="0" smtClean="0"/>
              <a:t>Another example of bitpacking is to convert Boolean controls to a Boolean array. For example, you can convert eight Boolean controls into a single 8-bit unsigned integer then use a Number to Boolean Array function to index it into individual components, as shown above.</a:t>
            </a:r>
          </a:p>
          <a:p>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Always select the smallest data type possible when using controls and constants on the FPGA. For example, the default data type of the Index Array function is a signed 32-bit integer. However, if your array requires no more than 256 elements, represent the index as an unsigned 8-bit integer. </a:t>
            </a:r>
          </a:p>
          <a:p>
            <a:pPr lvl="1"/>
            <a:r>
              <a:rPr lang="en-US" dirty="0" smtClean="0"/>
              <a:t>When using a Case structure, only very rarely would you need more than 256 cases. If you have fewer than 256 cases in your Case structure, use an unsigned 8-bit integer wired to the selector terminal instead of the default signed 32-bit integer.</a:t>
            </a:r>
          </a:p>
          <a:p>
            <a:pPr lvl="1"/>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709613" y="450850"/>
            <a:ext cx="5578475" cy="4184650"/>
          </a:xfrm>
        </p:spPr>
      </p:sp>
      <p:sp>
        <p:nvSpPr>
          <p:cNvPr id="7" name="Notes Placeholder 6"/>
          <p:cNvSpPr>
            <a:spLocks noGrp="1"/>
          </p:cNvSpPr>
          <p:nvPr>
            <p:ph type="body" idx="1"/>
          </p:nvPr>
        </p:nvSpPr>
        <p:spPr/>
        <p:txBody>
          <a:bodyPr>
            <a:noAutofit/>
          </a:bodyPr>
          <a:lstStyle/>
          <a:p>
            <a:r>
              <a:rPr lang="en-US" dirty="0" smtClean="0"/>
              <a:t>Saturation Arithmetic</a:t>
            </a:r>
          </a:p>
          <a:p>
            <a:pPr lvl="1"/>
            <a:r>
              <a:rPr lang="en-US" dirty="0" smtClean="0"/>
              <a:t>Use the Saturation Arithmetic VIs to avoid unnecessarily large data types and minimize execution time and FPGA resource usage. The saturation VIs allow for configurable function output width, overflow handling, and an optional output terminal. The figure above shows the properties dialog box for the Saturation Add VI.</a:t>
            </a:r>
          </a:p>
          <a:p>
            <a:pPr lvl="1"/>
            <a:r>
              <a:rPr lang="en-US" dirty="0" smtClean="0"/>
              <a:t>There are two sets of options for the Saturation VIs—the Output Width and the Overflow sections. The following descriptions apply to the Saturation Add VI. Options for the other Saturation Arithmetic VIs are similar. Refer to the </a:t>
            </a:r>
            <a:r>
              <a:rPr lang="en-US" i="1" dirty="0" smtClean="0"/>
              <a:t>Saturation Multiply</a:t>
            </a:r>
            <a:r>
              <a:rPr lang="en-US" dirty="0" smtClean="0"/>
              <a:t> and </a:t>
            </a:r>
            <a:r>
              <a:rPr lang="en-US" i="1" dirty="0" smtClean="0"/>
              <a:t>Saturation Subtract</a:t>
            </a:r>
            <a:r>
              <a:rPr lang="en-US" dirty="0" smtClean="0"/>
              <a:t> topics in the </a:t>
            </a:r>
            <a:r>
              <a:rPr lang="en-US" i="1" dirty="0" smtClean="0"/>
              <a:t>LabVIEW Help</a:t>
            </a:r>
            <a:r>
              <a:rPr lang="en-US" dirty="0" smtClean="0"/>
              <a:t> for more information about their properties.</a:t>
            </a:r>
          </a:p>
          <a:p>
            <a:pPr lvl="1"/>
            <a:r>
              <a:rPr lang="en-US" b="1" dirty="0" smtClean="0"/>
              <a:t>Output Width</a:t>
            </a:r>
            <a:r>
              <a:rPr lang="en-US" dirty="0" smtClean="0"/>
              <a:t>—Specifies the width of the output data type. The Output Width section contains the following options:</a:t>
            </a:r>
          </a:p>
          <a:p>
            <a:pPr lvl="2"/>
            <a:r>
              <a:rPr lang="en-US" b="1" dirty="0" smtClean="0"/>
              <a:t>Match input</a:t>
            </a:r>
            <a:r>
              <a:rPr lang="en-US" dirty="0" smtClean="0"/>
              <a:t>—Specifies that the width of the output data type is equal to that of the widest input. This option is the default.</a:t>
            </a:r>
          </a:p>
          <a:p>
            <a:pPr lvl="2"/>
            <a:r>
              <a:rPr lang="en-US" b="1" dirty="0" smtClean="0"/>
              <a:t>Avoid overflow</a:t>
            </a:r>
            <a:r>
              <a:rPr lang="en-US" dirty="0" smtClean="0"/>
              <a:t>—Specifies that the output data type is wide enough to prevent overflow in the result. LabVIEW does not support a data type wider than 64-bit, so if either input is 64-bit, LabVIEW is unable to prevent overflow. </a:t>
            </a:r>
          </a:p>
          <a:p>
            <a:pPr lvl="2"/>
            <a:r>
              <a:rPr lang="en-US" b="1" dirty="0" smtClean="0"/>
              <a:t>Fixed</a:t>
            </a:r>
            <a:r>
              <a:rPr lang="en-US" dirty="0" smtClean="0"/>
              <a:t>—Specifies that the output width is a fixed size. Select a size from the Fixed width drop-down menu.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79451" y="526329"/>
            <a:ext cx="5714999" cy="8218342"/>
          </a:xfrm>
        </p:spPr>
        <p:txBody>
          <a:bodyPr>
            <a:normAutofit/>
          </a:bodyPr>
          <a:lstStyle/>
          <a:p>
            <a:pPr lvl="1"/>
            <a:r>
              <a:rPr lang="en-US" b="1" dirty="0" smtClean="0"/>
              <a:t>Overflow</a:t>
            </a:r>
            <a:r>
              <a:rPr lang="en-US" dirty="0" smtClean="0"/>
              <a:t>—Contains the following options:</a:t>
            </a:r>
          </a:p>
          <a:p>
            <a:pPr lvl="2"/>
            <a:r>
              <a:rPr lang="en-US" b="1" dirty="0" smtClean="0"/>
              <a:t>Mode</a:t>
            </a:r>
            <a:r>
              <a:rPr lang="en-US" dirty="0" smtClean="0"/>
              <a:t>—Specifies the behavior of the output if the result of the calculation is outside the range of the output data type. Contains the following options:</a:t>
            </a:r>
          </a:p>
          <a:p>
            <a:pPr lvl="3"/>
            <a:r>
              <a:rPr lang="en-US" b="1" dirty="0" smtClean="0"/>
              <a:t>Saturate</a:t>
            </a:r>
            <a:r>
              <a:rPr lang="en-US" dirty="0" smtClean="0"/>
              <a:t>—The VI returns the maximum numeric magnitude representable by the output data type if the actual result of the calculation exceeds the range of the output data type. The output has the same sign as the actual result of the calculation. For example, if the data type is I16 and the actual result of the calculation is −32,800, the VI returns −32,768. This option causes the VI to use more space on the FPGA. This option is the default</a:t>
            </a:r>
          </a:p>
          <a:p>
            <a:pPr lvl="3"/>
            <a:r>
              <a:rPr lang="en-US" b="1" dirty="0" smtClean="0"/>
              <a:t>Wrap</a:t>
            </a:r>
            <a:r>
              <a:rPr lang="en-US" dirty="0" smtClean="0"/>
              <a:t>—The VI returns as many of the least significant bits of the result as the output data type can hold. This is the same behavior as the Add function.</a:t>
            </a:r>
          </a:p>
          <a:p>
            <a:pPr lvl="2"/>
            <a:r>
              <a:rPr lang="en-US" b="1" dirty="0" smtClean="0"/>
              <a:t>Show overflow terminal</a:t>
            </a:r>
            <a:r>
              <a:rPr lang="en-US" dirty="0" smtClean="0"/>
              <a:t>—The VI displays the </a:t>
            </a:r>
            <a:r>
              <a:rPr lang="en-US" b="1" dirty="0" smtClean="0"/>
              <a:t>overflow</a:t>
            </a:r>
            <a:r>
              <a:rPr lang="en-US" dirty="0" smtClean="0"/>
              <a:t> output if you place a checkmark in the </a:t>
            </a:r>
            <a:r>
              <a:rPr lang="en-US" b="1" dirty="0" smtClean="0"/>
              <a:t>Show overflow terminal</a:t>
            </a:r>
            <a:r>
              <a:rPr lang="en-US" dirty="0" smtClean="0"/>
              <a:t> checkbox. By default, the VI does not display the </a:t>
            </a:r>
            <a:r>
              <a:rPr lang="en-US" b="1" dirty="0" smtClean="0"/>
              <a:t>overflow</a:t>
            </a:r>
            <a:r>
              <a:rPr lang="en-US" dirty="0" smtClean="0"/>
              <a:t> output. </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709613" y="450850"/>
            <a:ext cx="5578475" cy="4184650"/>
          </a:xfrm>
        </p:spPr>
      </p:sp>
      <p:sp>
        <p:nvSpPr>
          <p:cNvPr id="6" name="Notes Placeholder 5"/>
          <p:cNvSpPr>
            <a:spLocks noGrp="1"/>
          </p:cNvSpPr>
          <p:nvPr>
            <p:ph type="body" idx="1"/>
          </p:nvPr>
        </p:nvSpPr>
        <p:spPr/>
        <p:txBody>
          <a:bodyPr>
            <a:normAutofit/>
          </a:bodyPr>
          <a:lstStyle/>
          <a:p>
            <a:pPr marL="228600" lvl="1" indent="-228600"/>
            <a:r>
              <a:rPr lang="en-US" sz="1400" b="1" dirty="0" smtClean="0">
                <a:latin typeface="Arial Narrow" pitchFamily="34" charset="0"/>
              </a:rPr>
              <a:t>A. Optimization Techniques</a:t>
            </a:r>
          </a:p>
          <a:p>
            <a:pPr marL="228600" lvl="1" indent="-228600"/>
            <a:r>
              <a:rPr lang="en-US" dirty="0" smtClean="0"/>
              <a:t>FPGA VIs are limited primarily in two areas:</a:t>
            </a:r>
          </a:p>
          <a:p>
            <a:pPr lvl="2"/>
            <a:r>
              <a:rPr lang="en-US" b="1" dirty="0" smtClean="0"/>
              <a:t>Speed</a:t>
            </a:r>
            <a:r>
              <a:rPr lang="en-US" dirty="0" smtClean="0"/>
              <a:t>—Relates to the actual execution speed of the FPGA gates. If the code does not execute at the loop rate you want, you must modify the application to increase the loop rate. These modifications can change the way you create and design the FPGA VI.</a:t>
            </a:r>
          </a:p>
          <a:p>
            <a:pPr lvl="2"/>
            <a:r>
              <a:rPr lang="en-US" b="1" dirty="0" smtClean="0"/>
              <a:t>Size</a:t>
            </a:r>
            <a:r>
              <a:rPr lang="en-US" dirty="0" smtClean="0"/>
              <a:t>—Relates to the actual amount of space the application uses on the FPGA. If the application requires more hardware components than are physically available on the FPGA, the compile fails and the application cannot run on the FPGA.</a:t>
            </a:r>
          </a:p>
          <a:p>
            <a:pPr lvl="2"/>
            <a:endParaRPr lang="en-US" dirty="0" smtClean="0"/>
          </a:p>
          <a:p>
            <a:pPr lvl="1"/>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Saturation Arithmetic VIs execute at the same speed as the Add, Subtract, and Multiply functions; however, the saturation behavior adds a small amount of overhead to the FPGA. The overhead requires additional space on the FPGA. The Saturation Arithmetic VIs are good for optimizing behavior and can reduce FPGA size. However, if the data size remains the same, the Saturation Arithmetic VIs can increase the FPGA size slightly, while causing more predictable outputs.</a:t>
            </a:r>
          </a:p>
          <a:p>
            <a:pPr lvl="1"/>
            <a:r>
              <a:rPr lang="en-US" dirty="0" smtClean="0"/>
              <a:t>Use the Saturation Arithmetic VIs to specify the smallest possible input and output data types. For example, you can configure the Saturation Add VI with unsigned 8-bit integer inputs and an unsigned 16-bit integer output. </a:t>
            </a:r>
          </a:p>
          <a:p>
            <a:pPr lvl="1"/>
            <a:r>
              <a:rPr lang="en-US" dirty="0" smtClean="0"/>
              <a:t>If you want to allow overflow, you can use the Saturation Arithmetic VIs to handle overflow if it occurs. In the configuration dialog box of each Saturation Arithmetic VI, select options to saturate or wrap the result and show the overflow terminal. Select the saturate mode to minimize errors if overflow occurs and to avoid discontinuities in the signal. Select the wrap mode to use the smallest amount of space on the FPGA target. You also can use the numeric functions to implement the wrap mode. You can configure the Saturation Arithmetic VIs to handle signed or unsigned integer overflow. You also can use the saturate mode to return a maximum or minimum value if an overflow condition occurs instead of performing modular arithmetic. </a:t>
            </a:r>
          </a:p>
          <a:p>
            <a:pPr lvl="1"/>
            <a:r>
              <a:rPr lang="en-US" dirty="0" smtClean="0"/>
              <a:t>To save space on the FPGA, use the wrap mode in Saturation Arithmetic VIs when possible. You can use show the overflow terminal to indicate when a particular result overflows.</a:t>
            </a:r>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Eliminate Coercion Dots</a:t>
            </a:r>
          </a:p>
          <a:p>
            <a:pPr lvl="1"/>
            <a:r>
              <a:rPr lang="en-US" dirty="0" smtClean="0"/>
              <a:t>When a coercion dot displays, it means the compiler must determine the proper data type, which can lead to inefficient data conversion. Instead of leaving the coercion to chance, specify the data type you want and insert the appropriate coercion function where coercion dots appear on your block diagram. </a:t>
            </a:r>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dirty="0" smtClean="0"/>
              <a:t>Avoid Large Functions</a:t>
            </a:r>
          </a:p>
          <a:p>
            <a:pPr lvl="1"/>
            <a:r>
              <a:rPr lang="en-US" dirty="0" smtClean="0"/>
              <a:t>Some LabVIEW functions consume a significant amount of space on the FPGA, such as the Quotient &amp; Remainder, Rotate 1D Array, and Scale By Power of 2 functions.</a:t>
            </a:r>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r>
              <a:rPr lang="en-US" sz="1100" kern="1200" baseline="0" dirty="0" smtClean="0">
                <a:solidFill>
                  <a:schemeClr val="tx1"/>
                </a:solidFill>
                <a:latin typeface="Times New Roman" pitchFamily="18" charset="0"/>
                <a:cs typeface="Times New Roman" pitchFamily="18" charset="0"/>
              </a:rPr>
              <a:t>Quotient &amp; Remainder</a:t>
            </a:r>
            <a:r>
              <a:rPr lang="en-US" sz="1100" b="0" kern="1200" baseline="0" dirty="0" smtClean="0">
                <a:solidFill>
                  <a:schemeClr val="tx1"/>
                </a:solidFill>
                <a:latin typeface="Times New Roman" pitchFamily="18" charset="0"/>
                <a:cs typeface="Times New Roman" pitchFamily="18" charset="0"/>
              </a:rPr>
              <a:t>—This function consumes significant space on the FPGA. If you need to divide by a power of two, consider using the Scale by Power of 2 function with a negative constant wired to the </a:t>
            </a:r>
            <a:r>
              <a:rPr lang="en-US" sz="1100" kern="1200" baseline="0" dirty="0" smtClean="0">
                <a:solidFill>
                  <a:schemeClr val="tx1"/>
                </a:solidFill>
                <a:latin typeface="Times New Roman" pitchFamily="18" charset="0"/>
                <a:cs typeface="Times New Roman" pitchFamily="18" charset="0"/>
              </a:rPr>
              <a:t>n</a:t>
            </a:r>
            <a:r>
              <a:rPr lang="en-US" sz="1100" b="0" kern="1200" baseline="0" dirty="0" smtClean="0">
                <a:solidFill>
                  <a:schemeClr val="tx1"/>
                </a:solidFill>
                <a:latin typeface="Times New Roman" pitchFamily="18" charset="0"/>
                <a:cs typeface="Times New Roman" pitchFamily="18" charset="0"/>
              </a:rPr>
              <a:t> input.</a:t>
            </a:r>
          </a:p>
          <a:p>
            <a:r>
              <a:rPr lang="en-US" sz="1100" b="0" kern="1200" baseline="0" dirty="0" smtClean="0">
                <a:solidFill>
                  <a:schemeClr val="tx1"/>
                </a:solidFill>
                <a:latin typeface="Times New Roman" pitchFamily="18" charset="0"/>
                <a:cs typeface="Times New Roman" pitchFamily="18" charset="0"/>
              </a:rPr>
              <a:t>Often the numerator of the Quotient &amp; Remainder function is tied to the iteration terminal and the remainder keeps a place within an array or look-up table. An alternative is to create code that increments on its own by using an Increment function tied to a shift register and setting the value back to zero when the count exceeds a specified value.</a:t>
            </a:r>
          </a:p>
          <a:p>
            <a:endParaRPr lang="en-US" sz="1100" b="0" dirty="0">
              <a:latin typeface="Times New Roman" pitchFamily="18" charset="0"/>
              <a:cs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r>
              <a:rPr lang="en-US" sz="1100" kern="1200" baseline="0" dirty="0" smtClean="0">
                <a:solidFill>
                  <a:schemeClr val="tx1"/>
                </a:solidFill>
                <a:latin typeface="Times New Roman" pitchFamily="18" charset="0"/>
                <a:cs typeface="Times New Roman" pitchFamily="18" charset="0"/>
              </a:rPr>
              <a:t>Scale by Power of 2</a:t>
            </a:r>
            <a:r>
              <a:rPr lang="en-US" sz="1100" b="0" kern="1200" baseline="0" dirty="0" smtClean="0">
                <a:solidFill>
                  <a:schemeClr val="tx1"/>
                </a:solidFill>
                <a:latin typeface="Times New Roman" pitchFamily="18" charset="0"/>
                <a:cs typeface="Times New Roman" pitchFamily="18" charset="0"/>
              </a:rPr>
              <a:t>—If you wire a control to the input, this function can consume significant space on the FPGA. However, if you wire a constant to the input, the function consumes no space on the FPGA. Wiring a negative constant to the input of this function has the same effect as dividing by that power of 2.</a:t>
            </a:r>
          </a:p>
          <a:p>
            <a:pPr>
              <a:tabLst>
                <a:tab pos="457200" algn="l"/>
                <a:tab pos="1031875" algn="l"/>
              </a:tabLst>
            </a:pPr>
            <a:r>
              <a:rPr lang="en-US" sz="1100" kern="1200" baseline="0" dirty="0" smtClean="0">
                <a:solidFill>
                  <a:schemeClr val="tx1"/>
                </a:solidFill>
                <a:cs typeface="Times New Roman" pitchFamily="18" charset="0"/>
              </a:rPr>
              <a:t>	Note</a:t>
            </a:r>
            <a:r>
              <a:rPr lang="en-US" sz="1100" b="0" kern="1200" baseline="0" dirty="0" smtClean="0">
                <a:solidFill>
                  <a:schemeClr val="tx1"/>
                </a:solidFill>
                <a:latin typeface="Times New Roman" pitchFamily="18" charset="0"/>
                <a:cs typeface="Times New Roman" pitchFamily="18" charset="0"/>
              </a:rPr>
              <a:t>	Optimize FPGA VIs by using constants instead of controls whenever possible. 			However, intermediary structures such as connector panes, loop tunnels, and 			shift registers can prevent LabVIEW from recognizing an input as a constant.</a:t>
            </a:r>
          </a:p>
          <a:p>
            <a:endParaRPr lang="en-US" sz="1100" b="0" dirty="0">
              <a:latin typeface="Times New Roman" pitchFamily="18" charset="0"/>
              <a:cs typeface="Times New Roman" pitchFamily="18" charset="0"/>
            </a:endParaRPr>
          </a:p>
        </p:txBody>
      </p:sp>
      <p:pic>
        <p:nvPicPr>
          <p:cNvPr id="75777" name="Picture 1" descr="C:\Documents and Settings\spinsonn\Desktop\note-bw.eps"/>
          <p:cNvPicPr>
            <a:picLocks noChangeAspect="1" noChangeArrowheads="1"/>
          </p:cNvPicPr>
          <p:nvPr/>
        </p:nvPicPr>
        <p:blipFill>
          <a:blip r:embed="rId3"/>
          <a:srcRect/>
          <a:stretch>
            <a:fillRect/>
          </a:stretch>
        </p:blipFill>
        <p:spPr bwMode="auto">
          <a:xfrm>
            <a:off x="806450" y="5637427"/>
            <a:ext cx="215900" cy="215605"/>
          </a:xfrm>
          <a:prstGeom prst="rect">
            <a:avLst/>
          </a:prstGeom>
          <a:noFill/>
        </p:spPr>
      </p:pic>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100" kern="1200" baseline="0" dirty="0" smtClean="0">
                <a:solidFill>
                  <a:schemeClr val="tx1"/>
                </a:solidFill>
                <a:latin typeface="Times New Roman" pitchFamily="18" charset="0"/>
                <a:cs typeface="Times New Roman" pitchFamily="18" charset="0"/>
              </a:rPr>
              <a:t>Rotate 1D Array</a:t>
            </a:r>
            <a:r>
              <a:rPr lang="en-US" sz="1100" b="0" kern="1200" baseline="0" dirty="0" smtClean="0">
                <a:solidFill>
                  <a:schemeClr val="tx1"/>
                </a:solidFill>
                <a:latin typeface="Times New Roman" pitchFamily="18" charset="0"/>
                <a:cs typeface="Times New Roman" pitchFamily="18" charset="0"/>
              </a:rPr>
              <a:t>—If you wire a control to the input, this function takes time proportional to the number of positions to be rotated, plus two clock cycles of overhead to enter and exit the function. However, if you wire a constant to the input, this function takes negligible time to execute and consumes no space on the FPGA.</a:t>
            </a:r>
          </a:p>
          <a:p>
            <a:endParaRPr lang="en-US" sz="1100" b="0" dirty="0">
              <a:latin typeface="Times New Roman" pitchFamily="18" charset="0"/>
              <a:cs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100" b="0" kern="1200" baseline="0" dirty="0" smtClean="0">
                <a:solidFill>
                  <a:schemeClr val="tx1"/>
                </a:solidFill>
                <a:latin typeface="Times New Roman" pitchFamily="18" charset="0"/>
                <a:cs typeface="Times New Roman" pitchFamily="18" charset="0"/>
              </a:rPr>
              <a:t>The Comparison functions require significant space on the FPGA. You might be able to save space on the FPGA by using the Number to Boolean Array function and the Or function, as shown in the figure above.</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r>
              <a:rPr lang="en-US" sz="1100" b="0" kern="1200" baseline="0" dirty="0" smtClean="0">
                <a:solidFill>
                  <a:schemeClr val="tx1"/>
                </a:solidFill>
                <a:latin typeface="Times New Roman" pitchFamily="18" charset="0"/>
                <a:cs typeface="Times New Roman" pitchFamily="18" charset="0"/>
              </a:rPr>
              <a:t>The code in the While Loop on the left is standard LabVIEW code that compares a number to 16. The code in the While Loop on the right achieves the same result, but uses approximately half the FPGA resources and executes nearly twice as fast.</a:t>
            </a:r>
          </a:p>
          <a:p>
            <a:r>
              <a:rPr lang="en-US" sz="1100" b="0" kern="1200" baseline="0" dirty="0" smtClean="0">
                <a:solidFill>
                  <a:schemeClr val="tx1"/>
                </a:solidFill>
                <a:latin typeface="Times New Roman" pitchFamily="18" charset="0"/>
                <a:cs typeface="Times New Roman" pitchFamily="18" charset="0"/>
              </a:rPr>
              <a:t>If you use this technique to optimize your data, be aware that if you want to adjust the comparison value, you must significantly restructure your code to match the appropriate Boolean logic required to determine the desired results.</a:t>
            </a:r>
          </a:p>
          <a:p>
            <a:pPr>
              <a:tabLst>
                <a:tab pos="457200" algn="l"/>
                <a:tab pos="1031875" algn="l"/>
              </a:tabLst>
            </a:pPr>
            <a:r>
              <a:rPr lang="en-US" sz="1100" dirty="0" smtClean="0"/>
              <a:t>	Note	</a:t>
            </a:r>
            <a:r>
              <a:rPr lang="en-US" sz="1100" b="0" dirty="0" smtClean="0">
                <a:latin typeface="Times New Roman" pitchFamily="18" charset="0"/>
                <a:cs typeface="Times New Roman" pitchFamily="18" charset="0"/>
              </a:rPr>
              <a:t>You can use this technique only to make comparisons to powers of 2.</a:t>
            </a:r>
            <a:endParaRPr lang="en-US" sz="1100" b="0" i="1" dirty="0">
              <a:latin typeface="Times New Roman" pitchFamily="18" charset="0"/>
              <a:cs typeface="Times New Roman" pitchFamily="18" charset="0"/>
            </a:endParaRPr>
          </a:p>
        </p:txBody>
      </p:sp>
      <p:pic>
        <p:nvPicPr>
          <p:cNvPr id="69633" name="Picture 1" descr="C:\Documents and Settings\spinsonn\Desktop\note-bw.eps"/>
          <p:cNvPicPr>
            <a:picLocks noChangeAspect="1" noChangeArrowheads="1"/>
          </p:cNvPicPr>
          <p:nvPr/>
        </p:nvPicPr>
        <p:blipFill>
          <a:blip r:embed="rId3"/>
          <a:srcRect/>
          <a:stretch>
            <a:fillRect/>
          </a:stretch>
        </p:blipFill>
        <p:spPr bwMode="auto">
          <a:xfrm>
            <a:off x="819150" y="6005223"/>
            <a:ext cx="215900" cy="215605"/>
          </a:xfrm>
          <a:prstGeom prst="rect">
            <a:avLst/>
          </a:prstGeom>
          <a:noFill/>
        </p:spPr>
      </p:pic>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r>
              <a:rPr lang="en-US" kern="1200" baseline="0" dirty="0" smtClean="0">
                <a:solidFill>
                  <a:schemeClr val="tx1"/>
                </a:solidFill>
                <a:cs typeface="Times New Roman" pitchFamily="18" charset="0"/>
              </a:rPr>
              <a:t>Using Reentrant and Non-Reentrant </a:t>
            </a:r>
            <a:r>
              <a:rPr lang="en-US" kern="1200" baseline="0" dirty="0" err="1" smtClean="0">
                <a:solidFill>
                  <a:schemeClr val="tx1"/>
                </a:solidFill>
                <a:cs typeface="Times New Roman" pitchFamily="18" charset="0"/>
              </a:rPr>
              <a:t>subVIs</a:t>
            </a:r>
            <a:endParaRPr lang="en-US" kern="1200" baseline="0" dirty="0" smtClean="0">
              <a:solidFill>
                <a:schemeClr val="tx1"/>
              </a:solidFill>
              <a:cs typeface="Times New Roman" pitchFamily="18" charset="0"/>
            </a:endParaRPr>
          </a:p>
          <a:p>
            <a:r>
              <a:rPr lang="en-US" sz="1100" b="0" kern="1200" baseline="0" dirty="0" smtClean="0">
                <a:solidFill>
                  <a:schemeClr val="tx1"/>
                </a:solidFill>
                <a:latin typeface="Times New Roman" pitchFamily="18" charset="0"/>
                <a:cs typeface="Times New Roman" pitchFamily="18" charset="0"/>
              </a:rPr>
              <a:t>You can configure a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as a single instance shared among multiple callers, also known as a non-reentrant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You also can configure a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as reentrant to allow parallel execution. By default, VIs created under an FPGA target are reentrant. To make a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non-reentrant, select Execution from the Category pull-down menu of the VI Properties dialog box and remove the checkmark from the Reentrant execution checkbox.</a:t>
            </a:r>
          </a:p>
          <a:p>
            <a:r>
              <a:rPr lang="en-US" sz="1100" b="0" kern="1200" baseline="0" dirty="0" smtClean="0">
                <a:solidFill>
                  <a:schemeClr val="tx1"/>
                </a:solidFill>
                <a:latin typeface="Times New Roman" pitchFamily="18" charset="0"/>
                <a:cs typeface="Times New Roman" pitchFamily="18" charset="0"/>
              </a:rPr>
              <a:t>Some applications use shared resources that are accessed by multiple callers, such as functions or </a:t>
            </a:r>
            <a:r>
              <a:rPr lang="en-US" sz="1100" b="0" kern="1200" baseline="0" dirty="0" err="1" smtClean="0">
                <a:solidFill>
                  <a:schemeClr val="tx1"/>
                </a:solidFill>
                <a:latin typeface="Times New Roman" pitchFamily="18" charset="0"/>
                <a:cs typeface="Times New Roman" pitchFamily="18" charset="0"/>
              </a:rPr>
              <a:t>subVIs</a:t>
            </a:r>
            <a:r>
              <a:rPr lang="en-US" sz="1100" b="0" kern="1200" baseline="0" dirty="0" smtClean="0">
                <a:solidFill>
                  <a:schemeClr val="tx1"/>
                </a:solidFill>
                <a:latin typeface="Times New Roman" pitchFamily="18" charset="0"/>
                <a:cs typeface="Times New Roman" pitchFamily="18" charset="0"/>
              </a:rPr>
              <a:t> in an FPGA VI. Possible shared resources include digital output lines, analog lines, memory items, FIFOs, the interrupt line, local and global variables, and non-reentrant </a:t>
            </a:r>
            <a:r>
              <a:rPr lang="en-US" sz="1100" b="0" kern="1200" baseline="0" dirty="0" err="1" smtClean="0">
                <a:solidFill>
                  <a:schemeClr val="tx1"/>
                </a:solidFill>
                <a:latin typeface="Times New Roman" pitchFamily="18" charset="0"/>
                <a:cs typeface="Times New Roman" pitchFamily="18" charset="0"/>
              </a:rPr>
              <a:t>subVIs</a:t>
            </a:r>
            <a:r>
              <a:rPr lang="en-US" sz="1100" b="0" kern="1200" baseline="0" dirty="0" smtClean="0">
                <a:solidFill>
                  <a:schemeClr val="tx1"/>
                </a:solidFill>
                <a:latin typeface="Times New Roman" pitchFamily="18" charset="0"/>
                <a:cs typeface="Times New Roman" pitchFamily="18" charset="0"/>
              </a:rPr>
              <a:t>. Callers must wait in a queue to gain exclusive access to the resource. By contrast, an unshared resource is a portion of code dedicated to a specific caller. If you use a non-reentrant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in an FPGA VI, only a single copy of the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becomes hardware and all callers share the hardware resource. This may decrease the execution speed of the FPGA code. If you use a reentrant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in an FPGA VI, each call of the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generates a dedicated area of code on the FPGA. For example, if you have five instances of an event counter configured as a reentrant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on the block diagram, LabVIEW implements five independent copies of the event counter hardware on the FPGA. However, if your event counter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is non-reentrant, LabVIEW implements only one event counter in hardware on the FPGA. </a:t>
            </a:r>
          </a:p>
          <a:p>
            <a:r>
              <a:rPr lang="en-US" sz="1100" b="0" kern="1200" baseline="0" dirty="0" smtClean="0">
                <a:solidFill>
                  <a:schemeClr val="tx1"/>
                </a:solidFill>
                <a:latin typeface="Times New Roman" pitchFamily="18" charset="0"/>
                <a:cs typeface="Times New Roman" pitchFamily="18" charset="0"/>
              </a:rPr>
              <a:t>Avoid using shared resources in reentrant </a:t>
            </a:r>
            <a:r>
              <a:rPr lang="en-US" sz="1100" b="0" kern="1200" baseline="0" dirty="0" err="1" smtClean="0">
                <a:solidFill>
                  <a:schemeClr val="tx1"/>
                </a:solidFill>
                <a:latin typeface="Times New Roman" pitchFamily="18" charset="0"/>
                <a:cs typeface="Times New Roman" pitchFamily="18" charset="0"/>
              </a:rPr>
              <a:t>subVIs</a:t>
            </a:r>
            <a:r>
              <a:rPr lang="en-US" sz="1100" b="0" kern="1200" baseline="0" dirty="0" smtClean="0">
                <a:solidFill>
                  <a:schemeClr val="tx1"/>
                </a:solidFill>
                <a:latin typeface="Times New Roman" pitchFamily="18" charset="0"/>
                <a:cs typeface="Times New Roman" pitchFamily="18" charset="0"/>
              </a:rPr>
              <a:t>. If you use a shared resource in a reentrant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each instance of the </a:t>
            </a:r>
            <a:r>
              <a:rPr lang="en-US" sz="1100" b="0" kern="1200" baseline="0" dirty="0" err="1" smtClean="0">
                <a:solidFill>
                  <a:schemeClr val="tx1"/>
                </a:solidFill>
                <a:latin typeface="Times New Roman" pitchFamily="18" charset="0"/>
                <a:cs typeface="Times New Roman" pitchFamily="18" charset="0"/>
              </a:rPr>
              <a:t>subVI</a:t>
            </a:r>
            <a:r>
              <a:rPr lang="en-US" sz="1100" b="0" kern="1200" baseline="0" dirty="0" smtClean="0">
                <a:solidFill>
                  <a:schemeClr val="tx1"/>
                </a:solidFill>
                <a:latin typeface="Times New Roman" pitchFamily="18" charset="0"/>
                <a:cs typeface="Times New Roman" pitchFamily="18" charset="0"/>
              </a:rPr>
              <a:t> must use arbitration to access the shared resource, which can impede parallel execution.</a:t>
            </a:r>
          </a:p>
          <a:p>
            <a:endParaRPr lang="en-US" sz="1100" b="0" dirty="0">
              <a:latin typeface="Times New Roman" pitchFamily="18" charset="0"/>
              <a:cs typeface="Times New Roman" pitchFamily="18"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09613" y="450850"/>
            <a:ext cx="5578475" cy="4184650"/>
          </a:xfrm>
        </p:spPr>
      </p:sp>
      <p:sp>
        <p:nvSpPr>
          <p:cNvPr id="5" name="Notes Placeholder 4"/>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p:cNvSpPr>
            <a:spLocks noGrp="1"/>
          </p:cNvSpPr>
          <p:nvPr>
            <p:ph type="body" idx="1"/>
          </p:nvPr>
        </p:nvSpPr>
        <p:spPr/>
        <p:txBody>
          <a:bodyPr>
            <a:normAutofit/>
          </a:bodyPr>
          <a:lstStyle/>
          <a:p>
            <a:pPr lvl="1"/>
            <a:r>
              <a:rPr lang="en-US" dirty="0" smtClean="0"/>
              <a:t>You can use several optimization techniques to turn a non-functioning or poorly functioning application into a workable solution. The table above lists some of the main optimization techniques and how they affect FPGA speed and size. These techniques work for both CompactRIO targets as well as other National Instruments FPGA targets.</a:t>
            </a:r>
          </a:p>
          <a:p>
            <a:pPr lvl="1"/>
            <a:r>
              <a:rPr lang="en-US" dirty="0" smtClean="0"/>
              <a:t>The three levels of optimization techniques include: </a:t>
            </a:r>
          </a:p>
          <a:p>
            <a:pPr lvl="2"/>
            <a:r>
              <a:rPr lang="en-US" dirty="0" smtClean="0"/>
              <a:t>Basic optimization techniques that do not require major code changes.</a:t>
            </a:r>
          </a:p>
          <a:p>
            <a:pPr lvl="2"/>
            <a:r>
              <a:rPr lang="en-US" dirty="0" smtClean="0"/>
              <a:t>Architecture optimizations that require modifications to the code structure.</a:t>
            </a:r>
          </a:p>
          <a:p>
            <a:pPr lvl="2"/>
            <a:r>
              <a:rPr lang="en-US" dirty="0" smtClean="0"/>
              <a:t>Advanced techniques that require detailed knowledge of FPGA architecture.</a:t>
            </a:r>
          </a:p>
          <a:p>
            <a:pPr lvl="1"/>
            <a:endParaRPr lang="en-US" dirty="0" smtClean="0"/>
          </a:p>
          <a:p>
            <a:endParaRPr lang="en-US" dirty="0"/>
          </a:p>
        </p:txBody>
      </p:sp>
      <p:sp>
        <p:nvSpPr>
          <p:cNvPr id="8" name="Slide Image Placeholder 7"/>
          <p:cNvSpPr>
            <a:spLocks noGrp="1" noRot="1" noChangeAspect="1"/>
          </p:cNvSpPr>
          <p:nvPr>
            <p:ph type="sldImg"/>
          </p:nvPr>
        </p:nvSpPr>
        <p:spPr>
          <a:xfrm>
            <a:off x="709613" y="450850"/>
            <a:ext cx="5578475" cy="4184650"/>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r>
              <a:rPr lang="en-US" sz="1100" b="0" dirty="0" smtClean="0">
                <a:latin typeface="Times New Roman" pitchFamily="18" charset="0"/>
                <a:cs typeface="Times New Roman" pitchFamily="18" charset="0"/>
              </a:rPr>
              <a:t>This VI uses an array to store </a:t>
            </a:r>
            <a:r>
              <a:rPr lang="en-US" sz="1100" b="0" dirty="0" err="1" smtClean="0">
                <a:latin typeface="Times New Roman" pitchFamily="18" charset="0"/>
                <a:cs typeface="Times New Roman" pitchFamily="18" charset="0"/>
              </a:rPr>
              <a:t>sinewave</a:t>
            </a:r>
            <a:r>
              <a:rPr lang="en-US" sz="1100" b="0" dirty="0" smtClean="0">
                <a:latin typeface="Times New Roman" pitchFamily="18" charset="0"/>
                <a:cs typeface="Times New Roman" pitchFamily="18" charset="0"/>
              </a:rPr>
              <a:t> data. The array is indexed to get a value. In addition, four previous values are stored in shift registers. The four previous values are averaged. This VI is too large to compile. What can you do to optimize this code?</a:t>
            </a:r>
          </a:p>
          <a:p>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We have replaced the array with a look-up table. This change alone has allowed us to compile the program and use only 18% of a 1M gate FPGA. Can we further optimize the program? </a:t>
            </a:r>
          </a:p>
          <a:p>
            <a:pPr lvl="1">
              <a:spcBef>
                <a:spcPts val="900"/>
              </a:spcBef>
              <a:spcAft>
                <a:spcPts val="600"/>
              </a:spcAft>
            </a:pPr>
            <a:r>
              <a:rPr lang="en-US" b="1" dirty="0" smtClean="0">
                <a:latin typeface="Arial Narrow" pitchFamily="34" charset="0"/>
              </a:rPr>
              <a:t>	Tip</a:t>
            </a:r>
            <a:r>
              <a:rPr lang="en-US" b="0" dirty="0" smtClean="0"/>
              <a:t>	Which functions use a large amount of FPGA space?</a:t>
            </a:r>
          </a:p>
          <a:p>
            <a:pPr lvl="1">
              <a:tabLst>
                <a:tab pos="457200" algn="l"/>
                <a:tab pos="1028700" algn="l"/>
              </a:tabLst>
            </a:pPr>
            <a:r>
              <a:rPr lang="en-US" b="0" dirty="0" smtClean="0"/>
              <a:t>Number of SLICEs: 1090 out of 5120 = 21%</a:t>
            </a:r>
            <a:endParaRPr lang="en-US" b="0" dirty="0"/>
          </a:p>
        </p:txBody>
      </p:sp>
      <p:pic>
        <p:nvPicPr>
          <p:cNvPr id="61443" name="Picture 3" descr="C:\Documents and Settings\spinsonn\Desktop\tip-bw.eps"/>
          <p:cNvPicPr>
            <a:picLocks noChangeAspect="1" noChangeArrowheads="1"/>
          </p:cNvPicPr>
          <p:nvPr/>
        </p:nvPicPr>
        <p:blipFill>
          <a:blip r:embed="rId3"/>
          <a:srcRect/>
          <a:stretch>
            <a:fillRect/>
          </a:stretch>
        </p:blipFill>
        <p:spPr bwMode="auto">
          <a:xfrm>
            <a:off x="781050" y="5307679"/>
            <a:ext cx="152400" cy="228287"/>
          </a:xfrm>
          <a:prstGeom prst="rect">
            <a:avLst/>
          </a:prstGeom>
          <a:noFill/>
        </p:spPr>
      </p:pic>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We have removed both Quotient &amp; Remainder functions. The </a:t>
            </a:r>
            <a:r>
              <a:rPr lang="en-US" dirty="0" smtClean="0"/>
              <a:t>Quotient &amp; Remainder function that </a:t>
            </a:r>
            <a:r>
              <a:rPr lang="en-US" b="0" dirty="0" smtClean="0"/>
              <a:t>indexed through the look-up table was replaced by a shift register counter operation. The shift register counter operation is a common technique in FPGA. The other </a:t>
            </a:r>
            <a:r>
              <a:rPr lang="en-US" dirty="0" smtClean="0"/>
              <a:t>Quotient &amp; Remainder function </a:t>
            </a:r>
            <a:r>
              <a:rPr lang="en-US" b="0" dirty="0" smtClean="0"/>
              <a:t>was replaced by a </a:t>
            </a:r>
            <a:r>
              <a:rPr lang="en-US" dirty="0" smtClean="0"/>
              <a:t>S</a:t>
            </a:r>
            <a:r>
              <a:rPr lang="en-US" b="0" dirty="0" smtClean="0"/>
              <a:t>cale By a Power of 2 function to the power of </a:t>
            </a:r>
            <a:r>
              <a:rPr lang="en-US" b="1" dirty="0" smtClean="0"/>
              <a:t>n</a:t>
            </a:r>
            <a:r>
              <a:rPr lang="en-US" b="0" dirty="0" smtClean="0"/>
              <a:t>. Because the </a:t>
            </a:r>
            <a:r>
              <a:rPr lang="en-US" dirty="0" smtClean="0"/>
              <a:t>Scale By a Power of 2 function </a:t>
            </a:r>
            <a:r>
              <a:rPr lang="en-US" b="0" dirty="0" smtClean="0"/>
              <a:t>has a constant input it uses very little FPGA space. </a:t>
            </a:r>
          </a:p>
          <a:p>
            <a:pPr lvl="1">
              <a:spcBef>
                <a:spcPts val="900"/>
              </a:spcBef>
              <a:spcAft>
                <a:spcPts val="600"/>
              </a:spcAft>
              <a:tabLst>
                <a:tab pos="457200" algn="l"/>
                <a:tab pos="1028700" algn="l"/>
              </a:tabLst>
            </a:pPr>
            <a:r>
              <a:rPr lang="en-US" b="1" dirty="0" smtClean="0">
                <a:latin typeface="Arial Narrow" pitchFamily="34" charset="0"/>
              </a:rPr>
              <a:t>	Note</a:t>
            </a:r>
            <a:r>
              <a:rPr lang="en-US" b="0" dirty="0" smtClean="0"/>
              <a:t>	Scale by 2</a:t>
            </a:r>
            <a:r>
              <a:rPr lang="en-US" b="0" baseline="30000" dirty="0" smtClean="0"/>
              <a:t>–2</a:t>
            </a:r>
            <a:r>
              <a:rPr lang="en-US" b="0" dirty="0" smtClean="0"/>
              <a:t> is equal to dividing by 4.</a:t>
            </a:r>
          </a:p>
          <a:p>
            <a:pPr lvl="1"/>
            <a:r>
              <a:rPr lang="en-US" b="0" dirty="0" smtClean="0"/>
              <a:t>Can we do better?</a:t>
            </a:r>
          </a:p>
          <a:p>
            <a:pPr lvl="1"/>
            <a:r>
              <a:rPr lang="en-US" b="0" dirty="0" smtClean="0"/>
              <a:t>Number of SLICEs: 511 out of 5120 = 9%</a:t>
            </a:r>
            <a:endParaRPr lang="en-US" b="0" dirty="0"/>
          </a:p>
        </p:txBody>
      </p:sp>
      <p:pic>
        <p:nvPicPr>
          <p:cNvPr id="174081" name="Picture 1" descr="C:\Documents and Settings\spinsonn\Desktop\note-bw.eps"/>
          <p:cNvPicPr>
            <a:picLocks noChangeAspect="1" noChangeArrowheads="1"/>
          </p:cNvPicPr>
          <p:nvPr/>
        </p:nvPicPr>
        <p:blipFill>
          <a:blip r:embed="rId3"/>
          <a:srcRect/>
          <a:stretch>
            <a:fillRect/>
          </a:stretch>
        </p:blipFill>
        <p:spPr bwMode="auto">
          <a:xfrm>
            <a:off x="781050" y="5827667"/>
            <a:ext cx="215900" cy="215605"/>
          </a:xfrm>
          <a:prstGeom prst="rect">
            <a:avLst/>
          </a:prstGeom>
          <a:noFill/>
        </p:spPr>
      </p:pic>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defRPr/>
            </a:pPr>
            <a:r>
              <a:rPr lang="en-US" sz="1400" b="1" kern="1200" baseline="0" dirty="0" smtClean="0">
                <a:solidFill>
                  <a:schemeClr val="tx1"/>
                </a:solidFill>
                <a:latin typeface="Arial Narrow" pitchFamily="34" charset="0"/>
                <a:cs typeface="Times New Roman" pitchFamily="18" charset="0"/>
              </a:rPr>
              <a:t>D. </a:t>
            </a:r>
            <a:r>
              <a:rPr lang="en-US" sz="1400" b="1" kern="1200" baseline="0" smtClean="0">
                <a:solidFill>
                  <a:schemeClr val="tx1"/>
                </a:solidFill>
                <a:latin typeface="Arial Narrow" pitchFamily="34" charset="0"/>
                <a:cs typeface="Times New Roman" pitchFamily="18" charset="0"/>
              </a:rPr>
              <a:t>Architectural </a:t>
            </a:r>
            <a:r>
              <a:rPr lang="en-US" sz="1400" b="1" kern="1200" baseline="0" dirty="0" smtClean="0">
                <a:solidFill>
                  <a:schemeClr val="tx1"/>
                </a:solidFill>
                <a:latin typeface="Arial Narrow" pitchFamily="34" charset="0"/>
                <a:cs typeface="Times New Roman" pitchFamily="18" charset="0"/>
              </a:rPr>
              <a:t>Optimizations</a:t>
            </a:r>
          </a:p>
          <a:p>
            <a:pPr lvl="1">
              <a:defRPr/>
            </a:pPr>
            <a:r>
              <a:rPr lang="en-US" sz="1100" kern="1200" baseline="0" dirty="0" smtClean="0">
                <a:solidFill>
                  <a:schemeClr val="tx1"/>
                </a:solidFill>
                <a:cs typeface="Times New Roman" pitchFamily="18" charset="0"/>
              </a:rPr>
              <a:t>There are several architecture-related FPGA optimizations. These are more advanced optimizations because they are application-specific and require a design phase prior to implementation. There are several important concepts to understand before learning more advanced optimization techniques. The most important concept is the enable chain. The enable chain is additional logic added to the FPGA code to guarantee that data flow on the FPGA is consistent with the LabVIEW dataflow paradigm. The enable chain is a series of flip-flops, also known as registers, that run in parallel with the actual flow of data on the block diagram. A</a:t>
            </a:r>
            <a:br>
              <a:rPr lang="en-US" sz="1100" kern="1200" baseline="0" dirty="0" smtClean="0">
                <a:solidFill>
                  <a:schemeClr val="tx1"/>
                </a:solidFill>
                <a:cs typeface="Times New Roman" pitchFamily="18" charset="0"/>
              </a:rPr>
            </a:br>
            <a:r>
              <a:rPr lang="en-US" sz="1100" kern="1200" baseline="0" dirty="0" smtClean="0">
                <a:solidFill>
                  <a:schemeClr val="tx1"/>
                </a:solidFill>
                <a:cs typeface="Times New Roman" pitchFamily="18" charset="0"/>
              </a:rPr>
              <a:t>flip-flop holds a bit of data and outputs the data on clock edges. </a:t>
            </a:r>
          </a:p>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How LabVIEW is Transformed for FPGA</a:t>
            </a:r>
          </a:p>
          <a:p>
            <a:pPr lvl="1"/>
            <a:r>
              <a:rPr lang="en-US" sz="1100" b="0" dirty="0" smtClean="0"/>
              <a:t>LabVIEW executes code in a dataflow manner. A node executes when data is present on all the </a:t>
            </a:r>
            <a:r>
              <a:rPr lang="en-US" dirty="0" smtClean="0"/>
              <a:t>inputs for the node. </a:t>
            </a:r>
            <a:r>
              <a:rPr lang="en-US" sz="1100" b="0" dirty="0" smtClean="0"/>
              <a:t>When the node finishes execution, the outputs of the node pass data to the next node downstream</a:t>
            </a:r>
            <a:r>
              <a:rPr lang="en-US" sz="1100" b="0" i="1" dirty="0" smtClean="0"/>
              <a:t>. </a:t>
            </a:r>
            <a:r>
              <a:rPr lang="en-US" sz="1100" b="0" dirty="0" smtClean="0"/>
              <a:t>LabVIEW FPGA uses three components to maintain this dataflow paradigm. First, the node has logic corresponding to its function. In the figure above, notice the Boolean Not function and its associated logic. The next component needed for dataflow is synchronization.</a:t>
            </a:r>
            <a:br>
              <a:rPr lang="en-US" sz="1100" b="0" dirty="0" smtClean="0"/>
            </a:br>
            <a:r>
              <a:rPr lang="en-US" sz="1100" b="0" dirty="0" smtClean="0"/>
              <a:t>This component registers the outputs of the function in order to isolate the logic from timing uncertainties. Finally additional logic referred to as the enable chain coordinates the dataflow</a:t>
            </a:r>
            <a:br>
              <a:rPr lang="en-US" sz="1100" b="0" dirty="0" smtClean="0"/>
            </a:br>
            <a:r>
              <a:rPr lang="en-US" sz="1100" b="0" dirty="0" smtClean="0"/>
              <a:t>by validating the inputs and outputs.</a:t>
            </a:r>
          </a:p>
          <a:p>
            <a:pPr lvl="1">
              <a:spcBef>
                <a:spcPct val="50000"/>
              </a:spcBef>
            </a:pPr>
            <a:r>
              <a:rPr lang="en-US" sz="1100" b="0" dirty="0" smtClean="0"/>
              <a:t>Register (flip-flop) passes data from the input to the output on the rising edge of the clock. </a:t>
            </a:r>
          </a:p>
          <a:p>
            <a:endParaRPr lang="en-US" b="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Enforcing Dataflow in FPGA</a:t>
            </a:r>
          </a:p>
          <a:p>
            <a:pPr lvl="1"/>
            <a:r>
              <a:rPr lang="en-US" sz="1100" b="0" dirty="0" smtClean="0"/>
              <a:t>The figure above shows a simple VI that has a Boolean control, a Not function and a Digital Output function. </a:t>
            </a:r>
          </a:p>
          <a:p>
            <a:pPr lvl="1">
              <a:spcBef>
                <a:spcPct val="50000"/>
              </a:spcBef>
            </a:pPr>
            <a:r>
              <a:rPr lang="en-US" sz="1100" b="0" dirty="0" smtClean="0"/>
              <a:t>The Boolean control has some logic associated with the data register to retrieve data from a host application. </a:t>
            </a:r>
            <a:r>
              <a:rPr lang="en-US" dirty="0" smtClean="0"/>
              <a:t>A flip-flop links </a:t>
            </a:r>
            <a:r>
              <a:rPr lang="en-US" sz="1100" b="0" dirty="0" smtClean="0"/>
              <a:t>the enable chain. </a:t>
            </a:r>
          </a:p>
          <a:p>
            <a:pPr lvl="1">
              <a:spcBef>
                <a:spcPct val="50000"/>
              </a:spcBef>
            </a:pPr>
            <a:r>
              <a:rPr lang="en-US" sz="1100" b="0" dirty="0" smtClean="0"/>
              <a:t>The Not function has the logic associated with the function itself, a synchronization </a:t>
            </a:r>
            <a:r>
              <a:rPr lang="en-US" dirty="0" smtClean="0"/>
              <a:t>flip-flop, </a:t>
            </a:r>
            <a:r>
              <a:rPr lang="en-US" sz="1100" b="0" dirty="0" smtClean="0"/>
              <a:t>and a enable chain </a:t>
            </a:r>
            <a:r>
              <a:rPr lang="en-US" dirty="0" smtClean="0"/>
              <a:t>flip-flop. </a:t>
            </a:r>
            <a:endParaRPr lang="en-US" sz="1100" b="0" dirty="0" smtClean="0"/>
          </a:p>
          <a:p>
            <a:pPr lvl="1">
              <a:spcBef>
                <a:spcPct val="50000"/>
              </a:spcBef>
            </a:pPr>
            <a:r>
              <a:rPr lang="en-US" sz="1100" b="0" dirty="0" smtClean="0"/>
              <a:t>The Digital Output function has a synchronization </a:t>
            </a:r>
            <a:r>
              <a:rPr lang="en-US" dirty="0" smtClean="0"/>
              <a:t>flip-flop and </a:t>
            </a:r>
            <a:r>
              <a:rPr lang="en-US" sz="1100" b="0" dirty="0" smtClean="0"/>
              <a:t>an enable chain </a:t>
            </a:r>
            <a:r>
              <a:rPr lang="en-US" dirty="0" smtClean="0"/>
              <a:t>flip-flop. </a:t>
            </a:r>
            <a:endParaRPr lang="en-US" sz="1100" b="0" dirty="0" smtClean="0"/>
          </a:p>
          <a:p>
            <a:pPr lvl="1">
              <a:spcBef>
                <a:spcPct val="50000"/>
              </a:spcBef>
            </a:pPr>
            <a:r>
              <a:rPr lang="en-US" sz="1100" b="0" dirty="0" smtClean="0"/>
              <a:t>When the program runs, the enable line goes high to enable the synchronization </a:t>
            </a:r>
            <a:r>
              <a:rPr lang="en-US" dirty="0" smtClean="0"/>
              <a:t>flip-flop associated </a:t>
            </a:r>
            <a:r>
              <a:rPr lang="en-US" sz="1100" b="0" dirty="0" smtClean="0"/>
              <a:t>with the Boolean control. Meanwhile, a rising edge of the clock pushes the data from the register through the </a:t>
            </a:r>
            <a:r>
              <a:rPr lang="en-US" dirty="0" smtClean="0"/>
              <a:t>flip-flop. </a:t>
            </a:r>
            <a:r>
              <a:rPr lang="en-US" sz="1100" b="0" dirty="0" smtClean="0"/>
              <a:t>Downstream, the previous values are held on the outputs of the </a:t>
            </a:r>
            <a:r>
              <a:rPr lang="en-US" dirty="0" smtClean="0"/>
              <a:t>flip-flops</a:t>
            </a:r>
            <a:r>
              <a:rPr lang="en-US" sz="1100" b="0" dirty="0" smtClean="0"/>
              <a:t>.</a:t>
            </a:r>
            <a:r>
              <a:rPr lang="en-US" sz="1500" b="0" dirty="0" smtClean="0"/>
              <a:t> </a:t>
            </a:r>
            <a:endParaRPr lang="en-US" b="0" dirty="0" smtClean="0"/>
          </a:p>
          <a:p>
            <a:pPr lvl="1"/>
            <a:r>
              <a:rPr lang="en-US" sz="1100" b="0" dirty="0" smtClean="0"/>
              <a:t>During the next rising edge of the clock, the synchronization </a:t>
            </a:r>
            <a:r>
              <a:rPr lang="en-US" dirty="0" smtClean="0"/>
              <a:t>flip-flop associated </a:t>
            </a:r>
            <a:r>
              <a:rPr lang="en-US" sz="1100" b="0" dirty="0" smtClean="0"/>
              <a:t>with the Not function passes the new value through. On the third rising edge of the clock, the enable in of the digital output is high and the new value is pushed through the </a:t>
            </a:r>
            <a:r>
              <a:rPr lang="en-US" dirty="0" smtClean="0"/>
              <a:t>flip-flop to </a:t>
            </a:r>
            <a:r>
              <a:rPr lang="en-US" sz="1100" b="0" dirty="0" smtClean="0"/>
              <a:t>the I/O pins.</a:t>
            </a:r>
          </a:p>
          <a:p>
            <a:pPr lvl="1">
              <a:spcBef>
                <a:spcPct val="50000"/>
              </a:spcBef>
            </a:pPr>
            <a:r>
              <a:rPr lang="en-US" sz="1100" b="0" dirty="0" smtClean="0"/>
              <a:t>The data is synchronized using </a:t>
            </a:r>
            <a:r>
              <a:rPr lang="en-US" dirty="0" smtClean="0"/>
              <a:t>a flip-flop </a:t>
            </a:r>
            <a:r>
              <a:rPr lang="en-US" sz="1100" b="0" dirty="0" smtClean="0"/>
              <a:t>that pushes the data through the </a:t>
            </a:r>
            <a:r>
              <a:rPr lang="en-US" dirty="0" smtClean="0"/>
              <a:t>flip-flop on </a:t>
            </a:r>
            <a:r>
              <a:rPr lang="en-US" sz="1100" b="0" dirty="0" smtClean="0"/>
              <a:t>the first rising edge of the clock.</a:t>
            </a:r>
          </a:p>
          <a:p>
            <a:pPr lvl="1"/>
            <a:endParaRPr lang="en-US" b="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100" kern="1200" baseline="0" dirty="0" smtClean="0">
                <a:solidFill>
                  <a:schemeClr val="tx1"/>
                </a:solidFill>
                <a:cs typeface="Times New Roman" pitchFamily="18" charset="0"/>
              </a:rPr>
              <a:t>LabVIEW executes code in a dataflow manner. Nodes execute when data is present on all inputs. When the node finishes execution the outputs of the node pass data to the next node downstream</a:t>
            </a:r>
            <a:r>
              <a:rPr lang="en-US" sz="1100" i="1" kern="1200" baseline="0" dirty="0" smtClean="0">
                <a:solidFill>
                  <a:schemeClr val="tx1"/>
                </a:solidFill>
                <a:cs typeface="Times New Roman" pitchFamily="18" charset="0"/>
              </a:rPr>
              <a:t>. </a:t>
            </a:r>
            <a:r>
              <a:rPr lang="en-US" sz="1100" kern="1200" baseline="0" dirty="0" smtClean="0">
                <a:solidFill>
                  <a:schemeClr val="tx1"/>
                </a:solidFill>
                <a:cs typeface="Times New Roman" pitchFamily="18" charset="0"/>
              </a:rPr>
              <a:t>The previous figure shows an example of the FPGA hardware required to implement a Boolean operation.</a:t>
            </a:r>
          </a:p>
          <a:p>
            <a:pPr lvl="1">
              <a:defRPr/>
            </a:pPr>
            <a:r>
              <a:rPr lang="en-US" sz="1100" kern="1200" baseline="0" dirty="0" smtClean="0">
                <a:solidFill>
                  <a:schemeClr val="tx1"/>
                </a:solidFill>
                <a:cs typeface="Times New Roman" pitchFamily="18" charset="0"/>
              </a:rPr>
              <a:t>LabVIEW code is transformed into FPGA logic in three sections—logic, synchronization, and the enable chain. The logic, shown in the upper third of the figure, corresponds to the actual LabVIEW operation. In this example, the LabVIEW code is a Not function corresponding to an inverter in the FPGA hardware. The synchronization register shown in the middle of the figure guarantees that data is output only on rising edges of the clock. The final portion of FPGA code that is generated from the LabVIEW code is the enable chain. The enable chain is an additional register that only outputs on the rising edge of the clock. The enable chain guarantees that the FPGA logic executes in the same order depicted on the block diagram.</a:t>
            </a:r>
          </a:p>
          <a:p>
            <a:pPr lvl="1"/>
            <a:r>
              <a:rPr lang="en-US" sz="1100" kern="1200" baseline="0" dirty="0" smtClean="0">
                <a:solidFill>
                  <a:schemeClr val="tx1"/>
                </a:solidFill>
                <a:cs typeface="Times New Roman" pitchFamily="18" charset="0"/>
              </a:rPr>
              <a:t>Due to the enable chain overhead, each function or VI takes a minimum of one clock cycle. Some functions, such as analog input operations, can take hundreds of clock cycles depending upon the complexity of the operation and hardware limitations. </a:t>
            </a:r>
          </a:p>
          <a:p>
            <a:pPr lvl="1"/>
            <a:r>
              <a:rPr lang="en-US" sz="1100" kern="1200" baseline="0" dirty="0" smtClean="0">
                <a:solidFill>
                  <a:schemeClr val="tx1"/>
                </a:solidFill>
                <a:cs typeface="Times New Roman" pitchFamily="18" charset="0"/>
              </a:rPr>
              <a:t>A VI can run only as fast as the sum of the items in a combinatorial path. One advantage of using an FPGA is that code can run in true parallel to another operation. Because you can create code in parallel, it is often best to design code so that as many parallel operations can take place as possible. This uses the same amount of FPGA space, and can increase the execution speed by reducing the combinatorial path size.</a:t>
            </a:r>
          </a:p>
          <a:p>
            <a:pPr lvl="1"/>
            <a:endParaRPr lang="en-US" sz="1100" i="1" kern="1200" baseline="0" dirty="0" smtClean="0">
              <a:solidFill>
                <a:schemeClr val="tx1"/>
              </a:solidFill>
              <a:cs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4" name="Notes Placeholder 3"/>
          <p:cNvSpPr>
            <a:spLocks noGrp="1"/>
          </p:cNvSpPr>
          <p:nvPr>
            <p:ph type="body" idx="1"/>
          </p:nvPr>
        </p:nvSpPr>
        <p:spPr/>
        <p:txBody>
          <a:bodyPr>
            <a:normAutofit/>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smtClean="0"/>
              <a:t>Parallel operations are a very powerful concept in current computer architecture. In a standard processor-based configuration, parallel operations are not truly parallel. In processor-based architectures, programs running on the processor are sliced into many fragments and are interleaved with code fragments of other processes. The operating system then decides which processes are the most important and schedules the fragments of code accordingly. </a:t>
            </a:r>
          </a:p>
          <a:p>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Another advantage of running code in parallel is that some sections of code can run faster than other sections. As shown in the figure above, one set of code in a loop can severely limit the speed of another piece of code. In this application, the analog output runs 35 times slower than the digital input. This can become particularly critical if the code were arranged such that the digital line corresponded to an emergency stop switch and the recognition of the response had to happen immediately.</a:t>
            </a:r>
          </a:p>
          <a:p>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B. Benchmarking FPGA VIs</a:t>
            </a:r>
          </a:p>
          <a:p>
            <a:pPr lvl="1"/>
            <a:r>
              <a:rPr lang="en-US" dirty="0" smtClean="0"/>
              <a:t>To determine if a change has affected the FPGA VI, you need a way to measure the execution speed and size requirements. Use benchmarking to measure the speed and size of your FPGA applications.</a:t>
            </a:r>
          </a:p>
          <a:p>
            <a:pPr lvl="1"/>
            <a:endParaRPr lang="en-US" dirty="0" smtClean="0"/>
          </a:p>
          <a:p>
            <a:pPr lvl="1"/>
            <a:endParaRPr lang="en-US" dirty="0"/>
          </a:p>
        </p:txBody>
      </p:sp>
      <p:sp>
        <p:nvSpPr>
          <p:cNvPr id="4" name="Slide Image Placeholder 3"/>
          <p:cNvSpPr>
            <a:spLocks noGrp="1" noRot="1" noChangeAspect="1"/>
          </p:cNvSpPr>
          <p:nvPr>
            <p:ph type="sldImg"/>
          </p:nvPr>
        </p:nvSpPr>
        <p:spPr>
          <a:xfrm>
            <a:off x="709613" y="450850"/>
            <a:ext cx="5578475" cy="4184650"/>
          </a:xfr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In the figure above, the code from the previous figure is divided into two parallel operations. The top loop runs at the same analog output-limited rate of about 1 </a:t>
            </a:r>
            <a:r>
              <a:rPr lang="en-US" dirty="0" err="1" smtClean="0"/>
              <a:t>MHz.</a:t>
            </a:r>
            <a:r>
              <a:rPr lang="en-US" dirty="0" smtClean="0"/>
              <a:t> However, the code in the bottom loop can run at a rate of 10 MHz, or 10 times faster. Often, when code runs too slowly you can separate the code into parallel operations to prevent unrelated processes from interfering with each other.</a:t>
            </a:r>
            <a:endParaRPr lang="en-US" dirty="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Pipelining</a:t>
            </a:r>
          </a:p>
          <a:p>
            <a:pPr lvl="1"/>
            <a:r>
              <a:rPr lang="en-US" sz="1100" b="0" dirty="0" smtClean="0"/>
              <a:t>Pipelining is the process of separating code within a loop and dividing it into different iterations of the same loop. Pipelining reduces the length of the dataflow process within one loop iteration to allow the loop to run faster while executing the same code in parallel.</a:t>
            </a:r>
          </a:p>
          <a:p>
            <a:pPr lvl="1">
              <a:spcBef>
                <a:spcPct val="50000"/>
              </a:spcBef>
            </a:pPr>
            <a:r>
              <a:rPr lang="en-US" sz="1100" b="0" dirty="0" smtClean="0"/>
              <a:t>The figure above illustrates how you can divide a process consisting of A and B into separate parts within a loop and run the parts in parallel to reduce the length of each loop iteration.</a:t>
            </a:r>
          </a:p>
          <a:p>
            <a:pPr lvl="1"/>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450850"/>
            <a:ext cx="5572125" cy="4179888"/>
          </a:xfrm>
        </p:spPr>
      </p:sp>
      <p:sp>
        <p:nvSpPr>
          <p:cNvPr id="3" name="Notes Placeholder 2"/>
          <p:cNvSpPr>
            <a:spLocks noGrp="1"/>
          </p:cNvSpPr>
          <p:nvPr>
            <p:ph type="body" idx="1"/>
          </p:nvPr>
        </p:nvSpPr>
        <p:spPr/>
        <p:txBody>
          <a:bodyPr>
            <a:normAutofit/>
          </a:bodyPr>
          <a:lstStyle/>
          <a:p>
            <a:pPr lvl="1">
              <a:defRPr/>
            </a:pPr>
            <a:r>
              <a:rPr lang="en-US" b="0" dirty="0" smtClean="0"/>
              <a:t>Feedback Nodes are identical in functionality to shift registers. You can use Feedback Nodes with pipelining if you want the pipelined code to appear</a:t>
            </a:r>
            <a:r>
              <a:rPr lang="en-US" b="0" baseline="0" dirty="0" smtClean="0"/>
              <a:t> similar to the initial code. </a:t>
            </a:r>
            <a:r>
              <a:rPr lang="en-US" b="0" dirty="0" smtClean="0"/>
              <a:t>The Feedback Node uses the value wired to the </a:t>
            </a:r>
            <a:r>
              <a:rPr lang="en-US" b="0" dirty="0" err="1" smtClean="0"/>
              <a:t>initializer</a:t>
            </a:r>
            <a:r>
              <a:rPr lang="en-US" b="0" dirty="0" smtClean="0"/>
              <a:t> terminal as the initial value for the first iteration or execution. The Feedback Node then stores the previous iteration result for each subsequent execution. If you do not wire a value to the </a:t>
            </a:r>
            <a:r>
              <a:rPr lang="en-US" b="0" dirty="0" err="1" smtClean="0"/>
              <a:t>initializer</a:t>
            </a:r>
            <a:r>
              <a:rPr lang="en-US" b="0" dirty="0" smtClean="0"/>
              <a:t> terminal, the Feedback Node uses the default value for the data type and continues building on previous results in subsequent executions.</a:t>
            </a:r>
          </a:p>
          <a:p>
            <a:pPr lvl="1">
              <a:defRPr/>
            </a:pPr>
            <a:r>
              <a:rPr lang="en-US" b="0" dirty="0" smtClean="0"/>
              <a:t>You can use the Feedback Node to implement a pipeline and reduce long combinatorial paths. When you use the Feedback Node inside a Case structure, the Feedback Node updates data only on clock cycles when the owning </a:t>
            </a:r>
            <a:r>
              <a:rPr lang="en-US" b="0" dirty="0" err="1" smtClean="0"/>
              <a:t>subdiagram</a:t>
            </a:r>
            <a:r>
              <a:rPr lang="en-US" b="0" dirty="0" smtClean="0"/>
              <a:t> executes.</a:t>
            </a:r>
          </a:p>
          <a:p>
            <a:pPr lvl="1">
              <a:defRPr/>
            </a:pPr>
            <a:r>
              <a:rPr lang="en-US" b="0" dirty="0" smtClean="0"/>
              <a:t>The Feedback Node is implemented as a register and requires logic resources in proportion to the width of the data type. Using the initialization terminal slightly increases logic resource usage.</a:t>
            </a:r>
          </a:p>
          <a:p>
            <a:pPr lvl="1">
              <a:defRPr/>
            </a:pPr>
            <a:endParaRPr lang="en-US" b="0"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Pipelining Example</a:t>
            </a:r>
          </a:p>
          <a:p>
            <a:pPr lvl="1"/>
            <a:r>
              <a:rPr lang="en-US" sz="1100" b="0" dirty="0" smtClean="0"/>
              <a:t>Pipelining the analog input and analog output operations drastically reduces the loop period,</a:t>
            </a:r>
            <a:br>
              <a:rPr lang="en-US" sz="1100" b="0" dirty="0" smtClean="0"/>
            </a:br>
            <a:r>
              <a:rPr lang="en-US" sz="1100" b="0" dirty="0" smtClean="0"/>
              <a:t>which  increases the sample rate, or control loop rate. Because the analog input and analog</a:t>
            </a:r>
            <a:br>
              <a:rPr lang="en-US" sz="1100" b="0" dirty="0" smtClean="0"/>
            </a:br>
            <a:r>
              <a:rPr lang="en-US" sz="1100" b="0" dirty="0" smtClean="0"/>
              <a:t>output operations both take a long time to run on the FPGA, it is efficient to put them in</a:t>
            </a:r>
            <a:br>
              <a:rPr lang="en-US" sz="1100" b="0" dirty="0" smtClean="0"/>
            </a:br>
            <a:r>
              <a:rPr lang="en-US" sz="1100" b="0" dirty="0" smtClean="0"/>
              <a:t>parallel on the FPGA and have them run at the same time.</a:t>
            </a:r>
          </a:p>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100" b="0" dirty="0" smtClean="0"/>
              <a:t>In the figure above, the longest path is from the DIO to the position indicator. Because little is done in parallel, you can improve loop performance by performing the operations in the Case structures in parallel.</a:t>
            </a:r>
          </a:p>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100" b="0" dirty="0" smtClean="0"/>
              <a:t>Execute the increment and decrement functions in parallel to shorten the path, reducing the depth of the data flow.</a:t>
            </a:r>
            <a:endParaRPr lang="en-US" sz="1100" b="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100" b="0" dirty="0" smtClean="0"/>
              <a:t>By implementing pipelining, we reduced the loop rate to six clock cycles.</a:t>
            </a:r>
            <a:r>
              <a:rPr lang="en-US" sz="1100" b="0" i="1" dirty="0" smtClean="0"/>
              <a:t> </a:t>
            </a:r>
            <a:endParaRPr lang="en-US" sz="1100" b="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b="0" dirty="0" smtClean="0"/>
              <a:t>It is important to benchmark</a:t>
            </a:r>
            <a:r>
              <a:rPr lang="en-US" b="0" baseline="0" dirty="0" smtClean="0"/>
              <a:t> the rate at which a VI runs. Because the FPGA code runs on the FPGA hardware, you cannot know the precise timing without first compiling the code. After</a:t>
            </a:r>
            <a:br>
              <a:rPr lang="en-US" b="0" baseline="0" dirty="0" smtClean="0"/>
            </a:br>
            <a:r>
              <a:rPr lang="en-US" b="0" baseline="0" dirty="0" smtClean="0"/>
              <a:t>you compile the code you can benchmark the VI to determine the execution speed. </a:t>
            </a:r>
            <a:endParaRPr lang="en-US" b="0" dirty="0"/>
          </a:p>
        </p:txBody>
      </p:sp>
      <p:sp>
        <p:nvSpPr>
          <p:cNvPr id="4" name="Slide Image Placeholder 3"/>
          <p:cNvSpPr>
            <a:spLocks noGrp="1" noRot="1" noChangeAspect="1"/>
          </p:cNvSpPr>
          <p:nvPr>
            <p:ph type="sldImg"/>
          </p:nvPr>
        </p:nvSpPr>
        <p:spPr>
          <a:xfrm>
            <a:off x="709613" y="450850"/>
            <a:ext cx="5578475" cy="4184650"/>
          </a:xfr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Autofit/>
          </a:bodyPr>
          <a:lstStyle/>
          <a:p>
            <a:pPr lvl="1"/>
            <a:r>
              <a:rPr lang="en-US" sz="1400" b="1" dirty="0" smtClean="0">
                <a:latin typeface="Arial Narrow" pitchFamily="34" charset="0"/>
              </a:rPr>
              <a:t>Single-Cycle Timed Loop (SCTL)</a:t>
            </a:r>
          </a:p>
          <a:p>
            <a:pPr lvl="1"/>
            <a:r>
              <a:rPr lang="en-US" sz="1100" b="0" dirty="0" smtClean="0"/>
              <a:t>The </a:t>
            </a:r>
            <a:r>
              <a:rPr lang="en-US" dirty="0" smtClean="0"/>
              <a:t>s</a:t>
            </a:r>
            <a:r>
              <a:rPr lang="en-US" sz="1100" b="0" dirty="0" smtClean="0"/>
              <a:t>ingle-cycle Timed Loop is a type </a:t>
            </a:r>
            <a:r>
              <a:rPr lang="en-US" dirty="0" smtClean="0"/>
              <a:t>of </a:t>
            </a:r>
            <a:r>
              <a:rPr lang="en-US" sz="1100" b="0" dirty="0" smtClean="0"/>
              <a:t>While Loop available on the FPGA. It uses the same representation as the Timed Loop on the Windows or RT target, but has little in common with that structure. Conceptually it is a While Loop that runs in one clock cycle of the FPGA for each iteration of the </a:t>
            </a:r>
            <a:r>
              <a:rPr lang="en-US" dirty="0" smtClean="0"/>
              <a:t>single-cycle Timed Loop. </a:t>
            </a:r>
            <a:r>
              <a:rPr lang="en-US" sz="1100" b="0" dirty="0" smtClean="0"/>
              <a:t>Thus the loop rate of the </a:t>
            </a:r>
            <a:r>
              <a:rPr lang="en-US" dirty="0" smtClean="0"/>
              <a:t>single-cycle Timed Loop is </a:t>
            </a:r>
            <a:r>
              <a:rPr lang="en-US" sz="1100" b="0" dirty="0" smtClean="0"/>
              <a:t>the same as the clock frequency of the FPGA. This improves the performance of VIs and the speed of execution.</a:t>
            </a:r>
          </a:p>
          <a:p>
            <a:pPr lvl="1">
              <a:spcBef>
                <a:spcPct val="50000"/>
              </a:spcBef>
            </a:pPr>
            <a:r>
              <a:rPr lang="en-US" sz="1100" b="0" dirty="0" smtClean="0"/>
              <a:t>In addition, the code generated by the compiler from the </a:t>
            </a:r>
            <a:r>
              <a:rPr lang="en-US" dirty="0" smtClean="0"/>
              <a:t>single-cycle Timed Loop is </a:t>
            </a:r>
            <a:r>
              <a:rPr lang="en-US" sz="1100" b="0" dirty="0" smtClean="0"/>
              <a:t>optimized and uses less space on the FPGA compared to the same code in a regular While Loop. The compiler uses less space</a:t>
            </a:r>
            <a:r>
              <a:rPr lang="en-US" sz="1100" b="0" baseline="0" dirty="0" smtClean="0"/>
              <a:t> because a </a:t>
            </a:r>
            <a:r>
              <a:rPr lang="en-US" dirty="0" smtClean="0"/>
              <a:t>single-cycle Timed Loop </a:t>
            </a:r>
            <a:r>
              <a:rPr lang="en-US" sz="1100" b="0" baseline="0" dirty="0" smtClean="0"/>
              <a:t>eliminates the enable chain overhead. By eliminating the enable chain overhead the </a:t>
            </a:r>
            <a:r>
              <a:rPr lang="en-US" dirty="0" smtClean="0"/>
              <a:t>single-cycle Timed Loop </a:t>
            </a:r>
            <a:r>
              <a:rPr lang="en-US" sz="1100" b="0" baseline="0" dirty="0" smtClean="0"/>
              <a:t>allows one logic block to communicate directly with another logic block and propagates updates through the logic block as quickly as physically possible. Additionally eliminating the enable chain overhead reduces the total FPGA space used because the flip-flops for the enable chain overhead are no longer needed. </a:t>
            </a:r>
            <a:r>
              <a:rPr lang="en-US" sz="1100" b="0" dirty="0" smtClean="0"/>
              <a:t>However, there are some significant limitations to the use of the </a:t>
            </a:r>
            <a:r>
              <a:rPr lang="en-US" dirty="0" smtClean="0"/>
              <a:t>single-cycle Timed Loop in </a:t>
            </a:r>
            <a:r>
              <a:rPr lang="en-US" sz="1100" b="0" dirty="0" smtClean="0"/>
              <a:t>the application.</a:t>
            </a:r>
          </a:p>
          <a:p>
            <a:pPr lvl="1">
              <a:spcBef>
                <a:spcPct val="50000"/>
              </a:spcBef>
            </a:pPr>
            <a:r>
              <a:rPr lang="en-US" sz="1100" b="0" dirty="0" smtClean="0"/>
              <a:t>To use the </a:t>
            </a:r>
            <a:r>
              <a:rPr lang="en-US" dirty="0" smtClean="0"/>
              <a:t>single-cycle Timed Loop, </a:t>
            </a:r>
            <a:r>
              <a:rPr lang="en-US" sz="1100" b="0" dirty="0" smtClean="0"/>
              <a:t>all operations inside the l</a:t>
            </a:r>
            <a:r>
              <a:rPr lang="en-US" dirty="0" smtClean="0"/>
              <a:t>oop must </a:t>
            </a:r>
            <a:r>
              <a:rPr lang="en-US" sz="1100" b="0" dirty="0" smtClean="0"/>
              <a:t>fit within one cycle of the FPGA clock. This is determined by the code generator before starting the compiler. The code generator displays an error message if the </a:t>
            </a:r>
            <a:r>
              <a:rPr lang="en-US" dirty="0" smtClean="0"/>
              <a:t>single-cycle Timed Loop cannot </a:t>
            </a:r>
            <a:r>
              <a:rPr lang="en-US" sz="1100" b="0" dirty="0" smtClean="0"/>
              <a:t>generate the proper code for the compiler.</a:t>
            </a: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79451" y="526329"/>
            <a:ext cx="5714999" cy="8218342"/>
          </a:xfrm>
        </p:spPr>
        <p:txBody>
          <a:bodyPr>
            <a:normAutofit/>
          </a:bodyPr>
          <a:lstStyle/>
          <a:p>
            <a:pPr lvl="1">
              <a:spcBef>
                <a:spcPct val="50000"/>
              </a:spcBef>
            </a:pPr>
            <a:r>
              <a:rPr lang="en-US" dirty="0" smtClean="0"/>
              <a:t>Use the pipelining technique to reduce the length of each run through the single-cycle Timed Loop by dividing the code among multiple iterations of the loop. In addition to pipelining, use a state machine within the single-cycle Timed Loop to better organize your code and run through a sequence of steps. A state machine uses a Case structure with each case containing one state and a shift register to determine the next state after each iteration of the loop. Using shift registers and a counter value, you can implement the functionality of a For Loop or add a specific number of Wait states to your program execution.</a:t>
            </a:r>
          </a:p>
          <a:p>
            <a:pPr lvl="1"/>
            <a:r>
              <a:rPr lang="en-US" sz="1050" dirty="0" smtClean="0"/>
              <a:t>You can use most VIs and functions available when you target an FPGA target in a single-cycle Timed Loop. However, you cannot use the following VIs, functions, and structures in a single-cycle Timed Loop. LabVIEW reports a code generation or compile-time error for the single-cycle Timed Loop when you try to compile an FPGA VI with any of the following VIs, functions, or structures in a single-cycle Timed Loop.</a:t>
            </a:r>
          </a:p>
          <a:p>
            <a:pPr lvl="1"/>
            <a:r>
              <a:rPr lang="en-US" sz="1050" dirty="0" smtClean="0"/>
              <a:t>FIFO Clear function </a:t>
            </a:r>
          </a:p>
          <a:p>
            <a:pPr marL="234950" lvl="1" indent="-234950">
              <a:buFont typeface="Arial" pitchFamily="34" charset="0"/>
              <a:buChar char="•"/>
              <a:tabLst/>
            </a:pPr>
            <a:r>
              <a:rPr lang="en-US" sz="1050" dirty="0" smtClean="0"/>
              <a:t>For Loop </a:t>
            </a:r>
          </a:p>
          <a:p>
            <a:pPr marL="234950" lvl="1" indent="-234950">
              <a:buFont typeface="Arial" pitchFamily="34" charset="0"/>
              <a:buChar char="•"/>
              <a:tabLst/>
            </a:pPr>
            <a:r>
              <a:rPr lang="en-US" sz="1050" dirty="0" smtClean="0"/>
              <a:t>FPGA Math &amp; Analysis VIs except the Linear Interpolation, Look-Up Table 1D, and Saturation Arithmetic VIs </a:t>
            </a:r>
          </a:p>
          <a:p>
            <a:pPr marL="234950" lvl="1" indent="-234950">
              <a:buFont typeface="Arial" pitchFamily="34" charset="0"/>
              <a:buChar char="•"/>
              <a:tabLst/>
            </a:pPr>
            <a:r>
              <a:rPr lang="en-US" sz="1050" dirty="0" smtClean="0"/>
              <a:t>FPGA I/O Method Node except with some FPGA targets </a:t>
            </a:r>
          </a:p>
          <a:p>
            <a:pPr marL="234950" lvl="1" indent="-234950">
              <a:buFont typeface="Arial" pitchFamily="34" charset="0"/>
              <a:buChar char="•"/>
              <a:tabLst/>
            </a:pPr>
            <a:r>
              <a:rPr lang="en-US" sz="1050" dirty="0" smtClean="0"/>
              <a:t>FPGA I/O Property Node except with some FPGA targets </a:t>
            </a:r>
          </a:p>
          <a:p>
            <a:pPr marL="234950" lvl="1" indent="-234950">
              <a:buFont typeface="Arial" pitchFamily="34" charset="0"/>
              <a:buChar char="•"/>
              <a:tabLst/>
            </a:pPr>
            <a:r>
              <a:rPr lang="en-US" sz="1050" dirty="0" smtClean="0"/>
              <a:t>Interrupt VI </a:t>
            </a:r>
          </a:p>
          <a:p>
            <a:pPr marL="234950" lvl="1" indent="-234950">
              <a:buFont typeface="Arial" pitchFamily="34" charset="0"/>
              <a:buChar char="•"/>
              <a:tabLst/>
            </a:pPr>
            <a:r>
              <a:rPr lang="en-US" sz="1050" dirty="0" smtClean="0"/>
              <a:t>Loop Timer VI </a:t>
            </a:r>
          </a:p>
          <a:p>
            <a:pPr marL="234950" lvl="1" indent="-234950">
              <a:buFont typeface="Arial" pitchFamily="34" charset="0"/>
              <a:buChar char="•"/>
              <a:tabLst/>
            </a:pPr>
            <a:r>
              <a:rPr lang="en-US" sz="1050" dirty="0" smtClean="0"/>
              <a:t>Multiple FPGA I/O Nodes configured for the same I/O resource if at least one node is inside the loop and at least one node is outside the loop </a:t>
            </a:r>
          </a:p>
          <a:p>
            <a:pPr marL="234950" lvl="1" indent="-234950">
              <a:buFont typeface="Arial" pitchFamily="34" charset="0"/>
              <a:buChar char="•"/>
              <a:tabLst/>
            </a:pPr>
            <a:r>
              <a:rPr lang="en-US" sz="1050" dirty="0" smtClean="0"/>
              <a:t>Non-reentrant subVIs if you use multiple instances </a:t>
            </a:r>
          </a:p>
          <a:p>
            <a:pPr marL="234950" lvl="1" indent="-234950">
              <a:buFont typeface="Arial" pitchFamily="34" charset="0"/>
              <a:buChar char="•"/>
              <a:tabLst/>
            </a:pPr>
            <a:r>
              <a:rPr lang="en-US" sz="1050" dirty="0" smtClean="0"/>
              <a:t>Quotient &amp; Remainder function </a:t>
            </a:r>
          </a:p>
          <a:p>
            <a:pPr marL="234950" lvl="1" indent="-234950">
              <a:buFont typeface="Arial" pitchFamily="34" charset="0"/>
              <a:buChar char="•"/>
              <a:tabLst/>
            </a:pPr>
            <a:r>
              <a:rPr lang="en-US" sz="1050" dirty="0" smtClean="0"/>
              <a:t>Rotate 1D Array function </a:t>
            </a:r>
          </a:p>
          <a:p>
            <a:pPr marL="234950" lvl="1" indent="-234950">
              <a:buFont typeface="Arial" pitchFamily="34" charset="0"/>
              <a:buChar char="•"/>
              <a:tabLst/>
            </a:pPr>
            <a:r>
              <a:rPr lang="en-US" sz="1050" dirty="0" smtClean="0"/>
              <a:t>Timed Loop </a:t>
            </a:r>
          </a:p>
          <a:p>
            <a:pPr marL="234950" lvl="1" indent="-234950">
              <a:buFont typeface="Arial" pitchFamily="34" charset="0"/>
              <a:buChar char="•"/>
              <a:tabLst/>
            </a:pPr>
            <a:r>
              <a:rPr lang="en-US" sz="1050" dirty="0" smtClean="0"/>
              <a:t>Wait Express VI </a:t>
            </a:r>
          </a:p>
          <a:p>
            <a:pPr marL="234950" lvl="1" indent="-234950">
              <a:buFont typeface="Arial" pitchFamily="34" charset="0"/>
              <a:buChar char="•"/>
              <a:tabLst/>
            </a:pPr>
            <a:r>
              <a:rPr lang="en-US" sz="1050" dirty="0" smtClean="0"/>
              <a:t>Wait on Occurrence function </a:t>
            </a:r>
          </a:p>
          <a:p>
            <a:pPr marL="234950" lvl="1" indent="-234950">
              <a:buFont typeface="Arial" pitchFamily="34" charset="0"/>
              <a:buChar char="•"/>
              <a:tabLst/>
            </a:pPr>
            <a:r>
              <a:rPr lang="en-US" sz="1050" dirty="0" smtClean="0"/>
              <a:t>While Loop</a:t>
            </a:r>
          </a:p>
          <a:p>
            <a:endParaRPr lang="en-US" sz="2000"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sz="1100" b="0" dirty="0" smtClean="0"/>
              <a:t>The figure above shows example using the </a:t>
            </a:r>
            <a:r>
              <a:rPr lang="en-US" dirty="0" smtClean="0"/>
              <a:t>single-cycle Timed Loop to </a:t>
            </a:r>
            <a:r>
              <a:rPr lang="en-US" sz="1100" b="0" dirty="0" smtClean="0"/>
              <a:t>perform some data processing within one clock cycle. The same operation in a While Loop would require about 6</a:t>
            </a:r>
            <a:r>
              <a:rPr lang="en-US" sz="1100" b="0" dirty="0" smtClean="0">
                <a:cs typeface="Times New Roman" pitchFamily="18" charset="0"/>
              </a:rPr>
              <a:t> </a:t>
            </a:r>
            <a:r>
              <a:rPr lang="en-US" sz="1100" b="0" dirty="0" smtClean="0"/>
              <a:t>clock cycles including the overhead of the While Loop. The </a:t>
            </a:r>
            <a:r>
              <a:rPr lang="en-US" dirty="0" smtClean="0"/>
              <a:t>single-cycle Timed Loop also </a:t>
            </a:r>
            <a:r>
              <a:rPr lang="en-US" sz="1100" b="0" dirty="0" smtClean="0"/>
              <a:t>removes the enable chain overhead and therefore uses few FPGA slices. As shown, the </a:t>
            </a:r>
            <a:r>
              <a:rPr lang="en-US" dirty="0" smtClean="0"/>
              <a:t>single-cycle Timed Loop uses </a:t>
            </a:r>
            <a:r>
              <a:rPr lang="en-US" sz="1100" b="0" dirty="0" smtClean="0"/>
              <a:t>5% fewer slices than the code outside the </a:t>
            </a:r>
            <a:r>
              <a:rPr lang="en-US" dirty="0" smtClean="0"/>
              <a:t>single-cycle Timed Loop.</a:t>
            </a:r>
            <a:endParaRPr lang="en-US" sz="1100" b="0" dirty="0" smtClean="0"/>
          </a:p>
          <a:p>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A combinatorial path is the path through logic between the output of a register and the input of another register on an FPGA. A register stores data on an FPGA and updates the data on the rising edge of a clock. Long combinatorial paths take more time to execute and limit the maximum clock rate of the clock domain.</a:t>
            </a:r>
          </a:p>
          <a:p>
            <a:pPr lvl="1"/>
            <a:r>
              <a:rPr lang="en-US" b="0" dirty="0" smtClean="0"/>
              <a:t>Long combinatorial paths are typically a problem in single-cycle Timed Loops because the logic between the input register and the output register must execute within one period of the clock rate you specify. In the single-cycle Timed Loop, registers within and between components are removed, increasing the length of the combinatorial path between registers. If the code in a combinatorial path does not execute within a clock cycle, LabVIEW returns a timing violation in the Compilation Failure dialog box.</a:t>
            </a:r>
            <a:endParaRPr lang="en-US" b="1" dirty="0" smtClean="0"/>
          </a:p>
          <a:p>
            <a:pPr lvl="1">
              <a:tabLst>
                <a:tab pos="457200" algn="l"/>
                <a:tab pos="1028700" algn="l"/>
              </a:tabLst>
            </a:pPr>
            <a:r>
              <a:rPr lang="en-US" b="1" dirty="0" smtClean="0">
                <a:latin typeface="Arial Narrow" pitchFamily="34" charset="0"/>
              </a:rPr>
              <a:t>	Note	</a:t>
            </a:r>
            <a:r>
              <a:rPr lang="en-US" b="0" dirty="0" smtClean="0"/>
              <a:t>Deeply nested Case structures also can cause LabVIEW to return a timing 			violation in the Compilation Failure dialog box. </a:t>
            </a:r>
          </a:p>
          <a:p>
            <a:pPr lvl="1"/>
            <a:r>
              <a:rPr lang="en-US" b="0" dirty="0" smtClean="0"/>
              <a:t>To reduce the length of a combinatorial path, first simplify the logic as much as possible. After you reduce the logic to its simplest form, you can further reduce the length of a combinatorial path by dividing the logic into discrete steps and pipelining your design.</a:t>
            </a:r>
            <a:endParaRPr lang="en-US" b="0" dirty="0"/>
          </a:p>
        </p:txBody>
      </p:sp>
      <p:pic>
        <p:nvPicPr>
          <p:cNvPr id="183298" name="Picture 2" descr="C:\Documents and Settings\spinsonn\Desktop\note-bw.eps"/>
          <p:cNvPicPr>
            <a:picLocks noChangeAspect="1" noChangeArrowheads="1"/>
          </p:cNvPicPr>
          <p:nvPr/>
        </p:nvPicPr>
        <p:blipFill>
          <a:blip r:embed="rId3"/>
          <a:srcRect/>
          <a:stretch>
            <a:fillRect/>
          </a:stretch>
        </p:blipFill>
        <p:spPr bwMode="auto">
          <a:xfrm>
            <a:off x="793750" y="6690085"/>
            <a:ext cx="215900" cy="215605"/>
          </a:xfrm>
          <a:prstGeom prst="rect">
            <a:avLst/>
          </a:prstGeom>
          <a:noFill/>
        </p:spPr>
      </p:pic>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2788" y="450850"/>
            <a:ext cx="5572125" cy="4179888"/>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Within this single-cycle Timed Loop, the combinatorial</a:t>
            </a:r>
            <a:r>
              <a:rPr lang="en-US" b="0" baseline="0" dirty="0" smtClean="0"/>
              <a:t> path is too long for the FPGA to successfully compile. You must reduce the combinatorial path by pipelining the block diagram.</a:t>
            </a:r>
            <a:endParaRPr lang="en-US" b="0"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The combinatorial path is now</a:t>
            </a:r>
            <a:r>
              <a:rPr lang="en-US" b="0" baseline="0" dirty="0" smtClean="0"/>
              <a:t> broken into two discrete steps, both of which are short enough to run successfully within the </a:t>
            </a:r>
            <a:r>
              <a:rPr lang="en-US" dirty="0" smtClean="0"/>
              <a:t>single-cycle Timed Loop</a:t>
            </a:r>
            <a:r>
              <a:rPr lang="en-US" b="0" baseline="0" dirty="0" smtClean="0"/>
              <a:t>. The application is still optimized for speed and size, and the code still executes at a rate of 1 clock cycle per iteration, with a 1 clock cycle latency because of the pipelining effects of the data.</a:t>
            </a:r>
            <a:endParaRPr lang="en-US" b="0"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dirty="0" smtClean="0"/>
              <a:t>We previously replaced the Array with a Look-Up</a:t>
            </a:r>
            <a:r>
              <a:rPr lang="en-US" baseline="0" dirty="0" smtClean="0"/>
              <a:t> Table and </a:t>
            </a:r>
            <a:r>
              <a:rPr lang="en-US" dirty="0" smtClean="0"/>
              <a:t>removed Quotient &amp; Remainder functions to optimize a</a:t>
            </a:r>
            <a:r>
              <a:rPr lang="en-US" baseline="0" dirty="0" smtClean="0"/>
              <a:t> VI that was too large to compile. Currently the VI uses only 511 of </a:t>
            </a:r>
            <a:br>
              <a:rPr lang="en-US" baseline="0" dirty="0" smtClean="0"/>
            </a:br>
            <a:r>
              <a:rPr lang="en-US" baseline="0" dirty="0" smtClean="0"/>
              <a:t>5120 </a:t>
            </a:r>
            <a:r>
              <a:rPr lang="en-US" dirty="0" smtClean="0"/>
              <a:t>SLICEs, or 9%</a:t>
            </a:r>
            <a:r>
              <a:rPr lang="en-US" baseline="0" dirty="0" smtClean="0"/>
              <a:t> of the FPGA. </a:t>
            </a:r>
            <a:r>
              <a:rPr lang="en-US" dirty="0" smtClean="0"/>
              <a:t>Can we do better?</a:t>
            </a:r>
          </a:p>
          <a:p>
            <a:pPr lvl="1"/>
            <a:endParaRPr lang="en-US" dirty="0" smtClean="0"/>
          </a:p>
          <a:p>
            <a:pPr lvl="1"/>
            <a:endParaRPr lang="en-US" b="0" dirty="0" smtClean="0"/>
          </a:p>
          <a:p>
            <a:pPr lvl="1"/>
            <a:endParaRPr lang="en-US" b="0"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09613" y="450850"/>
            <a:ext cx="5578475" cy="4184650"/>
          </a:xfrm>
        </p:spPr>
      </p:sp>
      <p:sp>
        <p:nvSpPr>
          <p:cNvPr id="5" name="Notes Placeholder 4"/>
          <p:cNvSpPr>
            <a:spLocks noGrp="1"/>
          </p:cNvSpPr>
          <p:nvPr>
            <p:ph type="body" idx="1"/>
          </p:nvPr>
        </p:nvSpPr>
        <p:spPr/>
        <p:txBody>
          <a:bodyPr>
            <a:normAutofit/>
          </a:bodyPr>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pPr lvl="1"/>
            <a:r>
              <a:rPr lang="en-US" b="0" dirty="0" smtClean="0"/>
              <a:t>The design was modified to use a single-cycle Timed Loop. A shift register counter replaces the function of the loop timer. This new counter, in combination with the Case structure, executes only certain code at a specified rate. At every 5,000</a:t>
            </a:r>
            <a:r>
              <a:rPr lang="en-US" dirty="0" smtClean="0"/>
              <a:t>th </a:t>
            </a:r>
            <a:r>
              <a:rPr lang="en-US" b="0" dirty="0" smtClean="0"/>
              <a:t>iteration, the index register increments, and pushes new values into the averaging shift registers.</a:t>
            </a:r>
            <a:endParaRPr lang="en-US" dirty="0" smtClean="0"/>
          </a:p>
          <a:p>
            <a:pPr lvl="1"/>
            <a:endParaRPr lang="en-US" b="0"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2" y="0"/>
            <a:ext cx="3033713" cy="464502"/>
          </a:xfrm>
          <a:prstGeom prst="rect">
            <a:avLst/>
          </a:prstGeom>
          <a:ln/>
        </p:spPr>
        <p:txBody>
          <a:bodyPr/>
          <a:lstStyle/>
          <a:p>
            <a:endParaRPr lang="en-US"/>
          </a:p>
          <a:p>
            <a:r>
              <a:rPr lang="en-US"/>
              <a:t>	</a:t>
            </a:r>
            <a:r>
              <a:rPr lang="en-US" sz="800">
                <a:latin typeface="Arial Narrow" pitchFamily="34" charset="0"/>
              </a:rPr>
              <a:t>Lesson # Lesson Title</a:t>
            </a:r>
            <a:endParaRPr lang="en-US" sz="1200" i="0">
              <a:latin typeface="Arial" charset="0"/>
            </a:endParaRPr>
          </a:p>
        </p:txBody>
      </p:sp>
      <p:sp>
        <p:nvSpPr>
          <p:cNvPr id="14341" name="Rectangle 5"/>
          <p:cNvSpPr>
            <a:spLocks noGrp="1" noChangeArrowheads="1"/>
          </p:cNvSpPr>
          <p:nvPr>
            <p:ph type="body" idx="1"/>
          </p:nvPr>
        </p:nvSpPr>
        <p:spPr/>
        <p:txBody>
          <a:bodyPr/>
          <a:lstStyle/>
          <a:p>
            <a:pPr marL="342900" lvl="1" indent="-342900">
              <a:buFont typeface="+mj-lt"/>
              <a:buAutoNum type="arabicPeriod"/>
            </a:pPr>
            <a:r>
              <a:rPr lang="en-US" b="0" smtClean="0"/>
              <a:t>a</a:t>
            </a:r>
            <a:r>
              <a:rPr lang="en-US" b="0" baseline="0" smtClean="0"/>
              <a:t> and </a:t>
            </a:r>
            <a:r>
              <a:rPr lang="en-US" b="0" baseline="0" dirty="0" smtClean="0"/>
              <a:t>c</a:t>
            </a:r>
          </a:p>
          <a:p>
            <a:pPr marL="342900" lvl="1" indent="-342900">
              <a:buFont typeface="+mj-lt"/>
              <a:buAutoNum type="arabicPeriod"/>
            </a:pPr>
            <a:r>
              <a:rPr lang="en-US" b="0" baseline="0" dirty="0" smtClean="0"/>
              <a:t>b</a:t>
            </a:r>
            <a:endParaRPr lang="en-US" b="0" dirty="0" smtClean="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9613" y="450850"/>
            <a:ext cx="5578475" cy="4184650"/>
          </a:xfrm>
        </p:spPr>
      </p:sp>
      <p:sp>
        <p:nvSpPr>
          <p:cNvPr id="4" name="Notes Placeholder 3"/>
          <p:cNvSpPr>
            <a:spLocks noGrp="1"/>
          </p:cNvSpPr>
          <p:nvPr>
            <p:ph type="body" idx="1"/>
          </p:nvPr>
        </p:nvSpPr>
        <p:spPr/>
        <p:txBody>
          <a:bodyPr>
            <a:normAutofit/>
          </a:bodyPr>
          <a:lstStyle/>
          <a:p>
            <a:pPr lvl="1"/>
            <a:r>
              <a:rPr lang="en-US" dirty="0" smtClean="0"/>
              <a:t>Using tick counts is the best way to calculate loop rates. One tick equals one clock cycle of the timebase (default 40 MHz). The simplest way to measure the number of ticks between one iteration and the next is to use the Tick Count Express VI with a shift register.</a:t>
            </a:r>
          </a:p>
          <a:p>
            <a:pPr lvl="1"/>
            <a:r>
              <a:rPr lang="en-US" dirty="0" smtClean="0"/>
              <a:t>Place the Tick Count Express VI in the loop you want to benchmark, wire the output to a shift register, then compare the prior iterations Tick Count to the current iterations Tick Count by subtracting the difference between the two. On the output of the subtract function, wire an indicator to display the elapsed time between iterations.</a:t>
            </a:r>
          </a:p>
          <a:p>
            <a:pPr lvl="1"/>
            <a:r>
              <a:rPr lang="en-US" dirty="0" smtClean="0"/>
              <a:t>Although this technique uses some FPGA space, you can use it during the development phase and delete it later. Because an FPGA runs the code in true parallel, there are no significant timing effects by adding the benchmarking code.</a:t>
            </a:r>
          </a:p>
          <a:p>
            <a:pPr lvl="1"/>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dirty="0" smtClean="0"/>
              <a:t>After compiling an FPGA VI, LabVIEW displays a Compile Report that contains information about the overall size and speed of the application.</a:t>
            </a:r>
          </a:p>
          <a:p>
            <a:pPr lvl="1"/>
            <a:r>
              <a:rPr lang="en-US" sz="1400" b="1" dirty="0" smtClean="0">
                <a:latin typeface="Arial Narrow" pitchFamily="34" charset="0"/>
              </a:rPr>
              <a:t>VI Size</a:t>
            </a:r>
          </a:p>
          <a:p>
            <a:pPr lvl="1"/>
            <a:r>
              <a:rPr lang="en-US" dirty="0" smtClean="0"/>
              <a:t>The Device Utilization Summary of the Successful Compile Report provides information about</a:t>
            </a:r>
            <a:br>
              <a:rPr lang="en-US" dirty="0" smtClean="0"/>
            </a:br>
            <a:r>
              <a:rPr lang="en-US" dirty="0" smtClean="0"/>
              <a:t>the number of SLICEs used. The SLICEs metric is the most important measure of the size of the program in hardware. When you use an iterative design process, you can observe the increase in number of SLICEs as the program gets larger.</a:t>
            </a:r>
          </a:p>
          <a:p>
            <a:pPr lvl="1"/>
            <a:endParaRPr lang="en-US" dirty="0" smtClean="0"/>
          </a:p>
        </p:txBody>
      </p:sp>
      <p:sp>
        <p:nvSpPr>
          <p:cNvPr id="4" name="Slide Image Placeholder 3"/>
          <p:cNvSpPr>
            <a:spLocks noGrp="1" noRot="1" noChangeAspect="1"/>
          </p:cNvSpPr>
          <p:nvPr>
            <p:ph type="sldImg"/>
          </p:nvPr>
        </p:nvSpPr>
        <p:spPr>
          <a:xfrm>
            <a:off x="709613" y="450850"/>
            <a:ext cx="5578475" cy="41846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lvl="1"/>
            <a:r>
              <a:rPr lang="en-US" sz="1400" b="1" dirty="0" smtClean="0">
                <a:latin typeface="Arial Narrow" pitchFamily="34" charset="0"/>
              </a:rPr>
              <a:t>VI Speed</a:t>
            </a:r>
          </a:p>
          <a:p>
            <a:pPr lvl="1"/>
            <a:r>
              <a:rPr lang="en-US" dirty="0" smtClean="0"/>
              <a:t>The Successful Compile Report dialog box also contains information about the clock rates of the application.</a:t>
            </a:r>
          </a:p>
          <a:p>
            <a:pPr lvl="2"/>
            <a:r>
              <a:rPr lang="en-US" b="1" dirty="0" smtClean="0"/>
              <a:t>Requested Rate</a:t>
            </a:r>
            <a:r>
              <a:rPr lang="en-US" dirty="0" smtClean="0"/>
              <a:t>—Displays the clock rate at which the compiled FPGA VI runs. The default setting is 40 </a:t>
            </a:r>
            <a:r>
              <a:rPr lang="en-US" dirty="0" err="1" smtClean="0"/>
              <a:t>MHz.</a:t>
            </a:r>
            <a:endParaRPr lang="en-US" dirty="0" smtClean="0"/>
          </a:p>
          <a:p>
            <a:pPr lvl="2"/>
            <a:r>
              <a:rPr lang="en-US" b="1" dirty="0" smtClean="0"/>
              <a:t>Theoretical Maximum</a:t>
            </a:r>
            <a:r>
              <a:rPr lang="en-US" dirty="0" smtClean="0"/>
              <a:t>—Displays the theoretical maximum compile rate for the FPGA VI. </a:t>
            </a:r>
          </a:p>
          <a:p>
            <a:pPr lvl="1"/>
            <a:r>
              <a:rPr lang="en-US" dirty="0" smtClean="0"/>
              <a:t>If the Theoretical Maximum is slower than the Requested Rate, an error results and the compile process stops. You must modify the application to the point where the Theoretical Maximum is equal to or greater than the requested rate. A common problem when you use single-cycle Timed Loops is that the Requested Rate exceeds the Theoretical Maximum. Refer to the </a:t>
            </a:r>
            <a:r>
              <a:rPr lang="en-US" i="1" dirty="0" smtClean="0"/>
              <a:t>Single-Cycle Timed Loop</a:t>
            </a:r>
            <a:r>
              <a:rPr lang="en-US" baseline="0" dirty="0" smtClean="0"/>
              <a:t> section of this lesson for more information about optimizing FPGA applications using single-cycle Timed Loops.</a:t>
            </a:r>
            <a:endParaRPr lang="en-US" dirty="0" smtClean="0"/>
          </a:p>
          <a:p>
            <a:pPr lvl="1"/>
            <a:endParaRPr lang="en-US" dirty="0" smtClean="0"/>
          </a:p>
        </p:txBody>
      </p:sp>
      <p:sp>
        <p:nvSpPr>
          <p:cNvPr id="5" name="Slide Image Placeholder 4"/>
          <p:cNvSpPr>
            <a:spLocks noGrp="1" noRot="1" noChangeAspect="1"/>
          </p:cNvSpPr>
          <p:nvPr>
            <p:ph type="sldImg"/>
          </p:nvPr>
        </p:nvSpPr>
        <p:spPr>
          <a:xfrm>
            <a:off x="709613" y="450850"/>
            <a:ext cx="5578475" cy="4184650"/>
          </a:xfr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513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
        <p:nvSpPr>
          <p:cNvPr id="5127"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endParaRPr lang="en-US"/>
          </a:p>
        </p:txBody>
      </p:sp>
      <p:sp>
        <p:nvSpPr>
          <p:cNvPr id="5133"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r>
              <a:rPr lang="en-US" altLang="ja-JP" b="0">
                <a:solidFill>
                  <a:schemeClr val="tx1"/>
                </a:solidFill>
                <a:ea typeface="ＭＳ Ｐゴシック" charset="-128"/>
              </a:rPr>
              <a:t>11500 North Mopac Expressway</a:t>
            </a:r>
          </a:p>
          <a:p>
            <a:r>
              <a:rPr lang="en-US" altLang="ja-JP" b="0">
                <a:solidFill>
                  <a:schemeClr val="tx1"/>
                </a:solidFill>
                <a:ea typeface="ＭＳ Ｐゴシック" charset="-128"/>
              </a:rPr>
              <a:t>Austin, Texas 78759</a:t>
            </a:r>
          </a:p>
          <a:p>
            <a:r>
              <a:rPr lang="en-US" altLang="ja-JP" b="0">
                <a:solidFill>
                  <a:schemeClr val="tx1"/>
                </a:solidFill>
                <a:ea typeface="ＭＳ Ｐゴシック" charset="-128"/>
              </a:rPr>
              <a:t>ni.com/training</a:t>
            </a:r>
            <a:endParaRPr lang="en-US" b="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r>
              <a:rPr lang="en-US" smtClean="0"/>
              <a:t>Click icon to add clip art</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007 One Column Qui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457200" indent="-457200">
              <a:buFont typeface="+mj-lt"/>
              <a:buAutoNum type="arabicPeriod"/>
              <a:defRPr/>
            </a:lvl2pPr>
            <a:lvl3pPr marL="914400" indent="-457200">
              <a:buFont typeface="+mj-lt"/>
              <a:buAutoNum type="alphaLcPeriod"/>
              <a:defRPr/>
            </a:lvl3pPr>
            <a:lvl4pPr marL="1371600" indent="-457200">
              <a:buFont typeface="+mj-lt"/>
              <a:buAutoNum type="romanLcPeriod"/>
              <a:defRPr/>
            </a:lvl4pPr>
            <a:lvl5pPr marL="1828800" indent="-457200">
              <a:buFont typeface="+mj-lt"/>
              <a:buAutoNum type="alphaL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2007 One Column Qui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2pPr marL="457200" indent="-457200">
              <a:buFont typeface="+mj-lt"/>
              <a:buAutoNum type="arabicPeriod"/>
              <a:defRPr/>
            </a:lvl2pPr>
            <a:lvl3pPr marL="914400" indent="-457200">
              <a:buFont typeface="+mj-lt"/>
              <a:buAutoNum type="alphaLcPeriod"/>
              <a:defRPr/>
            </a:lvl3pPr>
            <a:lvl4pPr marL="1371600" indent="-457200">
              <a:buFont typeface="+mj-lt"/>
              <a:buAutoNum type="romanLcPeriod"/>
              <a:defRPr/>
            </a:lvl4pPr>
            <a:lvl5pPr marL="1828800" indent="-457200">
              <a:buFont typeface="+mj-lt"/>
              <a:buAutoNum type="alphaLcPeriod"/>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007 Two Column Quiz">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3400" y="1514475"/>
            <a:ext cx="3962400" cy="4286250"/>
          </a:xfrm>
        </p:spPr>
        <p:txBody>
          <a:bodyPr/>
          <a:lstStyle>
            <a:lvl1pPr>
              <a:defRPr sz="2800"/>
            </a:lvl1pPr>
            <a:lvl2pPr marL="457200" indent="-457200">
              <a:buFont typeface="+mj-lt"/>
              <a:buAutoNum type="arabicPeriod"/>
              <a:defRPr sz="2400"/>
            </a:lvl2pPr>
            <a:lvl3pPr marL="914400" indent="-457200">
              <a:buFont typeface="+mj-lt"/>
              <a:buAutoNum type="alphaLcPeriod"/>
              <a:defRPr sz="2000"/>
            </a:lvl3pPr>
            <a:lvl4pPr marL="1371600" indent="-457200">
              <a:buFont typeface="+mj-lt"/>
              <a:buAutoNum type="romanLcPeriod"/>
              <a:defRPr sz="1800"/>
            </a:lvl4pPr>
            <a:lvl5pPr marL="1828800" indent="-457200">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marL="457200" indent="-457200">
              <a:buFont typeface="+mj-lt"/>
              <a:buAutoNum type="arabicPeriod"/>
              <a:defRPr sz="2400"/>
            </a:lvl2pPr>
            <a:lvl3pPr marL="914400" indent="-457200">
              <a:buFont typeface="+mj-lt"/>
              <a:buAutoNum type="alphaLcPeriod"/>
              <a:defRPr sz="2000"/>
            </a:lvl3pPr>
            <a:lvl4pPr marL="1373188" indent="-458788">
              <a:buFont typeface="+mj-lt"/>
              <a:buAutoNum type="romanLcPeriod"/>
              <a:defRPr sz="1800"/>
            </a:lvl4pPr>
            <a:lvl5pPr marL="1825625" indent="-4540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007 Two Content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0"/>
          </p:nvPr>
        </p:nvSpPr>
        <p:spPr>
          <a:xfrm>
            <a:off x="533400" y="1447800"/>
            <a:ext cx="8077200" cy="609600"/>
          </a:xfrm>
        </p:spPr>
        <p:txBody>
          <a:bodyPr/>
          <a:lstStyle>
            <a:lvl1pPr>
              <a:buNone/>
              <a:defRPr/>
            </a:lvl1pPr>
            <a:lvl2pPr>
              <a:buNone/>
              <a:defRPr/>
            </a:lvl2pPr>
            <a:lvl3pPr>
              <a:buNone/>
              <a:defRPr/>
            </a:lvl3pPr>
            <a:lvl4pPr>
              <a:buNone/>
              <a:defRPr/>
            </a:lvl4pPr>
            <a:lvl5pPr>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design01"/>
          <p:cNvPicPr>
            <a:picLocks noChangeAspect="1" noChangeArrowheads="1"/>
          </p:cNvPicPr>
          <p:nvPr/>
        </p:nvPicPr>
        <p:blipFill>
          <a:blip r:embed="rId19"/>
          <a:srcRect r="64240" b="87874"/>
          <a:stretch>
            <a:fillRect/>
          </a:stretch>
        </p:blipFill>
        <p:spPr bwMode="auto">
          <a:xfrm>
            <a:off x="3687763" y="6048375"/>
            <a:ext cx="3181350" cy="809625"/>
          </a:xfrm>
          <a:prstGeom prst="rect">
            <a:avLst/>
          </a:prstGeom>
          <a:noFill/>
          <a:ln w="9525">
            <a:noFill/>
            <a:miter lim="800000"/>
            <a:headEnd/>
            <a:tailEnd/>
          </a:ln>
        </p:spPr>
      </p:pic>
      <p:sp>
        <p:nvSpPr>
          <p:cNvPr id="4099"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4100"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ltLang="ja-JP" dirty="0" smtClean="0"/>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spcBef>
                <a:spcPct val="50000"/>
              </a:spcBef>
            </a:pPr>
            <a:r>
              <a:rPr lang="en-US" sz="200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chemeClr val="bg1"/>
                </a:solidFill>
              </a:defRPr>
            </a:lvl1pPr>
          </a:lstStyle>
          <a:p>
            <a:fld id="{DC9A511F-7509-4445-8C9B-8A16D5668B60}"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4" r:id="rId2"/>
    <p:sldLayoutId id="2147483701" r:id="rId3"/>
    <p:sldLayoutId id="2147483702" r:id="rId4"/>
    <p:sldLayoutId id="2147483655" r:id="rId5"/>
    <p:sldLayoutId id="2147483656" r:id="rId6"/>
    <p:sldLayoutId id="2147483703" r:id="rId7"/>
    <p:sldLayoutId id="2147483700" r:id="rId8"/>
    <p:sldLayoutId id="2147483657" r:id="rId9"/>
    <p:sldLayoutId id="2147483658" r:id="rId10"/>
    <p:sldLayoutId id="2147483659" r:id="rId11"/>
    <p:sldLayoutId id="2147483660" r:id="rId12"/>
    <p:sldLayoutId id="2147483661" r:id="rId13"/>
    <p:sldLayoutId id="2147483662" r:id="rId14"/>
    <p:sldLayoutId id="2147483663" r:id="rId15"/>
    <p:sldLayoutId id="2147483697" r:id="rId16"/>
    <p:sldLayoutId id="2147483698" r:id="rId17"/>
  </p:sldLayoutIdLst>
  <p:txStyles>
    <p:titleStyle>
      <a:lvl1pPr algn="l" rtl="0" eaLnBrk="1" fontAlgn="base" hangingPunct="1">
        <a:spcBef>
          <a:spcPct val="0"/>
        </a:spcBef>
        <a:spcAft>
          <a:spcPct val="0"/>
        </a:spcAft>
        <a:defRPr sz="3600" b="1">
          <a:solidFill>
            <a:schemeClr val="tx1"/>
          </a:solidFill>
          <a:latin typeface="+mj-lt"/>
          <a:ea typeface="+mj-ea"/>
          <a:cs typeface="+mj-cs"/>
        </a:defRPr>
      </a:lvl1pPr>
      <a:lvl2pPr algn="l" rtl="0" eaLnBrk="1" fontAlgn="base" hangingPunct="1">
        <a:spcBef>
          <a:spcPct val="0"/>
        </a:spcBef>
        <a:spcAft>
          <a:spcPct val="0"/>
        </a:spcAft>
        <a:defRPr sz="3600" b="1">
          <a:solidFill>
            <a:schemeClr val="tx1"/>
          </a:solidFill>
          <a:latin typeface="Arial Narrow" pitchFamily="34" charset="0"/>
        </a:defRPr>
      </a:lvl2pPr>
      <a:lvl3pPr algn="l" rtl="0" eaLnBrk="1" fontAlgn="base" hangingPunct="1">
        <a:spcBef>
          <a:spcPct val="0"/>
        </a:spcBef>
        <a:spcAft>
          <a:spcPct val="0"/>
        </a:spcAft>
        <a:defRPr sz="3600" b="1">
          <a:solidFill>
            <a:schemeClr val="tx1"/>
          </a:solidFill>
          <a:latin typeface="Arial Narrow" pitchFamily="34" charset="0"/>
        </a:defRPr>
      </a:lvl3pPr>
      <a:lvl4pPr algn="l" rtl="0" eaLnBrk="1" fontAlgn="base" hangingPunct="1">
        <a:spcBef>
          <a:spcPct val="0"/>
        </a:spcBef>
        <a:spcAft>
          <a:spcPct val="0"/>
        </a:spcAft>
        <a:defRPr sz="3600" b="1">
          <a:solidFill>
            <a:schemeClr val="tx1"/>
          </a:solidFill>
          <a:latin typeface="Arial Narrow" pitchFamily="34" charset="0"/>
        </a:defRPr>
      </a:lvl4pPr>
      <a:lvl5pPr algn="l" rtl="0" eaLnBrk="1" fontAlgn="base" hangingPunct="1">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algn="l" rtl="0" eaLnBrk="1" fontAlgn="base" hangingPunct="1">
        <a:spcBef>
          <a:spcPct val="20000"/>
        </a:spcBef>
        <a:spcAft>
          <a:spcPct val="0"/>
        </a:spcAft>
        <a:tabLst>
          <a:tab pos="1539875" algn="l"/>
        </a:tabLst>
        <a:defRPr sz="2800">
          <a:solidFill>
            <a:schemeClr val="tx1"/>
          </a:solidFill>
          <a:latin typeface="+mn-lt"/>
          <a:ea typeface="+mn-ea"/>
          <a:cs typeface="+mn-cs"/>
        </a:defRPr>
      </a:lvl1pPr>
      <a:lvl2pPr marL="225425" indent="-225425" algn="l" rtl="0" eaLnBrk="1" fontAlgn="base" hangingPunct="1">
        <a:spcBef>
          <a:spcPct val="20000"/>
        </a:spcBef>
        <a:spcAft>
          <a:spcPct val="0"/>
        </a:spcAft>
        <a:buChar char="•"/>
        <a:tabLst>
          <a:tab pos="1539875" algn="l"/>
        </a:tabLst>
        <a:defRPr sz="2800">
          <a:solidFill>
            <a:schemeClr val="tx1"/>
          </a:solidFill>
          <a:latin typeface="+mn-lt"/>
        </a:defRPr>
      </a:lvl2pPr>
      <a:lvl3pPr marL="461963" indent="-236538" algn="l" rtl="0" eaLnBrk="1" fontAlgn="base" hangingPunct="1">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eaLnBrk="1" fontAlgn="base" hangingPunct="1">
        <a:spcBef>
          <a:spcPct val="20000"/>
        </a:spcBef>
        <a:spcAft>
          <a:spcPct val="0"/>
        </a:spcAft>
        <a:buChar char="•"/>
        <a:tabLst>
          <a:tab pos="1539875" algn="l"/>
        </a:tabLst>
        <a:defRPr sz="2400">
          <a:solidFill>
            <a:schemeClr val="tx1"/>
          </a:solidFill>
          <a:latin typeface="+mn-lt"/>
        </a:defRPr>
      </a:lvl4pPr>
      <a:lvl5pPr marL="914400" indent="-225425" algn="l" rtl="0" eaLnBrk="1" fontAlgn="base" hangingPunct="1">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p:spPr>
      </p:pic>
      <p:pic>
        <p:nvPicPr>
          <p:cNvPr id="131079"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31074"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1075"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spcBef>
                <a:spcPct val="50000"/>
              </a:spcBef>
            </a:pPr>
            <a:r>
              <a:rPr lang="en-US" sz="200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699" r:id="rId1"/>
    <p:sldLayoutId id="2147483667"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fontAlgn="base">
        <a:spcBef>
          <a:spcPct val="0"/>
        </a:spcBef>
        <a:spcAft>
          <a:spcPct val="0"/>
        </a:spcAft>
        <a:defRPr sz="3800" b="1">
          <a:solidFill>
            <a:schemeClr val="tx2"/>
          </a:solidFill>
          <a:latin typeface="Arial Narrow" pitchFamily="34" charset="0"/>
        </a:defRPr>
      </a:lvl6pPr>
      <a:lvl7pPr marL="914400" algn="ctr" rtl="0" fontAlgn="base">
        <a:spcBef>
          <a:spcPct val="0"/>
        </a:spcBef>
        <a:spcAft>
          <a:spcPct val="0"/>
        </a:spcAft>
        <a:defRPr sz="3800" b="1">
          <a:solidFill>
            <a:schemeClr val="tx2"/>
          </a:solidFill>
          <a:latin typeface="Arial Narrow" pitchFamily="34" charset="0"/>
        </a:defRPr>
      </a:lvl7pPr>
      <a:lvl8pPr marL="1371600" algn="ctr" rtl="0" fontAlgn="base">
        <a:spcBef>
          <a:spcPct val="0"/>
        </a:spcBef>
        <a:spcAft>
          <a:spcPct val="0"/>
        </a:spcAft>
        <a:defRPr sz="3800" b="1">
          <a:solidFill>
            <a:schemeClr val="tx2"/>
          </a:solidFill>
          <a:latin typeface="Arial Narrow" pitchFamily="34" charset="0"/>
        </a:defRPr>
      </a:lvl8pPr>
      <a:lvl9pPr marL="1828800" algn="ctr" rtl="0" fontAlgn="base">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fontAlgn="base">
        <a:spcBef>
          <a:spcPct val="20000"/>
        </a:spcBef>
        <a:spcAft>
          <a:spcPct val="0"/>
        </a:spcAft>
        <a:buChar char="»"/>
        <a:tabLst>
          <a:tab pos="457200" algn="l"/>
        </a:tabLst>
        <a:defRPr sz="2000">
          <a:solidFill>
            <a:schemeClr val="tx1"/>
          </a:solidFill>
          <a:latin typeface="+mn-lt"/>
        </a:defRPr>
      </a:lvl6pPr>
      <a:lvl7pPr marL="3154363" indent="-381000" algn="l" rtl="0" fontAlgn="base">
        <a:spcBef>
          <a:spcPct val="20000"/>
        </a:spcBef>
        <a:spcAft>
          <a:spcPct val="0"/>
        </a:spcAft>
        <a:buChar char="»"/>
        <a:tabLst>
          <a:tab pos="457200" algn="l"/>
        </a:tabLst>
        <a:defRPr sz="2000">
          <a:solidFill>
            <a:schemeClr val="tx1"/>
          </a:solidFill>
          <a:latin typeface="+mn-lt"/>
        </a:defRPr>
      </a:lvl7pPr>
      <a:lvl8pPr marL="3611563" indent="-381000" algn="l" rtl="0" fontAlgn="base">
        <a:spcBef>
          <a:spcPct val="20000"/>
        </a:spcBef>
        <a:spcAft>
          <a:spcPct val="0"/>
        </a:spcAft>
        <a:buChar char="»"/>
        <a:tabLst>
          <a:tab pos="457200" algn="l"/>
        </a:tabLst>
        <a:defRPr sz="2000">
          <a:solidFill>
            <a:schemeClr val="tx1"/>
          </a:solidFill>
          <a:latin typeface="+mn-lt"/>
        </a:defRPr>
      </a:lvl8pPr>
      <a:lvl9pPr marL="4068763" indent="-381000" algn="l" rtl="0" fontAlgn="base">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bwMode="auto">
          <a:xfrm>
            <a:off x="533400" y="228600"/>
            <a:ext cx="8153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8243"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138244"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spcBef>
                <a:spcPct val="50000"/>
              </a:spcBef>
            </a:pPr>
            <a:r>
              <a:rPr lang="en-US" sz="200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r>
              <a:rPr lang="en-US"/>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chemeClr val="bg1"/>
                </a:solidFill>
              </a:defRPr>
            </a:lvl1pPr>
          </a:lstStyle>
          <a:p>
            <a:fld id="{A291646B-FE68-4139-955C-82D0E3718A5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fontAlgn="base">
        <a:spcBef>
          <a:spcPct val="0"/>
        </a:spcBef>
        <a:spcAft>
          <a:spcPct val="0"/>
        </a:spcAft>
        <a:defRPr sz="3600" b="1">
          <a:solidFill>
            <a:schemeClr val="tx2"/>
          </a:solidFill>
          <a:latin typeface="Arial Narrow" pitchFamily="34" charset="0"/>
        </a:defRPr>
      </a:lvl6pPr>
      <a:lvl7pPr marL="914400" algn="l" rtl="0" fontAlgn="base">
        <a:spcBef>
          <a:spcPct val="0"/>
        </a:spcBef>
        <a:spcAft>
          <a:spcPct val="0"/>
        </a:spcAft>
        <a:defRPr sz="3600" b="1">
          <a:solidFill>
            <a:schemeClr val="tx2"/>
          </a:solidFill>
          <a:latin typeface="Arial Narrow" pitchFamily="34" charset="0"/>
        </a:defRPr>
      </a:lvl7pPr>
      <a:lvl8pPr marL="1371600" algn="l" rtl="0" fontAlgn="base">
        <a:spcBef>
          <a:spcPct val="0"/>
        </a:spcBef>
        <a:spcAft>
          <a:spcPct val="0"/>
        </a:spcAft>
        <a:defRPr sz="3600" b="1">
          <a:solidFill>
            <a:schemeClr val="tx2"/>
          </a:solidFill>
          <a:latin typeface="Arial Narrow" pitchFamily="34" charset="0"/>
        </a:defRPr>
      </a:lvl8pPr>
      <a:lvl9pPr marL="1828800" algn="l" rtl="0" fontAlgn="base">
        <a:spcBef>
          <a:spcPct val="0"/>
        </a:spcBef>
        <a:spcAft>
          <a:spcPct val="0"/>
        </a:spcAft>
        <a:defRPr sz="3600" b="1">
          <a:solidFill>
            <a:schemeClr val="tx2"/>
          </a:solidFill>
          <a:latin typeface="Arial Narrow" pitchFamily="34" charset="0"/>
        </a:defRPr>
      </a:lvl9pPr>
    </p:titleStyle>
    <p:bodyStyle>
      <a:lvl1pPr algn="l" rtl="0" fontAlgn="base">
        <a:spcBef>
          <a:spcPct val="20000"/>
        </a:spcBef>
        <a:spcAft>
          <a:spcPct val="0"/>
        </a:spcAft>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fontAlgn="base">
        <a:spcBef>
          <a:spcPct val="20000"/>
        </a:spcBef>
        <a:spcAft>
          <a:spcPct val="0"/>
        </a:spcAft>
        <a:buChar char="»"/>
        <a:defRPr sz="2000">
          <a:solidFill>
            <a:schemeClr val="tx1"/>
          </a:solidFill>
          <a:latin typeface="+mn-lt"/>
        </a:defRPr>
      </a:lvl6pPr>
      <a:lvl7pPr marL="3178175" indent="-381000" algn="l" rtl="0" fontAlgn="base">
        <a:spcBef>
          <a:spcPct val="20000"/>
        </a:spcBef>
        <a:spcAft>
          <a:spcPct val="0"/>
        </a:spcAft>
        <a:buChar char="»"/>
        <a:defRPr sz="2000">
          <a:solidFill>
            <a:schemeClr val="tx1"/>
          </a:solidFill>
          <a:latin typeface="+mn-lt"/>
        </a:defRPr>
      </a:lvl7pPr>
      <a:lvl8pPr marL="3635375" indent="-381000" algn="l" rtl="0" fontAlgn="base">
        <a:spcBef>
          <a:spcPct val="20000"/>
        </a:spcBef>
        <a:spcAft>
          <a:spcPct val="0"/>
        </a:spcAft>
        <a:buChar char="»"/>
        <a:defRPr sz="2000">
          <a:solidFill>
            <a:schemeClr val="tx1"/>
          </a:solidFill>
          <a:latin typeface="+mn-lt"/>
        </a:defRPr>
      </a:lvl8pPr>
      <a:lvl9pPr marL="4092575" indent="-3810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8.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8</a:t>
            </a:r>
            <a:br>
              <a:rPr lang="en-US" dirty="0" smtClean="0"/>
            </a:br>
            <a:r>
              <a:rPr lang="en-US" dirty="0" smtClean="0"/>
              <a:t>FPGA Optimization (Optional)</a:t>
            </a:r>
            <a:endParaRPr lang="en-US" dirty="0"/>
          </a:p>
        </p:txBody>
      </p:sp>
      <p:sp>
        <p:nvSpPr>
          <p:cNvPr id="3" name="Content Placeholder 2"/>
          <p:cNvSpPr>
            <a:spLocks noGrp="1"/>
          </p:cNvSpPr>
          <p:nvPr>
            <p:ph sz="half" idx="1"/>
          </p:nvPr>
        </p:nvSpPr>
        <p:spPr>
          <a:xfrm>
            <a:off x="533400" y="3429000"/>
            <a:ext cx="4114800" cy="2620963"/>
          </a:xfrm>
        </p:spPr>
        <p:txBody>
          <a:bodyPr/>
          <a:lstStyle/>
          <a:p>
            <a:r>
              <a:rPr lang="en-US" dirty="0" smtClean="0"/>
              <a:t>Optimization Techniques</a:t>
            </a:r>
          </a:p>
          <a:p>
            <a:r>
              <a:rPr lang="en-US" dirty="0" smtClean="0"/>
              <a:t>Benchmarking FPGA VIs</a:t>
            </a:r>
          </a:p>
          <a:p>
            <a:r>
              <a:rPr lang="en-US" dirty="0" smtClean="0"/>
              <a:t>Basic Optimizations</a:t>
            </a:r>
          </a:p>
          <a:p>
            <a:r>
              <a:rPr lang="en-US" dirty="0" smtClean="0"/>
              <a:t>Architectural Optimizations</a:t>
            </a:r>
          </a:p>
          <a:p>
            <a:r>
              <a:rPr lang="en-US" dirty="0" smtClean="0"/>
              <a:t>Advanced Optimizations</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 Basic Optimizations</a:t>
            </a:r>
            <a:endParaRPr lang="en-US" dirty="0"/>
          </a:p>
        </p:txBody>
      </p:sp>
      <p:sp>
        <p:nvSpPr>
          <p:cNvPr id="6" name="Content Placeholder 5"/>
          <p:cNvSpPr>
            <a:spLocks noGrp="1"/>
          </p:cNvSpPr>
          <p:nvPr>
            <p:ph idx="1"/>
          </p:nvPr>
        </p:nvSpPr>
        <p:spPr/>
        <p:txBody>
          <a:bodyPr/>
          <a:lstStyle/>
          <a:p>
            <a:pPr lvl="1"/>
            <a:r>
              <a:rPr lang="en-US" dirty="0" smtClean="0"/>
              <a:t>Relatively easy to implement</a:t>
            </a:r>
          </a:p>
          <a:p>
            <a:pPr lvl="1"/>
            <a:r>
              <a:rPr lang="en-US" dirty="0" smtClean="0"/>
              <a:t>Require no major changes in code architecture</a:t>
            </a:r>
          </a:p>
          <a:p>
            <a:pPr lvl="1"/>
            <a:r>
              <a:rPr lang="en-US" dirty="0" smtClean="0"/>
              <a:t>Basic programming practices for all FPGA VIs</a:t>
            </a:r>
          </a:p>
          <a:p>
            <a:pPr lvl="1"/>
            <a:r>
              <a:rPr lang="en-US" dirty="0" smtClean="0"/>
              <a:t>Primarily affect FPGA size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Basic Optimizations</a:t>
            </a:r>
            <a:endParaRPr lang="en-US" dirty="0"/>
          </a:p>
        </p:txBody>
      </p:sp>
      <p:sp>
        <p:nvSpPr>
          <p:cNvPr id="3" name="Content Placeholder 2"/>
          <p:cNvSpPr>
            <a:spLocks noGrp="1"/>
          </p:cNvSpPr>
          <p:nvPr>
            <p:ph idx="1"/>
          </p:nvPr>
        </p:nvSpPr>
        <p:spPr/>
        <p:txBody>
          <a:bodyPr/>
          <a:lstStyle/>
          <a:p>
            <a:pPr lvl="1"/>
            <a:r>
              <a:rPr lang="en-US" dirty="0" smtClean="0"/>
              <a:t>Limit Front Panel Objects</a:t>
            </a:r>
          </a:p>
          <a:p>
            <a:pPr lvl="1"/>
            <a:r>
              <a:rPr lang="en-US" dirty="0" err="1" smtClean="0"/>
              <a:t>Bitpack</a:t>
            </a:r>
            <a:r>
              <a:rPr lang="en-US" dirty="0" smtClean="0"/>
              <a:t> Boolean Logic</a:t>
            </a:r>
          </a:p>
          <a:p>
            <a:pPr lvl="1"/>
            <a:r>
              <a:rPr lang="en-US" dirty="0" smtClean="0"/>
              <a:t>Use Small Data Types</a:t>
            </a:r>
          </a:p>
          <a:p>
            <a:pPr lvl="1"/>
            <a:r>
              <a:rPr lang="en-US" dirty="0" smtClean="0"/>
              <a:t>Avoid Large Functions</a:t>
            </a:r>
          </a:p>
          <a:p>
            <a:pPr lvl="1"/>
            <a:r>
              <a:rPr lang="en-US" dirty="0" smtClean="0"/>
              <a:t>Optimize Comparisons</a:t>
            </a:r>
          </a:p>
          <a:p>
            <a:pPr lvl="1"/>
            <a:r>
              <a:rPr lang="en-US" dirty="0" smtClean="0"/>
              <a:t>Reentrant vs. Non-Reentrant SubVIs</a:t>
            </a:r>
          </a:p>
          <a:p>
            <a:pPr lvl="1"/>
            <a:endParaRPr lang="en-US" dirty="0" smtClean="0"/>
          </a:p>
          <a:p>
            <a:endParaRPr lang="en-US" dirty="0" smtClean="0"/>
          </a:p>
          <a:p>
            <a:pPr lvl="2"/>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Limit Front Panel Objects</a:t>
            </a:r>
            <a:endParaRPr lang="en-US" dirty="0" smtClean="0"/>
          </a:p>
        </p:txBody>
      </p:sp>
      <p:sp>
        <p:nvSpPr>
          <p:cNvPr id="6" name="Content Placeholder 5"/>
          <p:cNvSpPr>
            <a:spLocks noGrp="1"/>
          </p:cNvSpPr>
          <p:nvPr>
            <p:ph idx="1"/>
          </p:nvPr>
        </p:nvSpPr>
        <p:spPr/>
        <p:txBody>
          <a:bodyPr/>
          <a:lstStyle/>
          <a:p>
            <a:pPr lvl="1"/>
            <a:r>
              <a:rPr lang="en-US" dirty="0" smtClean="0"/>
              <a:t>Each front panel object on the top-level VI must have logic to interact with the host VI.</a:t>
            </a:r>
          </a:p>
          <a:p>
            <a:pPr lvl="1"/>
            <a:r>
              <a:rPr lang="en-US" dirty="0" smtClean="0"/>
              <a:t>Each read and write from the host to the FPGA is divided into 32-bit packets to transfer across the bus.</a:t>
            </a:r>
          </a:p>
          <a:p>
            <a:pPr lvl="1"/>
            <a:r>
              <a:rPr lang="en-US" dirty="0" smtClean="0"/>
              <a:t>Arrays/clusters with greater than 32 bits require extra copy on the FPGA to guarantee all the data is read.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Limit Front Panel Objects (continued)</a:t>
            </a:r>
          </a:p>
        </p:txBody>
      </p:sp>
      <p:sp>
        <p:nvSpPr>
          <p:cNvPr id="6" name="Content Placeholder 5"/>
          <p:cNvSpPr>
            <a:spLocks noGrp="1"/>
          </p:cNvSpPr>
          <p:nvPr>
            <p:ph idx="1"/>
          </p:nvPr>
        </p:nvSpPr>
        <p:spPr/>
        <p:txBody>
          <a:bodyPr/>
          <a:lstStyle/>
          <a:p>
            <a:pPr lvl="1"/>
            <a:r>
              <a:rPr lang="en-US" dirty="0" smtClean="0"/>
              <a:t>Avoid using arrays on the front panel</a:t>
            </a:r>
          </a:p>
          <a:p>
            <a:pPr lvl="2"/>
            <a:r>
              <a:rPr lang="en-US" dirty="0" smtClean="0"/>
              <a:t>Compile fails if more bytes in array than are available in RAM</a:t>
            </a:r>
          </a:p>
          <a:p>
            <a:pPr lvl="2"/>
            <a:r>
              <a:rPr lang="en-US" dirty="0" smtClean="0"/>
              <a:t>Can quickly use large amounts of FPGA size because each bit in the array uses its own flip-flop on the FPGA</a:t>
            </a:r>
          </a:p>
          <a:p>
            <a:pPr lvl="2"/>
            <a:endParaRPr lang="en-US" dirty="0" smtClean="0"/>
          </a:p>
        </p:txBody>
      </p:sp>
      <p:graphicFrame>
        <p:nvGraphicFramePr>
          <p:cNvPr id="12" name="Diagram 11"/>
          <p:cNvGraphicFramePr/>
          <p:nvPr/>
        </p:nvGraphicFramePr>
        <p:xfrm>
          <a:off x="-76200" y="5791200"/>
          <a:ext cx="3810000" cy="73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Picture 2"/>
          <p:cNvPicPr>
            <a:picLocks noChangeAspect="1" noChangeArrowheads="1"/>
          </p:cNvPicPr>
          <p:nvPr/>
        </p:nvPicPr>
        <p:blipFill>
          <a:blip r:embed="rId7"/>
          <a:srcRect/>
          <a:stretch>
            <a:fillRect/>
          </a:stretch>
        </p:blipFill>
        <p:spPr bwMode="auto">
          <a:xfrm>
            <a:off x="2171700" y="3429000"/>
            <a:ext cx="4800600" cy="210709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Limit Front Panel Objects (continued)</a:t>
            </a:r>
            <a:endParaRPr lang="en-US" dirty="0"/>
          </a:p>
        </p:txBody>
      </p:sp>
      <p:sp>
        <p:nvSpPr>
          <p:cNvPr id="6" name="Content Placeholder 5"/>
          <p:cNvSpPr>
            <a:spLocks noGrp="1"/>
          </p:cNvSpPr>
          <p:nvPr>
            <p:ph idx="1"/>
          </p:nvPr>
        </p:nvSpPr>
        <p:spPr/>
        <p:txBody>
          <a:bodyPr/>
          <a:lstStyle/>
          <a:p>
            <a:pPr lvl="1"/>
            <a:r>
              <a:rPr lang="en-US" dirty="0" smtClean="0"/>
              <a:t>Replace large front panel array controls with the Look-Up Table Express VI</a:t>
            </a:r>
          </a:p>
          <a:p>
            <a:pPr lvl="2"/>
            <a:r>
              <a:rPr lang="en-US" dirty="0" smtClean="0"/>
              <a:t>Provides a general-purpose block of initialized memory</a:t>
            </a:r>
          </a:p>
          <a:p>
            <a:pPr lvl="2"/>
            <a:r>
              <a:rPr lang="en-US" dirty="0" smtClean="0"/>
              <a:t>Use look-up tables to store waveforms for </a:t>
            </a:r>
          </a:p>
          <a:p>
            <a:pPr lvl="3"/>
            <a:r>
              <a:rPr lang="en-US" dirty="0" smtClean="0"/>
              <a:t>Signal generation</a:t>
            </a:r>
          </a:p>
          <a:p>
            <a:pPr lvl="3"/>
            <a:r>
              <a:rPr lang="en-US" dirty="0" smtClean="0"/>
              <a:t>Model nonlinear systems</a:t>
            </a:r>
          </a:p>
          <a:p>
            <a:pPr lvl="3"/>
            <a:r>
              <a:rPr lang="en-US" dirty="0" smtClean="0"/>
              <a:t>Arithmetic computations</a:t>
            </a:r>
          </a:p>
          <a:p>
            <a:pPr lvl="1"/>
            <a:endParaRPr lang="en-US" dirty="0" smtClean="0"/>
          </a:p>
        </p:txBody>
      </p:sp>
      <p:pic>
        <p:nvPicPr>
          <p:cNvPr id="14" name="Picture 2"/>
          <p:cNvPicPr>
            <a:picLocks noChangeAspect="1" noChangeArrowheads="1"/>
          </p:cNvPicPr>
          <p:nvPr/>
        </p:nvPicPr>
        <p:blipFill>
          <a:blip r:embed="rId3"/>
          <a:srcRect/>
          <a:stretch>
            <a:fillRect/>
          </a:stretch>
        </p:blipFill>
        <p:spPr bwMode="auto">
          <a:xfrm>
            <a:off x="5943600" y="4038600"/>
            <a:ext cx="952500" cy="952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Bitpack</a:t>
            </a:r>
            <a:r>
              <a:rPr lang="en-US" dirty="0" smtClean="0"/>
              <a:t> Boolean Logic</a:t>
            </a:r>
          </a:p>
        </p:txBody>
      </p:sp>
      <p:sp>
        <p:nvSpPr>
          <p:cNvPr id="6" name="Content Placeholder 5"/>
          <p:cNvSpPr>
            <a:spLocks noGrp="1"/>
          </p:cNvSpPr>
          <p:nvPr>
            <p:ph sz="half" idx="1"/>
          </p:nvPr>
        </p:nvSpPr>
        <p:spPr/>
        <p:txBody>
          <a:bodyPr/>
          <a:lstStyle/>
          <a:p>
            <a:pPr lvl="1"/>
            <a:r>
              <a:rPr lang="en-US" dirty="0" smtClean="0"/>
              <a:t>Display data in integer as binary data</a:t>
            </a:r>
          </a:p>
          <a:p>
            <a:pPr lvl="2"/>
            <a:r>
              <a:rPr lang="en-US" dirty="0" smtClean="0"/>
              <a:t>U8 Numeric Control can replace eight Boolean Controls</a:t>
            </a:r>
          </a:p>
          <a:p>
            <a:pPr lvl="2"/>
            <a:r>
              <a:rPr lang="en-US" dirty="0" smtClean="0"/>
              <a:t>Maintains same information using 1/8 as many controls</a:t>
            </a:r>
          </a:p>
          <a:p>
            <a:pPr lvl="2"/>
            <a:r>
              <a:rPr lang="en-US" dirty="0" smtClean="0"/>
              <a:t>Use functions to manipulate data in the same manner</a:t>
            </a:r>
          </a:p>
        </p:txBody>
      </p:sp>
      <p:pic>
        <p:nvPicPr>
          <p:cNvPr id="31746" name="Picture 2"/>
          <p:cNvPicPr>
            <a:picLocks noGrp="1" noChangeAspect="1" noChangeArrowheads="1"/>
          </p:cNvPicPr>
          <p:nvPr>
            <p:ph sz="half" idx="2"/>
          </p:nvPr>
        </p:nvPicPr>
        <p:blipFill>
          <a:blip r:embed="rId3"/>
          <a:stretch>
            <a:fillRect/>
          </a:stretch>
        </p:blipFill>
        <p:spPr>
          <a:xfrm>
            <a:off x="4710112" y="2043112"/>
            <a:ext cx="3838575" cy="32289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Use Small Data Types</a:t>
            </a:r>
            <a:endParaRPr lang="en-US" dirty="0" smtClean="0"/>
          </a:p>
        </p:txBody>
      </p:sp>
      <p:pic>
        <p:nvPicPr>
          <p:cNvPr id="21" name="Picture 3"/>
          <p:cNvPicPr>
            <a:picLocks noChangeAspect="1" noChangeArrowheads="1"/>
          </p:cNvPicPr>
          <p:nvPr/>
        </p:nvPicPr>
        <p:blipFill>
          <a:blip r:embed="rId3"/>
          <a:srcRect/>
          <a:stretch>
            <a:fillRect/>
          </a:stretch>
        </p:blipFill>
        <p:spPr bwMode="auto">
          <a:xfrm>
            <a:off x="533400" y="2743200"/>
            <a:ext cx="3857402" cy="2743200"/>
          </a:xfrm>
          <a:prstGeom prst="rect">
            <a:avLst/>
          </a:prstGeom>
          <a:noFill/>
          <a:ln w="9525">
            <a:noFill/>
            <a:miter lim="800000"/>
            <a:headEnd/>
            <a:tailEnd/>
          </a:ln>
          <a:effectLst/>
        </p:spPr>
      </p:pic>
      <p:pic>
        <p:nvPicPr>
          <p:cNvPr id="22" name="Picture 4"/>
          <p:cNvPicPr>
            <a:picLocks noChangeAspect="1" noChangeArrowheads="1"/>
          </p:cNvPicPr>
          <p:nvPr/>
        </p:nvPicPr>
        <p:blipFill>
          <a:blip r:embed="rId4"/>
          <a:srcRect/>
          <a:stretch>
            <a:fillRect/>
          </a:stretch>
        </p:blipFill>
        <p:spPr>
          <a:xfrm>
            <a:off x="4950848" y="2743200"/>
            <a:ext cx="3964552" cy="2819400"/>
          </a:xfrm>
          <a:prstGeom prst="rect">
            <a:avLst/>
          </a:prstGeom>
          <a:noFill/>
          <a:ln/>
        </p:spPr>
      </p:pic>
      <p:sp>
        <p:nvSpPr>
          <p:cNvPr id="23" name="Multiply 22"/>
          <p:cNvSpPr/>
          <p:nvPr/>
        </p:nvSpPr>
        <p:spPr bwMode="auto">
          <a:xfrm>
            <a:off x="-152400" y="3657600"/>
            <a:ext cx="2057400" cy="1905000"/>
          </a:xfrm>
          <a:prstGeom prst="mathMultiply">
            <a:avLst/>
          </a:prstGeom>
          <a:solidFill>
            <a:schemeClr val="accent1">
              <a:alpha val="50000"/>
            </a:schemeClr>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Narrow" pitchFamily="34" charset="0"/>
            </a:endParaRPr>
          </a:p>
        </p:txBody>
      </p:sp>
      <p:sp>
        <p:nvSpPr>
          <p:cNvPr id="24" name="Donut 23"/>
          <p:cNvSpPr/>
          <p:nvPr/>
        </p:nvSpPr>
        <p:spPr bwMode="auto">
          <a:xfrm>
            <a:off x="4493648" y="3886200"/>
            <a:ext cx="1600200" cy="1600200"/>
          </a:xfrm>
          <a:prstGeom prst="donut">
            <a:avLst/>
          </a:prstGeom>
          <a:solidFill>
            <a:schemeClr val="accent1">
              <a:alpha val="50000"/>
            </a:schemeClr>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 Small Data Types (continued)</a:t>
            </a:r>
          </a:p>
        </p:txBody>
      </p:sp>
      <p:sp>
        <p:nvSpPr>
          <p:cNvPr id="9" name="Content Placeholder 8"/>
          <p:cNvSpPr>
            <a:spLocks noGrp="1"/>
          </p:cNvSpPr>
          <p:nvPr>
            <p:ph idx="1"/>
          </p:nvPr>
        </p:nvSpPr>
        <p:spPr/>
        <p:txBody>
          <a:bodyPr/>
          <a:lstStyle/>
          <a:p>
            <a:pPr lvl="1"/>
            <a:r>
              <a:rPr lang="en-US" dirty="0" smtClean="0"/>
              <a:t>Saturation Arithmetic VIs</a:t>
            </a:r>
          </a:p>
          <a:p>
            <a:pPr lvl="2"/>
            <a:r>
              <a:rPr lang="en-US" dirty="0" smtClean="0"/>
              <a:t>Avoid unnecessarily large data types</a:t>
            </a:r>
          </a:p>
          <a:p>
            <a:pPr lvl="2"/>
            <a:r>
              <a:rPr lang="en-US" dirty="0" smtClean="0"/>
              <a:t>Eliminate overflow data</a:t>
            </a:r>
          </a:p>
          <a:p>
            <a:pPr lvl="2"/>
            <a:r>
              <a:rPr lang="en-US" dirty="0" smtClean="0"/>
              <a:t>Fix data length</a:t>
            </a:r>
          </a:p>
          <a:p>
            <a:pPr lvl="3"/>
            <a:r>
              <a:rPr lang="en-US" dirty="0" smtClean="0"/>
              <a:t>Use smallest feasible size</a:t>
            </a:r>
          </a:p>
          <a:p>
            <a:pPr lvl="2"/>
            <a:r>
              <a:rPr lang="en-US" dirty="0" smtClean="0"/>
              <a:t>Can take more FPGA space, but </a:t>
            </a:r>
            <a:br>
              <a:rPr lang="en-US" dirty="0" smtClean="0"/>
            </a:br>
            <a:r>
              <a:rPr lang="en-US" dirty="0" smtClean="0"/>
              <a:t>increases data determinism</a:t>
            </a:r>
          </a:p>
          <a:p>
            <a:endParaRPr lang="en-US" dirty="0"/>
          </a:p>
        </p:txBody>
      </p:sp>
      <p:pic>
        <p:nvPicPr>
          <p:cNvPr id="16" name="Content Placeholder 12" descr="Saturation.bmp"/>
          <p:cNvPicPr>
            <a:picLocks/>
          </p:cNvPicPr>
          <p:nvPr/>
        </p:nvPicPr>
        <p:blipFill>
          <a:blip r:embed="rId3"/>
          <a:stretch>
            <a:fillRect/>
          </a:stretch>
        </p:blipFill>
        <p:spPr>
          <a:xfrm>
            <a:off x="5638800" y="1423280"/>
            <a:ext cx="2971800" cy="459652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 Optimization Techniques</a:t>
            </a:r>
            <a:endParaRPr lang="en-US" dirty="0" smtClean="0"/>
          </a:p>
        </p:txBody>
      </p:sp>
      <p:sp>
        <p:nvSpPr>
          <p:cNvPr id="5" name="Content Placeholder 4"/>
          <p:cNvSpPr>
            <a:spLocks noGrp="1"/>
          </p:cNvSpPr>
          <p:nvPr>
            <p:ph idx="1"/>
          </p:nvPr>
        </p:nvSpPr>
        <p:spPr/>
        <p:txBody>
          <a:bodyPr/>
          <a:lstStyle/>
          <a:p>
            <a:r>
              <a:rPr lang="en-US" dirty="0" smtClean="0"/>
              <a:t>FPGA VIs are limited primarily in two areas:</a:t>
            </a:r>
          </a:p>
          <a:p>
            <a:pPr lvl="1"/>
            <a:r>
              <a:rPr lang="en-US" dirty="0" smtClean="0"/>
              <a:t>Speed</a:t>
            </a:r>
          </a:p>
          <a:p>
            <a:pPr lvl="2"/>
            <a:r>
              <a:rPr lang="en-US" dirty="0" smtClean="0"/>
              <a:t>Execution rate too slow for specifications</a:t>
            </a:r>
          </a:p>
          <a:p>
            <a:pPr lvl="1"/>
            <a:r>
              <a:rPr lang="en-US" dirty="0" smtClean="0"/>
              <a:t>Size</a:t>
            </a:r>
          </a:p>
          <a:p>
            <a:pPr lvl="2"/>
            <a:r>
              <a:rPr lang="en-US" dirty="0" smtClean="0"/>
              <a:t>Requires too much space on the FPGA</a:t>
            </a:r>
          </a:p>
          <a:p>
            <a:pPr lvl="2"/>
            <a:r>
              <a:rPr lang="en-US" dirty="0" smtClean="0"/>
              <a:t>Uses so much RAM that it will not compile </a:t>
            </a:r>
          </a:p>
          <a:p>
            <a:pPr lvl="1"/>
            <a:endParaRPr lang="en-US" dirty="0" smtClean="0"/>
          </a:p>
          <a:p>
            <a:r>
              <a:rPr lang="en-US" dirty="0" smtClean="0"/>
              <a:t>To increase speed and reduce size, optimize FPGA code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 Small Data Types (continued)</a:t>
            </a:r>
            <a:endParaRPr lang="en-US" dirty="0"/>
          </a:p>
        </p:txBody>
      </p:sp>
      <p:sp>
        <p:nvSpPr>
          <p:cNvPr id="9" name="Content Placeholder 8"/>
          <p:cNvSpPr>
            <a:spLocks noGrp="1"/>
          </p:cNvSpPr>
          <p:nvPr>
            <p:ph idx="1"/>
          </p:nvPr>
        </p:nvSpPr>
        <p:spPr/>
        <p:txBody>
          <a:bodyPr/>
          <a:lstStyle/>
          <a:p>
            <a:pPr lvl="1"/>
            <a:r>
              <a:rPr lang="en-US" dirty="0" smtClean="0"/>
              <a:t>Saturation Arithmetic VIs</a:t>
            </a:r>
          </a:p>
          <a:p>
            <a:pPr lvl="2"/>
            <a:r>
              <a:rPr lang="en-US" dirty="0" smtClean="0"/>
              <a:t>Speed—Same execution time as </a:t>
            </a:r>
            <a:br>
              <a:rPr lang="en-US" dirty="0" smtClean="0"/>
            </a:br>
            <a:r>
              <a:rPr lang="en-US" dirty="0" smtClean="0"/>
              <a:t>Add, Subtract, and Multiply functions</a:t>
            </a:r>
          </a:p>
          <a:p>
            <a:pPr lvl="2"/>
            <a:r>
              <a:rPr lang="en-US" dirty="0" smtClean="0"/>
              <a:t>Size—Configuring for saturation </a:t>
            </a:r>
            <a:br>
              <a:rPr lang="en-US" dirty="0" smtClean="0"/>
            </a:br>
            <a:r>
              <a:rPr lang="en-US" dirty="0" smtClean="0"/>
              <a:t>behavior adds a small overhead</a:t>
            </a:r>
          </a:p>
          <a:p>
            <a:pPr lvl="1"/>
            <a:endParaRPr lang="en-US" dirty="0" smtClean="0"/>
          </a:p>
          <a:p>
            <a:endParaRPr lang="en-US" dirty="0"/>
          </a:p>
        </p:txBody>
      </p:sp>
      <p:pic>
        <p:nvPicPr>
          <p:cNvPr id="13" name="Content Placeholder 12" descr="Saturation.bmp"/>
          <p:cNvPicPr>
            <a:picLocks noGrp="1"/>
          </p:cNvPicPr>
          <p:nvPr>
            <p:ph sz="half" idx="4294967295"/>
          </p:nvPr>
        </p:nvPicPr>
        <p:blipFill>
          <a:blip r:embed="rId3"/>
          <a:stretch>
            <a:fillRect/>
          </a:stretch>
        </p:blipFill>
        <p:spPr>
          <a:xfrm>
            <a:off x="5638800" y="1408340"/>
            <a:ext cx="3028950" cy="468766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Small Data Types (continued)</a:t>
            </a:r>
            <a:endParaRPr lang="en-US" dirty="0"/>
          </a:p>
        </p:txBody>
      </p:sp>
      <p:sp>
        <p:nvSpPr>
          <p:cNvPr id="3" name="Content Placeholder 2"/>
          <p:cNvSpPr>
            <a:spLocks noGrp="1"/>
          </p:cNvSpPr>
          <p:nvPr>
            <p:ph idx="1"/>
          </p:nvPr>
        </p:nvSpPr>
        <p:spPr/>
        <p:txBody>
          <a:bodyPr/>
          <a:lstStyle/>
          <a:p>
            <a:pPr lvl="1"/>
            <a:r>
              <a:rPr lang="en-US" dirty="0" smtClean="0"/>
              <a:t>Eliminate coercion dots</a:t>
            </a:r>
          </a:p>
          <a:p>
            <a:pPr lvl="2"/>
            <a:r>
              <a:rPr lang="en-US" dirty="0" smtClean="0"/>
              <a:t>Determine necessary input format</a:t>
            </a:r>
          </a:p>
          <a:p>
            <a:pPr lvl="2"/>
            <a:r>
              <a:rPr lang="en-US" dirty="0" smtClean="0"/>
              <a:t>Insert coercion function</a:t>
            </a:r>
          </a:p>
          <a:p>
            <a:pPr lvl="2"/>
            <a:r>
              <a:rPr lang="en-US" dirty="0" smtClean="0"/>
              <a:t>Intentional coercion creates </a:t>
            </a:r>
            <a:br>
              <a:rPr lang="en-US" dirty="0" smtClean="0"/>
            </a:br>
            <a:r>
              <a:rPr lang="en-US" dirty="0" smtClean="0"/>
              <a:t>a more efficient compile</a:t>
            </a:r>
            <a:endParaRPr lang="en-US" dirty="0"/>
          </a:p>
        </p:txBody>
      </p:sp>
      <p:pic>
        <p:nvPicPr>
          <p:cNvPr id="13" name="Picture 2" descr="\\nirvana\CustEd\Exchange\Inside CustEd\Matt Otis\CompactRIO Fundamentals\Screenshots\coerce function.bmp"/>
          <p:cNvPicPr>
            <a:picLocks noChangeAspect="1" noChangeArrowheads="1"/>
          </p:cNvPicPr>
          <p:nvPr/>
        </p:nvPicPr>
        <p:blipFill>
          <a:blip r:embed="rId3"/>
          <a:srcRect/>
          <a:stretch>
            <a:fillRect/>
          </a:stretch>
        </p:blipFill>
        <p:spPr bwMode="auto">
          <a:xfrm>
            <a:off x="4572000" y="3352800"/>
            <a:ext cx="4195411" cy="2514600"/>
          </a:xfrm>
          <a:prstGeom prst="rect">
            <a:avLst/>
          </a:prstGeom>
          <a:noFill/>
        </p:spPr>
      </p:pic>
      <p:sp>
        <p:nvSpPr>
          <p:cNvPr id="14" name="Down Arrow 13"/>
          <p:cNvSpPr/>
          <p:nvPr/>
        </p:nvSpPr>
        <p:spPr bwMode="auto">
          <a:xfrm>
            <a:off x="5638800" y="3886200"/>
            <a:ext cx="533400" cy="1295400"/>
          </a:xfrm>
          <a:prstGeom prst="down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15" name="Down Arrow 14"/>
          <p:cNvSpPr/>
          <p:nvPr/>
        </p:nvSpPr>
        <p:spPr bwMode="auto">
          <a:xfrm>
            <a:off x="6858000" y="4038600"/>
            <a:ext cx="533400" cy="1143000"/>
          </a:xfrm>
          <a:prstGeom prst="down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Large Functions</a:t>
            </a:r>
          </a:p>
        </p:txBody>
      </p:sp>
      <p:sp>
        <p:nvSpPr>
          <p:cNvPr id="3" name="Content Placeholder 2"/>
          <p:cNvSpPr>
            <a:spLocks noGrp="1"/>
          </p:cNvSpPr>
          <p:nvPr>
            <p:ph idx="1"/>
          </p:nvPr>
        </p:nvSpPr>
        <p:spPr/>
        <p:txBody>
          <a:bodyPr/>
          <a:lstStyle/>
          <a:p>
            <a:pPr lvl="1"/>
            <a:r>
              <a:rPr lang="en-US" dirty="0" smtClean="0"/>
              <a:t>Not all functions are equal</a:t>
            </a:r>
          </a:p>
        </p:txBody>
      </p:sp>
      <p:pic>
        <p:nvPicPr>
          <p:cNvPr id="6" name="Picture 4"/>
          <p:cNvPicPr>
            <a:picLocks noChangeAspect="1" noChangeArrowheads="1"/>
          </p:cNvPicPr>
          <p:nvPr/>
        </p:nvPicPr>
        <p:blipFill>
          <a:blip r:embed="rId3"/>
          <a:srcRect/>
          <a:stretch>
            <a:fillRect/>
          </a:stretch>
        </p:blipFill>
        <p:spPr bwMode="auto">
          <a:xfrm>
            <a:off x="1295400" y="2514600"/>
            <a:ext cx="457200" cy="457200"/>
          </a:xfrm>
          <a:prstGeom prst="rect">
            <a:avLst/>
          </a:prstGeom>
          <a:noFill/>
          <a:ln w="9525">
            <a:noFill/>
            <a:miter lim="800000"/>
            <a:headEnd/>
            <a:tailEnd/>
          </a:ln>
          <a:effectLst/>
        </p:spPr>
      </p:pic>
      <p:pic>
        <p:nvPicPr>
          <p:cNvPr id="7" name="Picture 5"/>
          <p:cNvPicPr>
            <a:picLocks noChangeAspect="1" noChangeArrowheads="1"/>
          </p:cNvPicPr>
          <p:nvPr/>
        </p:nvPicPr>
        <p:blipFill>
          <a:blip r:embed="rId4"/>
          <a:srcRect/>
          <a:stretch>
            <a:fillRect/>
          </a:stretch>
        </p:blipFill>
        <p:spPr bwMode="auto">
          <a:xfrm>
            <a:off x="1295400" y="3581400"/>
            <a:ext cx="457200" cy="457200"/>
          </a:xfrm>
          <a:prstGeom prst="rect">
            <a:avLst/>
          </a:prstGeom>
          <a:noFill/>
          <a:ln w="9525">
            <a:noFill/>
            <a:miter lim="800000"/>
            <a:headEnd/>
            <a:tailEnd/>
          </a:ln>
          <a:effectLst/>
        </p:spPr>
      </p:pic>
      <p:pic>
        <p:nvPicPr>
          <p:cNvPr id="8" name="Picture 6"/>
          <p:cNvPicPr>
            <a:picLocks noChangeAspect="1" noChangeArrowheads="1"/>
          </p:cNvPicPr>
          <p:nvPr/>
        </p:nvPicPr>
        <p:blipFill>
          <a:blip r:embed="rId5"/>
          <a:srcRect/>
          <a:stretch>
            <a:fillRect/>
          </a:stretch>
        </p:blipFill>
        <p:spPr bwMode="auto">
          <a:xfrm>
            <a:off x="1219200" y="4762500"/>
            <a:ext cx="609600" cy="342900"/>
          </a:xfrm>
          <a:prstGeom prst="rect">
            <a:avLst/>
          </a:prstGeom>
          <a:noFill/>
          <a:ln w="9525">
            <a:noFill/>
            <a:miter lim="800000"/>
            <a:headEnd/>
            <a:tailEnd/>
          </a:ln>
          <a:effectLst/>
        </p:spPr>
      </p:pic>
      <p:sp>
        <p:nvSpPr>
          <p:cNvPr id="15" name="TextBox 14"/>
          <p:cNvSpPr txBox="1"/>
          <p:nvPr/>
        </p:nvSpPr>
        <p:spPr>
          <a:xfrm>
            <a:off x="1981200" y="2514600"/>
            <a:ext cx="6553200" cy="3046988"/>
          </a:xfrm>
          <a:prstGeom prst="rect">
            <a:avLst/>
          </a:prstGeom>
          <a:noFill/>
        </p:spPr>
        <p:txBody>
          <a:bodyPr wrap="square" rtlCol="0">
            <a:spAutoFit/>
          </a:bodyPr>
          <a:lstStyle/>
          <a:p>
            <a:pPr algn="l"/>
            <a:r>
              <a:rPr lang="en-US" b="0" dirty="0" smtClean="0">
                <a:solidFill>
                  <a:schemeClr val="tx1"/>
                </a:solidFill>
              </a:rPr>
              <a:t>Quotient Remainder </a:t>
            </a:r>
          </a:p>
          <a:p>
            <a:pPr algn="l"/>
            <a:endParaRPr lang="en-US" b="0" dirty="0" smtClean="0">
              <a:solidFill>
                <a:schemeClr val="tx1"/>
              </a:solidFill>
            </a:endParaRPr>
          </a:p>
          <a:p>
            <a:pPr algn="l"/>
            <a:endParaRPr lang="en-US" b="0" dirty="0" smtClean="0">
              <a:solidFill>
                <a:schemeClr val="tx1"/>
              </a:solidFill>
            </a:endParaRPr>
          </a:p>
          <a:p>
            <a:pPr algn="l"/>
            <a:r>
              <a:rPr lang="en-US" b="0" dirty="0" smtClean="0">
                <a:solidFill>
                  <a:schemeClr val="tx1"/>
                </a:solidFill>
              </a:rPr>
              <a:t>Scale By Power of 2 (free if use constant for power)</a:t>
            </a:r>
          </a:p>
          <a:p>
            <a:pPr algn="l"/>
            <a:endParaRPr lang="en-US" b="0" dirty="0" smtClean="0">
              <a:solidFill>
                <a:schemeClr val="tx1"/>
              </a:solidFill>
            </a:endParaRPr>
          </a:p>
          <a:p>
            <a:pPr algn="l"/>
            <a:endParaRPr lang="en-US" b="0" dirty="0" smtClean="0">
              <a:solidFill>
                <a:schemeClr val="tx1"/>
              </a:solidFill>
            </a:endParaRPr>
          </a:p>
          <a:p>
            <a:pPr algn="l"/>
            <a:r>
              <a:rPr lang="en-US" b="0" dirty="0" smtClean="0">
                <a:solidFill>
                  <a:schemeClr val="tx1"/>
                </a:solidFill>
              </a:rPr>
              <a:t>Array Functions (use constants where possible)</a:t>
            </a:r>
          </a:p>
          <a:p>
            <a:pPr algn="l"/>
            <a:endParaRPr lang="en-US" b="0"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Large Functions (continued)</a:t>
            </a:r>
            <a:endParaRPr lang="en-US" dirty="0"/>
          </a:p>
        </p:txBody>
      </p:sp>
      <p:sp>
        <p:nvSpPr>
          <p:cNvPr id="3" name="Content Placeholder 2"/>
          <p:cNvSpPr>
            <a:spLocks noGrp="1"/>
          </p:cNvSpPr>
          <p:nvPr>
            <p:ph sz="half" idx="1"/>
          </p:nvPr>
        </p:nvSpPr>
        <p:spPr>
          <a:xfrm>
            <a:off x="533400" y="1600200"/>
            <a:ext cx="8077200" cy="3810000"/>
          </a:xfrm>
        </p:spPr>
        <p:txBody>
          <a:bodyPr/>
          <a:lstStyle/>
          <a:p>
            <a:r>
              <a:rPr lang="en-US" dirty="0" smtClean="0"/>
              <a:t>	Quotient &amp; Remainder </a:t>
            </a:r>
          </a:p>
          <a:p>
            <a:endParaRPr lang="en-US" dirty="0" smtClean="0"/>
          </a:p>
          <a:p>
            <a:r>
              <a:rPr lang="en-US" dirty="0" smtClean="0"/>
              <a:t>Consumes significant space on the FPGA</a:t>
            </a:r>
          </a:p>
          <a:p>
            <a:pPr lvl="1"/>
            <a:r>
              <a:rPr lang="en-US" dirty="0" smtClean="0"/>
              <a:t>Quotient &amp; Remainder often increments based on iteration number</a:t>
            </a:r>
          </a:p>
          <a:p>
            <a:pPr lvl="2"/>
            <a:r>
              <a:rPr lang="en-US" dirty="0" smtClean="0"/>
              <a:t>Replace with Increment function and shift register</a:t>
            </a:r>
          </a:p>
          <a:p>
            <a:pPr lvl="1"/>
            <a:r>
              <a:rPr lang="en-US" dirty="0" smtClean="0"/>
              <a:t>If dividing by a power of two, use the Scale By Power of 2 function</a:t>
            </a:r>
          </a:p>
          <a:p>
            <a:endParaRPr lang="en-US" dirty="0" smtClean="0"/>
          </a:p>
          <a:p>
            <a:r>
              <a:rPr lang="en-US" dirty="0" smtClean="0"/>
              <a:t>	</a:t>
            </a:r>
            <a:endParaRPr lang="en-US" dirty="0"/>
          </a:p>
        </p:txBody>
      </p:sp>
      <p:pic>
        <p:nvPicPr>
          <p:cNvPr id="6" name="Picture 4"/>
          <p:cNvPicPr>
            <a:picLocks noChangeAspect="1" noChangeArrowheads="1"/>
          </p:cNvPicPr>
          <p:nvPr/>
        </p:nvPicPr>
        <p:blipFill>
          <a:blip r:embed="rId3"/>
          <a:srcRect/>
          <a:stretch>
            <a:fillRect/>
          </a:stretch>
        </p:blipFill>
        <p:spPr bwMode="auto">
          <a:xfrm>
            <a:off x="1371600" y="1600200"/>
            <a:ext cx="457200"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Large Functions (continued)</a:t>
            </a:r>
            <a:endParaRPr lang="en-US" dirty="0"/>
          </a:p>
        </p:txBody>
      </p:sp>
      <p:sp>
        <p:nvSpPr>
          <p:cNvPr id="3" name="Content Placeholder 2"/>
          <p:cNvSpPr>
            <a:spLocks noGrp="1"/>
          </p:cNvSpPr>
          <p:nvPr>
            <p:ph sz="half" idx="1"/>
          </p:nvPr>
        </p:nvSpPr>
        <p:spPr>
          <a:xfrm>
            <a:off x="533400" y="1600200"/>
            <a:ext cx="8077200" cy="3810000"/>
          </a:xfrm>
        </p:spPr>
        <p:txBody>
          <a:bodyPr/>
          <a:lstStyle/>
          <a:p>
            <a:pPr>
              <a:lnSpc>
                <a:spcPct val="90000"/>
              </a:lnSpc>
            </a:pPr>
            <a:r>
              <a:rPr lang="en-US" sz="2400" dirty="0" smtClean="0"/>
              <a:t>	</a:t>
            </a:r>
            <a:r>
              <a:rPr lang="en-US" dirty="0" smtClean="0"/>
              <a:t>Scale By Power of 2</a:t>
            </a:r>
          </a:p>
          <a:p>
            <a:pPr>
              <a:lnSpc>
                <a:spcPct val="90000"/>
              </a:lnSpc>
            </a:pPr>
            <a:endParaRPr lang="en-US" sz="2400" dirty="0" smtClean="0"/>
          </a:p>
          <a:p>
            <a:pPr lvl="1">
              <a:lnSpc>
                <a:spcPct val="90000"/>
              </a:lnSpc>
            </a:pPr>
            <a:r>
              <a:rPr lang="en-US" dirty="0" smtClean="0"/>
              <a:t>Uses significant FPGA space if input for power is a control</a:t>
            </a:r>
          </a:p>
          <a:p>
            <a:pPr lvl="1">
              <a:lnSpc>
                <a:spcPct val="90000"/>
              </a:lnSpc>
            </a:pPr>
            <a:r>
              <a:rPr lang="en-US" dirty="0" smtClean="0"/>
              <a:t>To consume no space on the FPGA, wire a constant to the input</a:t>
            </a:r>
          </a:p>
          <a:p>
            <a:pPr lvl="1">
              <a:lnSpc>
                <a:spcPct val="90000"/>
              </a:lnSpc>
            </a:pPr>
            <a:r>
              <a:rPr lang="en-US" dirty="0" smtClean="0"/>
              <a:t>Use negative powers to replace the Quotient &amp; Remainder function whenever possible</a:t>
            </a:r>
          </a:p>
        </p:txBody>
      </p:sp>
      <p:pic>
        <p:nvPicPr>
          <p:cNvPr id="7" name="Picture 5"/>
          <p:cNvPicPr>
            <a:picLocks noChangeAspect="1" noChangeArrowheads="1"/>
          </p:cNvPicPr>
          <p:nvPr/>
        </p:nvPicPr>
        <p:blipFill>
          <a:blip r:embed="rId3"/>
          <a:srcRect/>
          <a:stretch>
            <a:fillRect/>
          </a:stretch>
        </p:blipFill>
        <p:spPr bwMode="auto">
          <a:xfrm>
            <a:off x="1371600" y="1600200"/>
            <a:ext cx="457200" cy="45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Avoid Large Functions (continued)</a:t>
            </a:r>
            <a:endParaRPr lang="en-US" dirty="0"/>
          </a:p>
        </p:txBody>
      </p:sp>
      <p:sp>
        <p:nvSpPr>
          <p:cNvPr id="3" name="Content Placeholder 2"/>
          <p:cNvSpPr>
            <a:spLocks noGrp="1"/>
          </p:cNvSpPr>
          <p:nvPr>
            <p:ph sz="half" idx="1"/>
          </p:nvPr>
        </p:nvSpPr>
        <p:spPr>
          <a:xfrm>
            <a:off x="533400" y="1600200"/>
            <a:ext cx="8077200" cy="3810000"/>
          </a:xfrm>
        </p:spPr>
        <p:txBody>
          <a:bodyPr/>
          <a:lstStyle/>
          <a:p>
            <a:pPr>
              <a:lnSpc>
                <a:spcPct val="90000"/>
              </a:lnSpc>
            </a:pPr>
            <a:r>
              <a:rPr lang="en-US" dirty="0" smtClean="0"/>
              <a:t>	Rotate 1D Array</a:t>
            </a:r>
          </a:p>
          <a:p>
            <a:pPr>
              <a:lnSpc>
                <a:spcPct val="90000"/>
              </a:lnSpc>
            </a:pPr>
            <a:endParaRPr lang="en-US" dirty="0" smtClean="0"/>
          </a:p>
          <a:p>
            <a:pPr>
              <a:lnSpc>
                <a:spcPct val="90000"/>
              </a:lnSpc>
            </a:pPr>
            <a:r>
              <a:rPr lang="en-US" dirty="0" smtClean="0"/>
              <a:t>If you wire a control to the input, the Rotate 1D Array function takes time proportional to the number of positions to rotate, plus two clock cycles of overhead to enter and exit the function.</a:t>
            </a:r>
          </a:p>
          <a:p>
            <a:pPr lvl="1">
              <a:lnSpc>
                <a:spcPct val="90000"/>
              </a:lnSpc>
            </a:pPr>
            <a:r>
              <a:rPr lang="en-US" dirty="0" smtClean="0"/>
              <a:t>Wire a constant to the input instead</a:t>
            </a:r>
          </a:p>
          <a:p>
            <a:pPr lvl="2">
              <a:lnSpc>
                <a:spcPct val="90000"/>
              </a:lnSpc>
            </a:pPr>
            <a:r>
              <a:rPr lang="en-US" dirty="0" smtClean="0"/>
              <a:t>Takes negligible time to execute and consumes no space on the FPGA</a:t>
            </a:r>
          </a:p>
          <a:p>
            <a:endParaRPr lang="en-US" dirty="0"/>
          </a:p>
        </p:txBody>
      </p:sp>
      <p:pic>
        <p:nvPicPr>
          <p:cNvPr id="8" name="Picture 6"/>
          <p:cNvPicPr>
            <a:picLocks noChangeAspect="1" noChangeArrowheads="1"/>
          </p:cNvPicPr>
          <p:nvPr/>
        </p:nvPicPr>
        <p:blipFill>
          <a:blip r:embed="rId3"/>
          <a:srcRect/>
          <a:stretch>
            <a:fillRect/>
          </a:stretch>
        </p:blipFill>
        <p:spPr bwMode="auto">
          <a:xfrm>
            <a:off x="1219200" y="1676400"/>
            <a:ext cx="609600" cy="342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Optimize Comparisons</a:t>
            </a:r>
            <a:endParaRPr lang="en-US" dirty="0"/>
          </a:p>
        </p:txBody>
      </p:sp>
      <p:sp>
        <p:nvSpPr>
          <p:cNvPr id="3" name="Content Placeholder 2"/>
          <p:cNvSpPr>
            <a:spLocks noGrp="1"/>
          </p:cNvSpPr>
          <p:nvPr>
            <p:ph idx="1"/>
          </p:nvPr>
        </p:nvSpPr>
        <p:spPr/>
        <p:txBody>
          <a:bodyPr/>
          <a:lstStyle/>
          <a:p>
            <a:r>
              <a:rPr lang="en-US" dirty="0" smtClean="0"/>
              <a:t>Replace comparisons with lower level functions where possible.</a:t>
            </a:r>
          </a:p>
          <a:p>
            <a:pPr lvl="1"/>
            <a:r>
              <a:rPr lang="en-US" dirty="0" err="1" smtClean="0"/>
              <a:t>Refactor</a:t>
            </a:r>
            <a:r>
              <a:rPr lang="en-US" dirty="0" smtClean="0"/>
              <a:t> the code with simplified comparisons</a:t>
            </a:r>
          </a:p>
        </p:txBody>
      </p:sp>
      <p:pic>
        <p:nvPicPr>
          <p:cNvPr id="96257" name="Picture 1"/>
          <p:cNvPicPr>
            <a:picLocks noGrp="1" noChangeAspect="1" noChangeArrowheads="1"/>
          </p:cNvPicPr>
          <p:nvPr>
            <p:ph sz="half" idx="4294967295"/>
          </p:nvPr>
        </p:nvPicPr>
        <p:blipFill>
          <a:blip r:embed="rId3"/>
          <a:srcRect/>
          <a:stretch>
            <a:fillRect/>
          </a:stretch>
        </p:blipFill>
        <p:spPr bwMode="auto">
          <a:xfrm>
            <a:off x="755650" y="3886200"/>
            <a:ext cx="7626350" cy="1338263"/>
          </a:xfrm>
          <a:prstGeom prst="rect">
            <a:avLst/>
          </a:prstGeom>
          <a:noFill/>
          <a:ln w="9525">
            <a:noFill/>
            <a:miter lim="800000"/>
            <a:headEnd/>
            <a:tailEnd/>
          </a:ln>
          <a:effectLst/>
        </p:spPr>
      </p:pic>
      <p:sp>
        <p:nvSpPr>
          <p:cNvPr id="7" name="Right Arrow 6"/>
          <p:cNvSpPr/>
          <p:nvPr/>
        </p:nvSpPr>
        <p:spPr bwMode="auto">
          <a:xfrm>
            <a:off x="3886200" y="4060031"/>
            <a:ext cx="533400" cy="990600"/>
          </a:xfrm>
          <a:prstGeom prst="right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Optimize Comparisons (continued)</a:t>
            </a:r>
            <a:endParaRPr lang="en-US" dirty="0"/>
          </a:p>
        </p:txBody>
      </p:sp>
      <p:sp>
        <p:nvSpPr>
          <p:cNvPr id="12" name="Content Placeholder 11"/>
          <p:cNvSpPr>
            <a:spLocks noGrp="1"/>
          </p:cNvSpPr>
          <p:nvPr>
            <p:ph idx="1"/>
          </p:nvPr>
        </p:nvSpPr>
        <p:spPr/>
        <p:txBody>
          <a:bodyPr/>
          <a:lstStyle/>
          <a:p>
            <a:r>
              <a:rPr lang="en-US" dirty="0" smtClean="0"/>
              <a:t>Replace comparison functions with bit logic</a:t>
            </a:r>
          </a:p>
          <a:p>
            <a:pPr lvl="1"/>
            <a:r>
              <a:rPr lang="en-US" dirty="0" smtClean="0"/>
              <a:t>Easiest to compare power of two</a:t>
            </a:r>
          </a:p>
          <a:p>
            <a:pPr lvl="1"/>
            <a:r>
              <a:rPr lang="en-US" dirty="0" smtClean="0"/>
              <a:t>Must restructure code to change the comparison value</a:t>
            </a:r>
          </a:p>
          <a:p>
            <a:r>
              <a:rPr lang="en-US" dirty="0" smtClean="0"/>
              <a:t>Same result, but uses half the FPGA resources and executes almost twice as fast</a:t>
            </a:r>
          </a:p>
        </p:txBody>
      </p:sp>
      <p:pic>
        <p:nvPicPr>
          <p:cNvPr id="34818" name="Picture 2"/>
          <p:cNvPicPr>
            <a:picLocks noGrp="1" noChangeAspect="1" noChangeArrowheads="1"/>
          </p:cNvPicPr>
          <p:nvPr>
            <p:ph sz="half" idx="4294967295"/>
          </p:nvPr>
        </p:nvPicPr>
        <p:blipFill>
          <a:blip r:embed="rId3"/>
          <a:srcRect/>
          <a:stretch>
            <a:fillRect/>
          </a:stretch>
        </p:blipFill>
        <p:spPr bwMode="auto">
          <a:xfrm>
            <a:off x="1524000" y="4191000"/>
            <a:ext cx="6096000" cy="19542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Reentrant vs. Non-Reentrant SubVIs</a:t>
            </a:r>
            <a:endParaRPr lang="en-US" dirty="0"/>
          </a:p>
        </p:txBody>
      </p:sp>
      <p:graphicFrame>
        <p:nvGraphicFramePr>
          <p:cNvPr id="7" name="Content Placeholder 6"/>
          <p:cNvGraphicFramePr>
            <a:graphicFrameLocks noGrp="1"/>
          </p:cNvGraphicFramePr>
          <p:nvPr>
            <p:ph idx="1"/>
          </p:nvPr>
        </p:nvGraphicFramePr>
        <p:xfrm>
          <a:off x="533400" y="1514475"/>
          <a:ext cx="8077200" cy="3124199"/>
        </p:xfrm>
        <a:graphic>
          <a:graphicData uri="http://schemas.openxmlformats.org/drawingml/2006/table">
            <a:tbl>
              <a:tblPr firstRow="1" bandRow="1">
                <a:tableStyleId>{5C22544A-7EE6-4342-B048-85BDC9FD1C3A}</a:tableStyleId>
              </a:tblPr>
              <a:tblGrid>
                <a:gridCol w="1384663"/>
                <a:gridCol w="3384731"/>
                <a:gridCol w="3307806"/>
              </a:tblGrid>
              <a:tr h="485987">
                <a:tc>
                  <a:txBody>
                    <a:bodyPr/>
                    <a:lstStyle/>
                    <a:p>
                      <a:pPr algn="ctr"/>
                      <a:r>
                        <a:rPr lang="en-US" sz="1800" b="1" kern="1200" dirty="0" smtClean="0">
                          <a:solidFill>
                            <a:schemeClr val="lt1"/>
                          </a:solidFill>
                          <a:latin typeface="+mn-lt"/>
                          <a:ea typeface="+mn-ea"/>
                          <a:cs typeface="+mn-cs"/>
                        </a:rPr>
                        <a:t>VI Type</a:t>
                      </a:r>
                      <a:endParaRPr lang="en-US" dirty="0"/>
                    </a:p>
                  </a:txBody>
                  <a:tcPr marL="92311" marR="92311"/>
                </a:tc>
                <a:tc>
                  <a:txBody>
                    <a:bodyPr/>
                    <a:lstStyle/>
                    <a:p>
                      <a:pPr algn="ctr"/>
                      <a:r>
                        <a:rPr lang="en-US" sz="1800" b="1" kern="1200" dirty="0" smtClean="0">
                          <a:solidFill>
                            <a:schemeClr val="lt1"/>
                          </a:solidFill>
                          <a:latin typeface="+mn-lt"/>
                          <a:ea typeface="+mn-ea"/>
                          <a:cs typeface="+mn-cs"/>
                        </a:rPr>
                        <a:t>FPGA Speed</a:t>
                      </a:r>
                      <a:endParaRPr lang="en-US" dirty="0"/>
                    </a:p>
                  </a:txBody>
                  <a:tcPr marL="92311" marR="92311"/>
                </a:tc>
                <a:tc>
                  <a:txBody>
                    <a:bodyPr/>
                    <a:lstStyle/>
                    <a:p>
                      <a:pPr algn="ctr"/>
                      <a:r>
                        <a:rPr lang="en-US" sz="1800" b="1" kern="1200" dirty="0" smtClean="0">
                          <a:solidFill>
                            <a:schemeClr val="lt1"/>
                          </a:solidFill>
                          <a:latin typeface="+mn-lt"/>
                          <a:ea typeface="+mn-ea"/>
                          <a:cs typeface="+mn-cs"/>
                        </a:rPr>
                        <a:t>FPGA </a:t>
                      </a:r>
                      <a:r>
                        <a:rPr lang="en-US" sz="1800" b="1" kern="1200" dirty="0" err="1" smtClean="0">
                          <a:solidFill>
                            <a:schemeClr val="lt1"/>
                          </a:solidFill>
                          <a:latin typeface="+mn-lt"/>
                          <a:ea typeface="+mn-ea"/>
                          <a:cs typeface="+mn-cs"/>
                        </a:rPr>
                        <a:t>Utilitization</a:t>
                      </a:r>
                      <a:endParaRPr lang="en-US" dirty="0"/>
                    </a:p>
                  </a:txBody>
                  <a:tcPr marL="92311" marR="92311"/>
                </a:tc>
              </a:tr>
              <a:tr h="1319106">
                <a:tc>
                  <a:txBody>
                    <a:bodyPr/>
                    <a:lstStyle/>
                    <a:p>
                      <a:r>
                        <a:rPr lang="en-US" sz="1800" kern="1200" dirty="0" smtClean="0">
                          <a:solidFill>
                            <a:schemeClr val="dk1"/>
                          </a:solidFill>
                          <a:latin typeface="+mn-lt"/>
                          <a:ea typeface="+mn-ea"/>
                          <a:cs typeface="+mn-cs"/>
                        </a:rPr>
                        <a:t>Non-reentrant</a:t>
                      </a:r>
                      <a:endParaRPr lang="en-US" dirty="0"/>
                    </a:p>
                  </a:txBody>
                  <a:tcPr marL="92311" marR="92311"/>
                </a:tc>
                <a:tc>
                  <a:txBody>
                    <a:bodyPr/>
                    <a:lstStyle/>
                    <a:p>
                      <a:pPr marL="804863" indent="-804863"/>
                      <a:r>
                        <a:rPr lang="en-US" sz="1800" kern="1200" dirty="0" smtClean="0">
                          <a:solidFill>
                            <a:schemeClr val="dk1"/>
                          </a:solidFill>
                          <a:latin typeface="+mn-lt"/>
                          <a:ea typeface="+mn-ea"/>
                          <a:cs typeface="+mn-cs"/>
                        </a:rPr>
                        <a:t>Slower—Each call to the </a:t>
                      </a:r>
                      <a:r>
                        <a:rPr lang="en-US" sz="1800" kern="1200" dirty="0" err="1" smtClean="0">
                          <a:solidFill>
                            <a:schemeClr val="dk1"/>
                          </a:solidFill>
                          <a:latin typeface="+mn-lt"/>
                          <a:ea typeface="+mn-ea"/>
                          <a:cs typeface="+mn-cs"/>
                        </a:rPr>
                        <a:t>subVI</a:t>
                      </a:r>
                      <a:r>
                        <a:rPr lang="en-US" sz="1800" kern="1200" dirty="0" smtClean="0">
                          <a:solidFill>
                            <a:schemeClr val="dk1"/>
                          </a:solidFill>
                          <a:latin typeface="+mn-lt"/>
                          <a:ea typeface="+mn-ea"/>
                          <a:cs typeface="+mn-cs"/>
                        </a:rPr>
                        <a:t> waits until the previous call ends</a:t>
                      </a:r>
                      <a:endParaRPr lang="en-US" dirty="0"/>
                    </a:p>
                  </a:txBody>
                  <a:tcPr marL="92311" marR="92311"/>
                </a:tc>
                <a:tc>
                  <a:txBody>
                    <a:bodyPr/>
                    <a:lstStyle/>
                    <a:p>
                      <a:pPr marL="738188" indent="-738188"/>
                      <a:r>
                        <a:rPr lang="en-US" sz="1800" kern="1200" dirty="0" smtClean="0">
                          <a:solidFill>
                            <a:schemeClr val="dk1"/>
                          </a:solidFill>
                          <a:latin typeface="+mn-lt"/>
                          <a:ea typeface="+mn-ea"/>
                          <a:cs typeface="+mn-cs"/>
                        </a:rPr>
                        <a:t>Lower—Only one instance of the </a:t>
                      </a:r>
                      <a:r>
                        <a:rPr lang="en-US" sz="1800" kern="1200" dirty="0" err="1" smtClean="0">
                          <a:solidFill>
                            <a:schemeClr val="dk1"/>
                          </a:solidFill>
                          <a:latin typeface="+mn-lt"/>
                          <a:ea typeface="+mn-ea"/>
                          <a:cs typeface="+mn-cs"/>
                        </a:rPr>
                        <a:t>subVI</a:t>
                      </a:r>
                      <a:r>
                        <a:rPr lang="en-US" sz="1800" kern="1200" dirty="0" smtClean="0">
                          <a:solidFill>
                            <a:schemeClr val="dk1"/>
                          </a:solidFill>
                          <a:latin typeface="+mn-lt"/>
                          <a:ea typeface="+mn-ea"/>
                          <a:cs typeface="+mn-cs"/>
                        </a:rPr>
                        <a:t> exists on the FPGA</a:t>
                      </a:r>
                      <a:endParaRPr lang="en-US" dirty="0"/>
                    </a:p>
                  </a:txBody>
                  <a:tcPr marL="92311" marR="92311"/>
                </a:tc>
              </a:tr>
              <a:tr h="1319106">
                <a:tc>
                  <a:txBody>
                    <a:bodyPr/>
                    <a:lstStyle/>
                    <a:p>
                      <a:r>
                        <a:rPr lang="en-US" sz="1800" kern="1200" dirty="0" smtClean="0">
                          <a:solidFill>
                            <a:schemeClr val="dk1"/>
                          </a:solidFill>
                          <a:latin typeface="+mn-lt"/>
                          <a:ea typeface="+mn-ea"/>
                          <a:cs typeface="+mn-cs"/>
                        </a:rPr>
                        <a:t>Reentrant</a:t>
                      </a:r>
                      <a:endParaRPr lang="en-US" dirty="0"/>
                    </a:p>
                  </a:txBody>
                  <a:tcPr marL="92311" marR="92311"/>
                </a:tc>
                <a:tc>
                  <a:txBody>
                    <a:bodyPr/>
                    <a:lstStyle/>
                    <a:p>
                      <a:pPr marL="738188" indent="-738188"/>
                      <a:r>
                        <a:rPr lang="en-US" sz="1800" kern="1200" dirty="0" smtClean="0">
                          <a:solidFill>
                            <a:schemeClr val="dk1"/>
                          </a:solidFill>
                          <a:latin typeface="+mn-lt"/>
                          <a:ea typeface="+mn-ea"/>
                          <a:cs typeface="+mn-cs"/>
                        </a:rPr>
                        <a:t>Faster—Multiple calls to the same </a:t>
                      </a:r>
                      <a:r>
                        <a:rPr lang="en-US" sz="1800" kern="1200" dirty="0" err="1" smtClean="0">
                          <a:solidFill>
                            <a:schemeClr val="dk1"/>
                          </a:solidFill>
                          <a:latin typeface="+mn-lt"/>
                          <a:ea typeface="+mn-ea"/>
                          <a:cs typeface="+mn-cs"/>
                        </a:rPr>
                        <a:t>subVI</a:t>
                      </a:r>
                      <a:r>
                        <a:rPr lang="en-US" sz="1800" kern="1200" dirty="0" smtClean="0">
                          <a:solidFill>
                            <a:schemeClr val="dk1"/>
                          </a:solidFill>
                          <a:latin typeface="+mn-lt"/>
                          <a:ea typeface="+mn-ea"/>
                          <a:cs typeface="+mn-cs"/>
                        </a:rPr>
                        <a:t> run in parallel</a:t>
                      </a:r>
                      <a:endParaRPr lang="en-US" dirty="0"/>
                    </a:p>
                  </a:txBody>
                  <a:tcPr marL="92311" marR="92311"/>
                </a:tc>
                <a:tc>
                  <a:txBody>
                    <a:bodyPr/>
                    <a:lstStyle/>
                    <a:p>
                      <a:pPr marL="738188" indent="-738188"/>
                      <a:r>
                        <a:rPr lang="en-US" sz="1800" kern="1200" dirty="0" smtClean="0">
                          <a:solidFill>
                            <a:schemeClr val="dk1"/>
                          </a:solidFill>
                          <a:latin typeface="+mn-lt"/>
                          <a:ea typeface="+mn-ea"/>
                          <a:cs typeface="+mn-cs"/>
                        </a:rPr>
                        <a:t>Higher—Each instance of the subVI uses space on the FPGA</a:t>
                      </a:r>
                      <a:endParaRPr lang="en-US" dirty="0"/>
                    </a:p>
                  </a:txBody>
                  <a:tcPr marL="92311" marR="92311"/>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Reentrant vs. Non-Reentrant SubVIs (continued)</a:t>
            </a:r>
            <a:endParaRPr lang="en-US" dirty="0"/>
          </a:p>
        </p:txBody>
      </p:sp>
      <p:sp>
        <p:nvSpPr>
          <p:cNvPr id="3" name="Content Placeholder 2"/>
          <p:cNvSpPr>
            <a:spLocks noGrp="1"/>
          </p:cNvSpPr>
          <p:nvPr>
            <p:ph idx="1"/>
          </p:nvPr>
        </p:nvSpPr>
        <p:spPr/>
        <p:txBody>
          <a:bodyPr/>
          <a:lstStyle/>
          <a:p>
            <a:r>
              <a:rPr lang="en-US" dirty="0" smtClean="0"/>
              <a:t>By default, VIs created under an FPGA target are reentrant</a:t>
            </a:r>
          </a:p>
          <a:p>
            <a:pPr lvl="1"/>
            <a:r>
              <a:rPr lang="en-US" sz="2400" dirty="0" smtClean="0"/>
              <a:t>To make a </a:t>
            </a:r>
            <a:r>
              <a:rPr lang="en-US" sz="2400" dirty="0" err="1" smtClean="0"/>
              <a:t>subVI</a:t>
            </a:r>
            <a:r>
              <a:rPr lang="en-US" sz="2400" dirty="0" smtClean="0"/>
              <a:t> non-reentrant change VI Properties</a:t>
            </a:r>
          </a:p>
          <a:p>
            <a:pPr lvl="1"/>
            <a:r>
              <a:rPr lang="en-US" sz="2400" dirty="0" smtClean="0"/>
              <a:t>Multiple copies of reentrant VIs allow for quick creation of similar code</a:t>
            </a:r>
          </a:p>
          <a:p>
            <a:r>
              <a:rPr lang="en-US" dirty="0" smtClean="0"/>
              <a:t>Avoid shared resources in reentrant </a:t>
            </a:r>
            <a:r>
              <a:rPr lang="en-US" dirty="0" err="1" smtClean="0"/>
              <a:t>subVIs</a:t>
            </a:r>
            <a:endParaRPr lang="en-US" dirty="0" smtClean="0"/>
          </a:p>
          <a:p>
            <a:pPr lvl="1"/>
            <a:r>
              <a:rPr lang="en-US" sz="2400" dirty="0" smtClean="0"/>
              <a:t>Shared resources lead to arbitration </a:t>
            </a:r>
          </a:p>
          <a:p>
            <a:pPr lvl="2"/>
            <a:r>
              <a:rPr lang="en-US" sz="2000" dirty="0" smtClean="0"/>
              <a:t>Arbitration consumes large amounts of FPGA resources</a:t>
            </a:r>
          </a:p>
          <a:p>
            <a:pPr lvl="2"/>
            <a:r>
              <a:rPr lang="en-US" sz="2000" dirty="0" smtClean="0"/>
              <a:t>Arbitration is an advanced optimization technique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Three Levels of Optimization</a:t>
            </a:r>
          </a:p>
        </p:txBody>
      </p:sp>
      <p:sp>
        <p:nvSpPr>
          <p:cNvPr id="5" name="Content Placeholder 4"/>
          <p:cNvSpPr>
            <a:spLocks noGrp="1"/>
          </p:cNvSpPr>
          <p:nvPr>
            <p:ph sz="half" idx="1"/>
          </p:nvPr>
        </p:nvSpPr>
        <p:spPr/>
        <p:txBody>
          <a:bodyPr/>
          <a:lstStyle/>
          <a:p>
            <a:pPr lvl="1"/>
            <a:r>
              <a:rPr lang="en-US" smtClean="0"/>
              <a:t>Some techniques sacrifice speed for size and vice versa</a:t>
            </a:r>
          </a:p>
          <a:p>
            <a:pPr lvl="1"/>
            <a:r>
              <a:rPr lang="en-US" smtClean="0"/>
              <a:t>Can use multiple techniques in one VI</a:t>
            </a:r>
          </a:p>
          <a:p>
            <a:pPr lvl="1"/>
            <a:r>
              <a:rPr lang="en-US" smtClean="0"/>
              <a:t>Three Levels of Optimization</a:t>
            </a:r>
          </a:p>
          <a:p>
            <a:pPr lvl="2"/>
            <a:r>
              <a:rPr lang="en-US" smtClean="0"/>
              <a:t>Basic</a:t>
            </a:r>
          </a:p>
          <a:p>
            <a:pPr lvl="2"/>
            <a:r>
              <a:rPr lang="en-US" smtClean="0"/>
              <a:t>Architectural</a:t>
            </a:r>
          </a:p>
          <a:p>
            <a:pPr lvl="2"/>
            <a:r>
              <a:rPr lang="en-US" smtClean="0"/>
              <a:t>Advanced</a:t>
            </a:r>
          </a:p>
          <a:p>
            <a:pPr lvl="1"/>
            <a:endParaRPr lang="en-US" dirty="0" smtClean="0"/>
          </a:p>
        </p:txBody>
      </p:sp>
      <p:graphicFrame>
        <p:nvGraphicFramePr>
          <p:cNvPr id="7" name="Content Placeholder 6"/>
          <p:cNvGraphicFramePr>
            <a:graphicFrameLocks noGrp="1"/>
          </p:cNvGraphicFramePr>
          <p:nvPr>
            <p:ph sz="half" idx="2"/>
          </p:nvPr>
        </p:nvGraphicFramePr>
        <p:xfrm>
          <a:off x="4648200" y="1514475"/>
          <a:ext cx="3962400" cy="4352925"/>
        </p:xfrm>
        <a:graphic>
          <a:graphicData uri="http://schemas.openxmlformats.org/drawingml/2006/table">
            <a:tbl>
              <a:tblPr firstRow="1" bandRow="1">
                <a:tableStyleId>{5C22544A-7EE6-4342-B048-85BDC9FD1C3A}</a:tableStyleId>
              </a:tblPr>
              <a:tblGrid>
                <a:gridCol w="2619214"/>
                <a:gridCol w="738752"/>
                <a:gridCol w="604434"/>
              </a:tblGrid>
              <a:tr h="457201">
                <a:tc>
                  <a:txBody>
                    <a:bodyPr/>
                    <a:lstStyle/>
                    <a:p>
                      <a:r>
                        <a:rPr lang="en-US" sz="1800" b="1" kern="1200" dirty="0" smtClean="0">
                          <a:solidFill>
                            <a:schemeClr val="lt1"/>
                          </a:solidFill>
                          <a:latin typeface="+mn-lt"/>
                          <a:ea typeface="+mn-ea"/>
                          <a:cs typeface="+mn-cs"/>
                        </a:rPr>
                        <a:t>FPGA Optimization Technique</a:t>
                      </a:r>
                      <a:endParaRPr lang="en-US" dirty="0"/>
                    </a:p>
                  </a:txBody>
                  <a:tcPr marL="71111" marR="71111"/>
                </a:tc>
                <a:tc>
                  <a:txBody>
                    <a:bodyPr/>
                    <a:lstStyle/>
                    <a:p>
                      <a:pPr algn="ctr"/>
                      <a:r>
                        <a:rPr lang="en-US" sz="1800" b="1" kern="1200" dirty="0" smtClean="0">
                          <a:solidFill>
                            <a:schemeClr val="lt1"/>
                          </a:solidFill>
                          <a:latin typeface="+mn-lt"/>
                          <a:ea typeface="+mn-ea"/>
                          <a:cs typeface="+mn-cs"/>
                        </a:rPr>
                        <a:t>Speed</a:t>
                      </a:r>
                      <a:endParaRPr lang="en-US" dirty="0"/>
                    </a:p>
                  </a:txBody>
                  <a:tcPr marL="71111" marR="71111"/>
                </a:tc>
                <a:tc>
                  <a:txBody>
                    <a:bodyPr/>
                    <a:lstStyle/>
                    <a:p>
                      <a:pPr algn="ctr"/>
                      <a:r>
                        <a:rPr lang="en-US" sz="1800" b="1" kern="1200" dirty="0" smtClean="0">
                          <a:solidFill>
                            <a:schemeClr val="lt1"/>
                          </a:solidFill>
                          <a:latin typeface="+mn-lt"/>
                          <a:ea typeface="+mn-ea"/>
                          <a:cs typeface="+mn-cs"/>
                        </a:rPr>
                        <a:t>Size</a:t>
                      </a:r>
                      <a:endParaRPr lang="en-US" dirty="0"/>
                    </a:p>
                  </a:txBody>
                  <a:tcPr marL="71111" marR="71111"/>
                </a:tc>
              </a:tr>
              <a:tr h="334921">
                <a:tc>
                  <a:txBody>
                    <a:bodyPr/>
                    <a:lstStyle/>
                    <a:p>
                      <a:r>
                        <a:rPr lang="en-US" sz="1800" kern="1200" dirty="0" smtClean="0">
                          <a:solidFill>
                            <a:schemeClr val="dk1"/>
                          </a:solidFill>
                          <a:latin typeface="+mn-lt"/>
                          <a:ea typeface="+mn-ea"/>
                          <a:cs typeface="+mn-cs"/>
                        </a:rPr>
                        <a:t>Limit Font Panel Objects</a:t>
                      </a:r>
                      <a:endParaRPr lang="en-US" dirty="0"/>
                    </a:p>
                  </a:txBody>
                  <a:tcPr marL="71111" marR="71111"/>
                </a:tc>
                <a:tc>
                  <a:txBody>
                    <a:bodyPr/>
                    <a:lstStyle/>
                    <a:p>
                      <a:pPr algn="ctr"/>
                      <a:endParaRPr lang="en-US"/>
                    </a:p>
                  </a:txBody>
                  <a:tcPr marL="71111" marR="71111"/>
                </a:tc>
                <a:tc>
                  <a:txBody>
                    <a:bodyPr/>
                    <a:lstStyle/>
                    <a:p>
                      <a:pPr algn="ctr"/>
                      <a:r>
                        <a:rPr lang="en-US" dirty="0" smtClean="0"/>
                        <a:t>X</a:t>
                      </a:r>
                      <a:endParaRPr lang="en-US" dirty="0"/>
                    </a:p>
                  </a:txBody>
                  <a:tcPr marL="71111" marR="71111"/>
                </a:tc>
              </a:tr>
              <a:tr h="320040">
                <a:tc>
                  <a:txBody>
                    <a:bodyPr/>
                    <a:lstStyle/>
                    <a:p>
                      <a:r>
                        <a:rPr lang="en-US" sz="1800" kern="1200" dirty="0" smtClean="0">
                          <a:solidFill>
                            <a:schemeClr val="dk1"/>
                          </a:solidFill>
                          <a:latin typeface="+mn-lt"/>
                          <a:ea typeface="+mn-ea"/>
                          <a:cs typeface="+mn-cs"/>
                        </a:rPr>
                        <a:t>Use Small Data Types</a:t>
                      </a:r>
                      <a:endParaRPr lang="en-US" dirty="0"/>
                    </a:p>
                  </a:txBody>
                  <a:tcPr marL="71111" marR="71111"/>
                </a:tc>
                <a:tc>
                  <a:txBody>
                    <a:bodyPr/>
                    <a:lstStyle/>
                    <a:p>
                      <a:pPr algn="ctr"/>
                      <a:endParaRPr lang="en-US"/>
                    </a:p>
                  </a:txBody>
                  <a:tcPr marL="71111" marR="71111"/>
                </a:tc>
                <a:tc>
                  <a:txBody>
                    <a:bodyPr/>
                    <a:lstStyle/>
                    <a:p>
                      <a:pPr algn="ctr"/>
                      <a:r>
                        <a:rPr lang="en-US" dirty="0" smtClean="0"/>
                        <a:t>X</a:t>
                      </a:r>
                      <a:endParaRPr lang="en-US" dirty="0"/>
                    </a:p>
                  </a:txBody>
                  <a:tcPr marL="71111" marR="71111"/>
                </a:tc>
              </a:tr>
              <a:tr h="379878">
                <a:tc>
                  <a:txBody>
                    <a:bodyPr/>
                    <a:lstStyle/>
                    <a:p>
                      <a:r>
                        <a:rPr lang="en-US" sz="1800" kern="1200" dirty="0" smtClean="0">
                          <a:solidFill>
                            <a:schemeClr val="dk1"/>
                          </a:solidFill>
                          <a:latin typeface="+mn-lt"/>
                          <a:ea typeface="+mn-ea"/>
                          <a:cs typeface="+mn-cs"/>
                        </a:rPr>
                        <a:t>Avoid Large VIs</a:t>
                      </a:r>
                      <a:endParaRPr lang="en-US" dirty="0"/>
                    </a:p>
                  </a:txBody>
                  <a:tcPr marL="71111" marR="71111"/>
                </a:tc>
                <a:tc>
                  <a:txBody>
                    <a:bodyPr/>
                    <a:lstStyle/>
                    <a:p>
                      <a:pPr algn="ctr"/>
                      <a:r>
                        <a:rPr lang="en-US" dirty="0" smtClean="0"/>
                        <a:t>X</a:t>
                      </a:r>
                      <a:endParaRPr lang="en-US" dirty="0"/>
                    </a:p>
                  </a:txBody>
                  <a:tcPr marL="71111" marR="71111"/>
                </a:tc>
                <a:tc>
                  <a:txBody>
                    <a:bodyPr/>
                    <a:lstStyle/>
                    <a:p>
                      <a:pPr algn="ctr"/>
                      <a:r>
                        <a:rPr lang="en-US" dirty="0" smtClean="0"/>
                        <a:t>X</a:t>
                      </a:r>
                      <a:endParaRPr lang="en-US" dirty="0"/>
                    </a:p>
                  </a:txBody>
                  <a:tcPr marL="71111" marR="71111"/>
                </a:tc>
              </a:tr>
              <a:tr h="412602">
                <a:tc>
                  <a:txBody>
                    <a:bodyPr/>
                    <a:lstStyle/>
                    <a:p>
                      <a:r>
                        <a:rPr lang="en-US" sz="1800" kern="1200" dirty="0" smtClean="0">
                          <a:solidFill>
                            <a:schemeClr val="dk1"/>
                          </a:solidFill>
                          <a:latin typeface="+mn-lt"/>
                          <a:ea typeface="+mn-ea"/>
                          <a:cs typeface="+mn-cs"/>
                        </a:rPr>
                        <a:t>Use Non-reentrant </a:t>
                      </a:r>
                      <a:r>
                        <a:rPr lang="en-US" sz="1800" kern="1200" dirty="0" err="1" smtClean="0">
                          <a:solidFill>
                            <a:schemeClr val="dk1"/>
                          </a:solidFill>
                          <a:latin typeface="+mn-lt"/>
                          <a:ea typeface="+mn-ea"/>
                          <a:cs typeface="+mn-cs"/>
                        </a:rPr>
                        <a:t>subVIs</a:t>
                      </a:r>
                      <a:endParaRPr lang="en-US" dirty="0"/>
                    </a:p>
                  </a:txBody>
                  <a:tcPr marL="71111" marR="71111"/>
                </a:tc>
                <a:tc>
                  <a:txBody>
                    <a:bodyPr/>
                    <a:lstStyle/>
                    <a:p>
                      <a:pPr algn="ctr"/>
                      <a:endParaRPr lang="en-US"/>
                    </a:p>
                  </a:txBody>
                  <a:tcPr marL="71111" marR="71111"/>
                </a:tc>
                <a:tc>
                  <a:txBody>
                    <a:bodyPr/>
                    <a:lstStyle/>
                    <a:p>
                      <a:pPr algn="ctr"/>
                      <a:r>
                        <a:rPr lang="en-US" dirty="0" smtClean="0"/>
                        <a:t>X</a:t>
                      </a:r>
                      <a:endParaRPr lang="en-US" dirty="0"/>
                    </a:p>
                  </a:txBody>
                  <a:tcPr marL="71111" marR="71111"/>
                </a:tc>
              </a:tr>
              <a:tr h="381000">
                <a:tc>
                  <a:txBody>
                    <a:bodyPr/>
                    <a:lstStyle/>
                    <a:p>
                      <a:r>
                        <a:rPr lang="en-US" sz="1800" kern="1200" dirty="0" smtClean="0">
                          <a:solidFill>
                            <a:schemeClr val="dk1"/>
                          </a:solidFill>
                          <a:latin typeface="+mn-lt"/>
                          <a:ea typeface="+mn-ea"/>
                          <a:cs typeface="+mn-cs"/>
                        </a:rPr>
                        <a:t>Use Reentrant </a:t>
                      </a:r>
                      <a:r>
                        <a:rPr lang="en-US" sz="1800" kern="1200" dirty="0" err="1" smtClean="0">
                          <a:solidFill>
                            <a:schemeClr val="dk1"/>
                          </a:solidFill>
                          <a:latin typeface="+mn-lt"/>
                          <a:ea typeface="+mn-ea"/>
                          <a:cs typeface="+mn-cs"/>
                        </a:rPr>
                        <a:t>subVIs</a:t>
                      </a:r>
                      <a:endParaRPr lang="en-US" dirty="0"/>
                    </a:p>
                  </a:txBody>
                  <a:tcPr marL="71111" marR="71111"/>
                </a:tc>
                <a:tc>
                  <a:txBody>
                    <a:bodyPr/>
                    <a:lstStyle/>
                    <a:p>
                      <a:pPr algn="ctr"/>
                      <a:r>
                        <a:rPr lang="en-US" dirty="0" smtClean="0"/>
                        <a:t>X</a:t>
                      </a:r>
                      <a:endParaRPr lang="en-US" dirty="0"/>
                    </a:p>
                  </a:txBody>
                  <a:tcPr marL="71111" marR="71111"/>
                </a:tc>
                <a:tc>
                  <a:txBody>
                    <a:bodyPr/>
                    <a:lstStyle/>
                    <a:p>
                      <a:pPr algn="ctr"/>
                      <a:endParaRPr lang="en-US" dirty="0"/>
                    </a:p>
                  </a:txBody>
                  <a:tcPr marL="71111" marR="71111"/>
                </a:tc>
              </a:tr>
              <a:tr h="381000">
                <a:tc>
                  <a:txBody>
                    <a:bodyPr/>
                    <a:lstStyle/>
                    <a:p>
                      <a:r>
                        <a:rPr lang="en-US" sz="1800" kern="1200" dirty="0" smtClean="0">
                          <a:solidFill>
                            <a:schemeClr val="dk1"/>
                          </a:solidFill>
                          <a:latin typeface="+mn-lt"/>
                          <a:ea typeface="+mn-ea"/>
                          <a:cs typeface="+mn-cs"/>
                        </a:rPr>
                        <a:t>Use Parallel Operations</a:t>
                      </a:r>
                      <a:endParaRPr lang="en-US" dirty="0"/>
                    </a:p>
                  </a:txBody>
                  <a:tcPr marL="71111" marR="71111"/>
                </a:tc>
                <a:tc>
                  <a:txBody>
                    <a:bodyPr/>
                    <a:lstStyle/>
                    <a:p>
                      <a:pPr algn="ctr"/>
                      <a:r>
                        <a:rPr lang="en-US" dirty="0" smtClean="0"/>
                        <a:t>X</a:t>
                      </a:r>
                      <a:endParaRPr lang="en-US" dirty="0"/>
                    </a:p>
                  </a:txBody>
                  <a:tcPr marL="71111" marR="71111"/>
                </a:tc>
                <a:tc>
                  <a:txBody>
                    <a:bodyPr/>
                    <a:lstStyle/>
                    <a:p>
                      <a:pPr algn="ctr"/>
                      <a:endParaRPr lang="en-US" dirty="0"/>
                    </a:p>
                  </a:txBody>
                  <a:tcPr marL="71111" marR="71111"/>
                </a:tc>
              </a:tr>
              <a:tr h="3798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Use Pipelining</a:t>
                      </a:r>
                      <a:endParaRPr lang="en-US" dirty="0" smtClean="0"/>
                    </a:p>
                  </a:txBody>
                  <a:tcPr marL="71111" marR="71111"/>
                </a:tc>
                <a:tc>
                  <a:txBody>
                    <a:bodyPr/>
                    <a:lstStyle/>
                    <a:p>
                      <a:pPr algn="ctr"/>
                      <a:r>
                        <a:rPr lang="en-US" dirty="0" smtClean="0"/>
                        <a:t>X</a:t>
                      </a:r>
                      <a:endParaRPr lang="en-US" dirty="0"/>
                    </a:p>
                  </a:txBody>
                  <a:tcPr marL="71111" marR="71111"/>
                </a:tc>
                <a:tc>
                  <a:txBody>
                    <a:bodyPr/>
                    <a:lstStyle/>
                    <a:p>
                      <a:pPr algn="ctr"/>
                      <a:endParaRPr lang="en-US" dirty="0"/>
                    </a:p>
                  </a:txBody>
                  <a:tcPr marL="71111" marR="71111"/>
                </a:tc>
              </a:tr>
              <a:tr h="3821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latin typeface="+mn-lt"/>
                          <a:ea typeface="+mn-ea"/>
                          <a:cs typeface="+mn-cs"/>
                        </a:rPr>
                        <a:t>Use Single-Cycle Timed Loops </a:t>
                      </a:r>
                      <a:endParaRPr lang="en-US" dirty="0" smtClean="0"/>
                    </a:p>
                  </a:txBody>
                  <a:tcPr marL="71111" marR="71111"/>
                </a:tc>
                <a:tc>
                  <a:txBody>
                    <a:bodyPr/>
                    <a:lstStyle/>
                    <a:p>
                      <a:pPr algn="ctr"/>
                      <a:r>
                        <a:rPr lang="en-US" dirty="0" smtClean="0"/>
                        <a:t>X</a:t>
                      </a:r>
                      <a:endParaRPr lang="en-US" dirty="0"/>
                    </a:p>
                  </a:txBody>
                  <a:tcPr marL="71111" marR="71111"/>
                </a:tc>
                <a:tc>
                  <a:txBody>
                    <a:bodyPr/>
                    <a:lstStyle/>
                    <a:p>
                      <a:pPr algn="ctr"/>
                      <a:r>
                        <a:rPr lang="en-US" dirty="0" smtClean="0"/>
                        <a:t>X</a:t>
                      </a:r>
                      <a:endParaRPr lang="en-US" dirty="0"/>
                    </a:p>
                  </a:txBody>
                  <a:tcPr marL="71111" marR="71111"/>
                </a:tc>
              </a:tr>
              <a:tr h="406887">
                <a:tc>
                  <a:txBody>
                    <a:bodyPr/>
                    <a:lstStyle/>
                    <a:p>
                      <a:r>
                        <a:rPr lang="en-US" sz="1800" kern="1200" dirty="0" smtClean="0">
                          <a:solidFill>
                            <a:schemeClr val="dk1"/>
                          </a:solidFill>
                          <a:latin typeface="+mn-lt"/>
                          <a:ea typeface="+mn-ea"/>
                          <a:cs typeface="+mn-cs"/>
                        </a:rPr>
                        <a:t>Use Appropriate Arbitration</a:t>
                      </a:r>
                      <a:endParaRPr lang="en-US" b="1" dirty="0"/>
                    </a:p>
                  </a:txBody>
                  <a:tcPr marL="71111" marR="71111"/>
                </a:tc>
                <a:tc>
                  <a:txBody>
                    <a:bodyPr/>
                    <a:lstStyle/>
                    <a:p>
                      <a:pPr algn="ctr"/>
                      <a:endParaRPr lang="en-US" dirty="0"/>
                    </a:p>
                  </a:txBody>
                  <a:tcPr marL="71111" marR="71111"/>
                </a:tc>
                <a:tc>
                  <a:txBody>
                    <a:bodyPr/>
                    <a:lstStyle/>
                    <a:p>
                      <a:pPr algn="ctr"/>
                      <a:r>
                        <a:rPr lang="en-US" dirty="0" smtClean="0"/>
                        <a:t>X</a:t>
                      </a:r>
                      <a:endParaRPr lang="en-US" dirty="0"/>
                    </a:p>
                  </a:txBody>
                  <a:tcPr marL="71111" marR="71111"/>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descr="\\nirvana\CustEd\Exchange\Inside CustEd\Matt Otis\CompactRIO Fundamentals\Screenshots\FPGA Optimization Example\Original.bmp"/>
          <p:cNvPicPr>
            <a:picLocks noGrp="1" noChangeAspect="1" noChangeArrowheads="1"/>
          </p:cNvPicPr>
          <p:nvPr>
            <p:ph sz="half" idx="2"/>
          </p:nvPr>
        </p:nvPicPr>
        <p:blipFill>
          <a:blip r:embed="rId3"/>
          <a:srcRect/>
          <a:stretch>
            <a:fillRect/>
          </a:stretch>
        </p:blipFill>
        <p:spPr bwMode="auto">
          <a:xfrm>
            <a:off x="3372481" y="1600196"/>
            <a:ext cx="5543429" cy="4183525"/>
          </a:xfrm>
          <a:prstGeom prst="rect">
            <a:avLst/>
          </a:prstGeom>
          <a:noFill/>
        </p:spPr>
      </p:pic>
      <p:sp>
        <p:nvSpPr>
          <p:cNvPr id="2" name="Title 1"/>
          <p:cNvSpPr>
            <a:spLocks noGrp="1"/>
          </p:cNvSpPr>
          <p:nvPr>
            <p:ph type="title"/>
          </p:nvPr>
        </p:nvSpPr>
        <p:spPr/>
        <p:txBody>
          <a:bodyPr/>
          <a:lstStyle/>
          <a:p>
            <a:r>
              <a:rPr lang="en-US" dirty="0" smtClean="0"/>
              <a:t>Candidate for Optimization</a:t>
            </a:r>
            <a:endParaRPr lang="en-US" dirty="0"/>
          </a:p>
        </p:txBody>
      </p:sp>
      <p:sp>
        <p:nvSpPr>
          <p:cNvPr id="4" name="Content Placeholder 3"/>
          <p:cNvSpPr>
            <a:spLocks noGrp="1"/>
          </p:cNvSpPr>
          <p:nvPr>
            <p:ph sz="half" idx="1"/>
          </p:nvPr>
        </p:nvSpPr>
        <p:spPr>
          <a:xfrm>
            <a:off x="533400" y="1514475"/>
            <a:ext cx="2743200" cy="4286250"/>
          </a:xfrm>
        </p:spPr>
        <p:txBody>
          <a:bodyPr/>
          <a:lstStyle/>
          <a:p>
            <a:r>
              <a:rPr lang="en-US" dirty="0" smtClean="0"/>
              <a:t>This VI is too large to compile; why?</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descr="\\nirvana\CustEd\Exchange\Inside CustEd\Matt Otis\CompactRIO Fundamentals\Screenshots\FPGA Optimization Example\LUT.bmp"/>
          <p:cNvPicPr>
            <a:picLocks noGrp="1" noChangeAspect="1" noChangeArrowheads="1"/>
          </p:cNvPicPr>
          <p:nvPr>
            <p:ph sz="half" idx="2"/>
          </p:nvPr>
        </p:nvPicPr>
        <p:blipFill>
          <a:blip r:embed="rId3"/>
          <a:srcRect/>
          <a:stretch>
            <a:fillRect/>
          </a:stretch>
        </p:blipFill>
        <p:spPr bwMode="auto">
          <a:xfrm>
            <a:off x="3372485" y="1600200"/>
            <a:ext cx="5594287" cy="4211429"/>
          </a:xfrm>
          <a:prstGeom prst="rect">
            <a:avLst/>
          </a:prstGeom>
          <a:noFill/>
        </p:spPr>
      </p:pic>
      <p:sp>
        <p:nvSpPr>
          <p:cNvPr id="2" name="Title 1"/>
          <p:cNvSpPr>
            <a:spLocks noGrp="1"/>
          </p:cNvSpPr>
          <p:nvPr>
            <p:ph type="title"/>
          </p:nvPr>
        </p:nvSpPr>
        <p:spPr/>
        <p:txBody>
          <a:bodyPr/>
          <a:lstStyle/>
          <a:p>
            <a:r>
              <a:rPr lang="en-US" dirty="0" smtClean="0"/>
              <a:t>Additional Optimization</a:t>
            </a:r>
            <a:endParaRPr lang="en-US" dirty="0"/>
          </a:p>
        </p:txBody>
      </p:sp>
      <p:sp>
        <p:nvSpPr>
          <p:cNvPr id="4" name="Content Placeholder 3"/>
          <p:cNvSpPr>
            <a:spLocks noGrp="1"/>
          </p:cNvSpPr>
          <p:nvPr>
            <p:ph sz="half" idx="1"/>
          </p:nvPr>
        </p:nvSpPr>
        <p:spPr>
          <a:xfrm>
            <a:off x="533400" y="1514475"/>
            <a:ext cx="2971800" cy="4286250"/>
          </a:xfrm>
        </p:spPr>
        <p:txBody>
          <a:bodyPr/>
          <a:lstStyle/>
          <a:p>
            <a:r>
              <a:rPr lang="en-US" dirty="0" smtClean="0"/>
              <a:t>This VI takes 21% of the 1M gate FPGA; can we do better?</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 descr="\\nirvana\CustEd\Exchange\Inside CustEd\Matt Otis\CompactRIO Fundamentals\Screenshots\FPGA Optimization Example\Remove Division.bmp"/>
          <p:cNvPicPr>
            <a:picLocks noGrp="1" noChangeAspect="1" noChangeArrowheads="1"/>
          </p:cNvPicPr>
          <p:nvPr>
            <p:ph sz="half" idx="2"/>
          </p:nvPr>
        </p:nvPicPr>
        <p:blipFill>
          <a:blip r:embed="rId3"/>
          <a:srcRect/>
          <a:stretch>
            <a:fillRect/>
          </a:stretch>
        </p:blipFill>
        <p:spPr bwMode="auto">
          <a:xfrm>
            <a:off x="3352800" y="1600200"/>
            <a:ext cx="5604762" cy="4211429"/>
          </a:xfrm>
          <a:prstGeom prst="rect">
            <a:avLst/>
          </a:prstGeom>
          <a:noFill/>
        </p:spPr>
      </p:pic>
      <p:sp>
        <p:nvSpPr>
          <p:cNvPr id="2" name="Title 1"/>
          <p:cNvSpPr>
            <a:spLocks noGrp="1"/>
          </p:cNvSpPr>
          <p:nvPr>
            <p:ph type="title"/>
          </p:nvPr>
        </p:nvSpPr>
        <p:spPr/>
        <p:txBody>
          <a:bodyPr/>
          <a:lstStyle/>
          <a:p>
            <a:r>
              <a:rPr lang="en-US" dirty="0" smtClean="0"/>
              <a:t>Optimized VI</a:t>
            </a:r>
            <a:endParaRPr lang="en-US" dirty="0"/>
          </a:p>
        </p:txBody>
      </p:sp>
      <p:sp>
        <p:nvSpPr>
          <p:cNvPr id="4" name="Content Placeholder 3"/>
          <p:cNvSpPr>
            <a:spLocks noGrp="1"/>
          </p:cNvSpPr>
          <p:nvPr>
            <p:ph sz="half" idx="1"/>
          </p:nvPr>
        </p:nvSpPr>
        <p:spPr>
          <a:xfrm>
            <a:off x="533400" y="1514475"/>
            <a:ext cx="2667000" cy="2981325"/>
          </a:xfrm>
        </p:spPr>
        <p:txBody>
          <a:bodyPr/>
          <a:lstStyle/>
          <a:p>
            <a:r>
              <a:rPr lang="en-US" dirty="0" smtClean="0"/>
              <a:t>This VI takes 9% of the FPGA.</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 Architectural Optimizations</a:t>
            </a:r>
            <a:endParaRPr lang="en-US" dirty="0"/>
          </a:p>
        </p:txBody>
      </p:sp>
      <p:sp>
        <p:nvSpPr>
          <p:cNvPr id="5" name="Content Placeholder 4"/>
          <p:cNvSpPr>
            <a:spLocks noGrp="1"/>
          </p:cNvSpPr>
          <p:nvPr>
            <p:ph idx="1"/>
          </p:nvPr>
        </p:nvSpPr>
        <p:spPr/>
        <p:txBody>
          <a:bodyPr/>
          <a:lstStyle/>
          <a:p>
            <a:pPr marL="228600" indent="-228600">
              <a:buFont typeface="Arial" pitchFamily="34" charset="0"/>
              <a:buChar char="•"/>
            </a:pPr>
            <a:r>
              <a:rPr lang="en-US" dirty="0" smtClean="0"/>
              <a:t>Dataflow within the FPGA</a:t>
            </a:r>
          </a:p>
          <a:p>
            <a:pPr marL="228600" indent="-228600">
              <a:buFont typeface="Arial" pitchFamily="34" charset="0"/>
              <a:buChar char="•"/>
            </a:pPr>
            <a:r>
              <a:rPr lang="en-US" dirty="0" smtClean="0"/>
              <a:t>Parallel Operations</a:t>
            </a:r>
          </a:p>
          <a:p>
            <a:pPr marL="228600" indent="-228600">
              <a:buFont typeface="Arial" pitchFamily="34" charset="0"/>
              <a:buChar char="•"/>
            </a:pPr>
            <a:r>
              <a:rPr lang="en-US" dirty="0" smtClean="0"/>
              <a:t>Pipelining</a:t>
            </a:r>
          </a:p>
          <a:p>
            <a:pPr marL="228600" indent="-228600">
              <a:buFont typeface="Arial" pitchFamily="34" charset="0"/>
              <a:buChar char="•"/>
            </a:pPr>
            <a:r>
              <a:rPr lang="en-US" dirty="0" smtClean="0"/>
              <a:t>Single-cycle Timed Loops</a:t>
            </a:r>
          </a:p>
          <a:p>
            <a:pPr marL="228600" indent="-228600">
              <a:buFont typeface="Arial" pitchFamily="34" charset="0"/>
              <a:buChar char="•"/>
            </a:pPr>
            <a:r>
              <a:rPr lang="en-US" dirty="0" smtClean="0"/>
              <a:t>Combining Optimizations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Dataflow within the FPGA</a:t>
            </a:r>
            <a:endParaRPr lang="en-US" dirty="0"/>
          </a:p>
        </p:txBody>
      </p:sp>
      <p:sp>
        <p:nvSpPr>
          <p:cNvPr id="8" name="Content Placeholder 7"/>
          <p:cNvSpPr>
            <a:spLocks noGrp="1"/>
          </p:cNvSpPr>
          <p:nvPr>
            <p:ph sz="half" idx="1"/>
          </p:nvPr>
        </p:nvSpPr>
        <p:spPr/>
        <p:txBody>
          <a:bodyPr/>
          <a:lstStyle/>
          <a:p>
            <a:r>
              <a:rPr lang="en-US" dirty="0" smtClean="0"/>
              <a:t>Three components necessary to maintain data flow</a:t>
            </a:r>
          </a:p>
          <a:p>
            <a:pPr lvl="1"/>
            <a:r>
              <a:rPr lang="en-US" dirty="0" smtClean="0"/>
              <a:t>The corresponding logic function</a:t>
            </a:r>
          </a:p>
          <a:p>
            <a:pPr lvl="1"/>
            <a:r>
              <a:rPr lang="en-US" dirty="0" smtClean="0"/>
              <a:t>Synchronization</a:t>
            </a:r>
          </a:p>
          <a:p>
            <a:pPr lvl="1"/>
            <a:r>
              <a:rPr lang="en-US" dirty="0" smtClean="0"/>
              <a:t>The enable chain</a:t>
            </a:r>
          </a:p>
          <a:p>
            <a:endParaRPr lang="en-US" dirty="0"/>
          </a:p>
        </p:txBody>
      </p:sp>
      <p:pic>
        <p:nvPicPr>
          <p:cNvPr id="10" name="Picture 8"/>
          <p:cNvPicPr>
            <a:picLocks noGrp="1" noChangeAspect="1" noChangeArrowheads="1"/>
          </p:cNvPicPr>
          <p:nvPr>
            <p:ph sz="half" idx="2"/>
          </p:nvPr>
        </p:nvPicPr>
        <p:blipFill>
          <a:blip r:embed="rId3"/>
          <a:stretch>
            <a:fillRect/>
          </a:stretch>
        </p:blipFill>
        <p:spPr>
          <a:xfrm>
            <a:off x="5157582" y="2514743"/>
            <a:ext cx="2943636" cy="2285714"/>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Dataflow within the FPGA (continued)</a:t>
            </a:r>
            <a:endParaRPr lang="en-US" dirty="0"/>
          </a:p>
        </p:txBody>
      </p:sp>
      <p:pic>
        <p:nvPicPr>
          <p:cNvPr id="20" name="Picture 3"/>
          <p:cNvPicPr>
            <a:picLocks noChangeAspect="1" noChangeArrowheads="1"/>
          </p:cNvPicPr>
          <p:nvPr/>
        </p:nvPicPr>
        <p:blipFill>
          <a:blip r:embed="rId3"/>
          <a:stretch>
            <a:fillRect/>
          </a:stretch>
        </p:blipFill>
        <p:spPr>
          <a:xfrm>
            <a:off x="914400" y="2895600"/>
            <a:ext cx="6705600" cy="2886324"/>
          </a:xfrm>
          <a:prstGeom prst="rect">
            <a:avLst/>
          </a:prstGeom>
        </p:spPr>
      </p:pic>
      <p:sp>
        <p:nvSpPr>
          <p:cNvPr id="21" name="Down Arrow 20"/>
          <p:cNvSpPr/>
          <p:nvPr/>
        </p:nvSpPr>
        <p:spPr bwMode="auto">
          <a:xfrm>
            <a:off x="4648200" y="2438400"/>
            <a:ext cx="533400" cy="685800"/>
          </a:xfrm>
          <a:prstGeom prst="down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22" name="Down Arrow 21"/>
          <p:cNvSpPr/>
          <p:nvPr/>
        </p:nvSpPr>
        <p:spPr bwMode="auto">
          <a:xfrm>
            <a:off x="3048000" y="2438400"/>
            <a:ext cx="533400" cy="685800"/>
          </a:xfrm>
          <a:prstGeom prst="down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23" name="Down Arrow 22"/>
          <p:cNvSpPr/>
          <p:nvPr/>
        </p:nvSpPr>
        <p:spPr bwMode="auto">
          <a:xfrm>
            <a:off x="6248400" y="2438400"/>
            <a:ext cx="533400" cy="685800"/>
          </a:xfrm>
          <a:prstGeom prst="downArrow">
            <a:avLst/>
          </a:prstGeom>
          <a:solidFill>
            <a:schemeClr val="accent1"/>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pic>
        <p:nvPicPr>
          <p:cNvPr id="24" name="Picture 16"/>
          <p:cNvPicPr>
            <a:picLocks noChangeAspect="1" noChangeArrowheads="1"/>
          </p:cNvPicPr>
          <p:nvPr/>
        </p:nvPicPr>
        <p:blipFill>
          <a:blip r:embed="rId4"/>
          <a:srcRect/>
          <a:stretch>
            <a:fillRect/>
          </a:stretch>
        </p:blipFill>
        <p:spPr bwMode="auto">
          <a:xfrm>
            <a:off x="2819400" y="1524000"/>
            <a:ext cx="4468037" cy="8382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Dataflow within the FPGA (continued)</a:t>
            </a:r>
            <a:endParaRPr lang="en-US" dirty="0"/>
          </a:p>
        </p:txBody>
      </p:sp>
      <p:sp>
        <p:nvSpPr>
          <p:cNvPr id="6" name="Content Placeholder 5"/>
          <p:cNvSpPr>
            <a:spLocks noGrp="1"/>
          </p:cNvSpPr>
          <p:nvPr>
            <p:ph idx="1"/>
          </p:nvPr>
        </p:nvSpPr>
        <p:spPr/>
        <p:txBody>
          <a:bodyPr/>
          <a:lstStyle/>
          <a:p>
            <a:pPr lvl="1"/>
            <a:r>
              <a:rPr lang="en-US" dirty="0" smtClean="0"/>
              <a:t>Each function or VI takes a minimum of 1 clock tick</a:t>
            </a:r>
          </a:p>
          <a:p>
            <a:pPr lvl="1"/>
            <a:r>
              <a:rPr lang="en-US" dirty="0" smtClean="0"/>
              <a:t>Functions can run in parallel</a:t>
            </a:r>
          </a:p>
          <a:p>
            <a:pPr lvl="1"/>
            <a:r>
              <a:rPr lang="en-US" dirty="0" smtClean="0"/>
              <a:t>Some dependent functions must run in sequence</a:t>
            </a:r>
          </a:p>
          <a:p>
            <a:pPr lvl="1"/>
            <a:r>
              <a:rPr lang="en-US" dirty="0" smtClean="0"/>
              <a:t>Application can only run as quickly as the sum of items in a sequence</a:t>
            </a:r>
          </a:p>
          <a:p>
            <a:pPr lvl="1"/>
            <a:r>
              <a:rPr lang="en-US" dirty="0" smtClean="0"/>
              <a:t>While Loops have a 2 clock tick overhead</a:t>
            </a:r>
          </a:p>
          <a:p>
            <a:pPr lvl="2"/>
            <a:r>
              <a:rPr lang="en-US" dirty="0" smtClean="0"/>
              <a:t>If example on previous slide was in a loop:</a:t>
            </a:r>
          </a:p>
          <a:p>
            <a:pPr lvl="3"/>
            <a:r>
              <a:rPr lang="en-US" dirty="0" smtClean="0"/>
              <a:t>Requires 3 clock ticks, plus 2 clock ticks for loop</a:t>
            </a:r>
          </a:p>
          <a:p>
            <a:pPr lvl="3"/>
            <a:r>
              <a:rPr lang="en-US" dirty="0" smtClean="0"/>
              <a:t>Maximum rate = 40 MHz / 5 = 8 MHz</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Operations</a:t>
            </a:r>
            <a:endParaRPr lang="en-US" dirty="0"/>
          </a:p>
        </p:txBody>
      </p:sp>
      <p:sp>
        <p:nvSpPr>
          <p:cNvPr id="3" name="Content Placeholder 2"/>
          <p:cNvSpPr>
            <a:spLocks noGrp="1"/>
          </p:cNvSpPr>
          <p:nvPr>
            <p:ph idx="1"/>
          </p:nvPr>
        </p:nvSpPr>
        <p:spPr/>
        <p:txBody>
          <a:bodyPr/>
          <a:lstStyle/>
          <a:p>
            <a:pPr lvl="1"/>
            <a:r>
              <a:rPr lang="en-US" dirty="0" smtClean="0"/>
              <a:t>Graphical programming promotes parallel code architectures</a:t>
            </a:r>
          </a:p>
          <a:p>
            <a:pPr lvl="1"/>
            <a:r>
              <a:rPr lang="en-US" dirty="0" smtClean="0"/>
              <a:t>LabVIEW Windows and Real-Time </a:t>
            </a:r>
            <a:r>
              <a:rPr lang="en-US" i="1" dirty="0" smtClean="0"/>
              <a:t>serialize</a:t>
            </a:r>
            <a:r>
              <a:rPr lang="en-US" b="1" dirty="0" smtClean="0"/>
              <a:t> </a:t>
            </a:r>
            <a:r>
              <a:rPr lang="en-US" dirty="0" smtClean="0"/>
              <a:t>execution</a:t>
            </a:r>
          </a:p>
          <a:p>
            <a:pPr lvl="1"/>
            <a:r>
              <a:rPr lang="en-US" dirty="0" smtClean="0"/>
              <a:t>LabVIEW FPGA implements </a:t>
            </a:r>
            <a:r>
              <a:rPr lang="en-US" i="1" dirty="0" smtClean="0"/>
              <a:t>true parallel</a:t>
            </a:r>
            <a:r>
              <a:rPr lang="en-US" b="1" dirty="0" smtClean="0"/>
              <a:t> </a:t>
            </a:r>
            <a:r>
              <a:rPr lang="en-US" dirty="0" smtClean="0"/>
              <a:t>execution</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Operations (continued)</a:t>
            </a:r>
            <a:endParaRPr lang="en-US" dirty="0"/>
          </a:p>
        </p:txBody>
      </p:sp>
      <p:sp>
        <p:nvSpPr>
          <p:cNvPr id="3" name="Content Placeholder 2"/>
          <p:cNvSpPr>
            <a:spLocks noGrp="1"/>
          </p:cNvSpPr>
          <p:nvPr>
            <p:ph sz="half" idx="1"/>
          </p:nvPr>
        </p:nvSpPr>
        <p:spPr/>
        <p:txBody>
          <a:bodyPr/>
          <a:lstStyle/>
          <a:p>
            <a:r>
              <a:rPr lang="en-US" dirty="0" smtClean="0"/>
              <a:t>Two parallel loops with different sampling rates </a:t>
            </a:r>
          </a:p>
          <a:p>
            <a:pPr lvl="1"/>
            <a:r>
              <a:rPr lang="en-US" dirty="0" smtClean="0"/>
              <a:t>Run in parallel because there are no shared resources between the two loops</a:t>
            </a:r>
            <a:endParaRPr lang="en-US" dirty="0"/>
          </a:p>
        </p:txBody>
      </p:sp>
      <p:pic>
        <p:nvPicPr>
          <p:cNvPr id="5" name="Content Placeholder 4" descr="parallel.gif"/>
          <p:cNvPicPr>
            <a:picLocks noGrp="1"/>
          </p:cNvPicPr>
          <p:nvPr>
            <p:ph sz="half" idx="2"/>
          </p:nvPr>
        </p:nvPicPr>
        <p:blipFill>
          <a:blip r:embed="rId3"/>
          <a:stretch>
            <a:fillRect/>
          </a:stretch>
        </p:blipFill>
        <p:spPr>
          <a:xfrm>
            <a:off x="4976812" y="1924050"/>
            <a:ext cx="3305175" cy="3467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Parallel Operations (continued)</a:t>
            </a:r>
            <a:endParaRPr lang="en-US" dirty="0"/>
          </a:p>
        </p:txBody>
      </p:sp>
      <p:sp>
        <p:nvSpPr>
          <p:cNvPr id="7" name="Content Placeholder 6"/>
          <p:cNvSpPr>
            <a:spLocks noGrp="1"/>
          </p:cNvSpPr>
          <p:nvPr>
            <p:ph sz="half" idx="1"/>
          </p:nvPr>
        </p:nvSpPr>
        <p:spPr/>
        <p:txBody>
          <a:bodyPr/>
          <a:lstStyle/>
          <a:p>
            <a:r>
              <a:rPr lang="en-US" dirty="0" smtClean="0"/>
              <a:t>Loop rate is limited by the longest path</a:t>
            </a:r>
          </a:p>
          <a:p>
            <a:pPr lvl="1"/>
            <a:r>
              <a:rPr lang="en-US" dirty="0" smtClean="0"/>
              <a:t>AO takes ~35 ticks, </a:t>
            </a:r>
            <a:br>
              <a:rPr lang="en-US" dirty="0" smtClean="0"/>
            </a:br>
            <a:r>
              <a:rPr lang="en-US" dirty="0" smtClean="0"/>
              <a:t>DI takes 1 tick (HW Specific)</a:t>
            </a:r>
          </a:p>
          <a:p>
            <a:pPr lvl="1"/>
            <a:r>
              <a:rPr lang="en-US" dirty="0" smtClean="0"/>
              <a:t>DI limited by AO when in same loop</a:t>
            </a:r>
          </a:p>
          <a:p>
            <a:endParaRPr lang="en-US" dirty="0"/>
          </a:p>
        </p:txBody>
      </p:sp>
      <p:sp>
        <p:nvSpPr>
          <p:cNvPr id="8" name="Content Placeholder 7"/>
          <p:cNvSpPr>
            <a:spLocks noGrp="1"/>
          </p:cNvSpPr>
          <p:nvPr>
            <p:ph sz="half" idx="2"/>
          </p:nvPr>
        </p:nvSpPr>
        <p:spPr/>
        <p:txBody>
          <a:bodyPr/>
          <a:lstStyle/>
          <a:p>
            <a:endParaRPr lang="en-US"/>
          </a:p>
        </p:txBody>
      </p:sp>
      <p:sp>
        <p:nvSpPr>
          <p:cNvPr id="9" name="Text Box 7"/>
          <p:cNvSpPr txBox="1">
            <a:spLocks noChangeArrowheads="1"/>
          </p:cNvSpPr>
          <p:nvPr/>
        </p:nvSpPr>
        <p:spPr bwMode="auto">
          <a:xfrm>
            <a:off x="5334000" y="1981200"/>
            <a:ext cx="2590800" cy="457200"/>
          </a:xfrm>
          <a:prstGeom prst="rect">
            <a:avLst/>
          </a:prstGeom>
          <a:noFill/>
          <a:ln w="9525">
            <a:noFill/>
            <a:miter lim="800000"/>
            <a:headEnd/>
            <a:tailEnd/>
          </a:ln>
          <a:effectLst/>
        </p:spPr>
        <p:txBody>
          <a:bodyPr>
            <a:spAutoFit/>
          </a:bodyPr>
          <a:lstStyle/>
          <a:p>
            <a:pPr algn="ctr" eaLnBrk="0" hangingPunct="0">
              <a:lnSpc>
                <a:spcPct val="100000"/>
              </a:lnSpc>
              <a:spcBef>
                <a:spcPct val="50000"/>
              </a:spcBef>
              <a:buFontTx/>
              <a:buNone/>
            </a:pPr>
            <a:r>
              <a:rPr lang="en-US" dirty="0" smtClean="0">
                <a:solidFill>
                  <a:schemeClr val="tx1"/>
                </a:solidFill>
              </a:rPr>
              <a:t>38 </a:t>
            </a:r>
            <a:r>
              <a:rPr lang="en-US" dirty="0">
                <a:solidFill>
                  <a:schemeClr val="tx1"/>
                </a:solidFill>
              </a:rPr>
              <a:t>Ticks ~ </a:t>
            </a:r>
            <a:r>
              <a:rPr lang="en-US" dirty="0" smtClean="0">
                <a:solidFill>
                  <a:schemeClr val="tx1"/>
                </a:solidFill>
              </a:rPr>
              <a:t>1µSec</a:t>
            </a:r>
            <a:endParaRPr lang="en-US" dirty="0">
              <a:solidFill>
                <a:schemeClr val="tx1"/>
              </a:solidFill>
            </a:endParaRPr>
          </a:p>
        </p:txBody>
      </p:sp>
      <p:pic>
        <p:nvPicPr>
          <p:cNvPr id="121858" name="Picture 2" descr="\\nirvana\CustEd\Exchange\Inside CustEd\Matt Otis\CompactRIO Fundamentals\Screenshots\Parallel Operations\parallel_together.bmp"/>
          <p:cNvPicPr>
            <a:picLocks noChangeAspect="1" noChangeArrowheads="1"/>
          </p:cNvPicPr>
          <p:nvPr/>
        </p:nvPicPr>
        <p:blipFill>
          <a:blip r:embed="rId3"/>
          <a:srcRect/>
          <a:stretch>
            <a:fillRect/>
          </a:stretch>
        </p:blipFill>
        <p:spPr bwMode="auto">
          <a:xfrm>
            <a:off x="4953000" y="2438400"/>
            <a:ext cx="3408218" cy="2590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B. Benchmarking FPGA VIs</a:t>
            </a:r>
            <a:endParaRPr lang="en-US" dirty="0"/>
          </a:p>
        </p:txBody>
      </p:sp>
      <p:sp>
        <p:nvSpPr>
          <p:cNvPr id="6" name="Content Placeholder 5"/>
          <p:cNvSpPr>
            <a:spLocks noGrp="1"/>
          </p:cNvSpPr>
          <p:nvPr>
            <p:ph idx="1"/>
          </p:nvPr>
        </p:nvSpPr>
        <p:spPr/>
        <p:txBody>
          <a:bodyPr/>
          <a:lstStyle/>
          <a:p>
            <a:r>
              <a:rPr lang="en-US" dirty="0" smtClean="0"/>
              <a:t>To benchmark FPGA VI speed, use the Tick Count </a:t>
            </a:r>
            <a:br>
              <a:rPr lang="en-US" dirty="0" smtClean="0"/>
            </a:br>
            <a:r>
              <a:rPr lang="en-US" dirty="0" smtClean="0"/>
              <a:t>Express VI </a:t>
            </a:r>
          </a:p>
          <a:p>
            <a:pPr lvl="1"/>
            <a:r>
              <a:rPr lang="en-US" dirty="0" smtClean="0"/>
              <a:t>Requires additional code for testing</a:t>
            </a:r>
          </a:p>
          <a:p>
            <a:pPr lvl="2"/>
            <a:r>
              <a:rPr lang="en-US" dirty="0" smtClean="0"/>
              <a:t>Remove benchmarking code in final application</a:t>
            </a:r>
            <a:br>
              <a:rPr lang="en-US" dirty="0" smtClean="0"/>
            </a:br>
            <a:endParaRPr lang="en-US" dirty="0" smtClean="0"/>
          </a:p>
          <a:p>
            <a:r>
              <a:rPr lang="en-US" dirty="0" smtClean="0"/>
              <a:t>To benchmark FPGA VI size, analyze the compile report</a:t>
            </a:r>
          </a:p>
          <a:p>
            <a:pPr lvl="1"/>
            <a:r>
              <a:rPr lang="en-US" dirty="0" smtClean="0"/>
              <a:t>Compile size unknown until entire compile is complete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Parallel Operations (continued)</a:t>
            </a:r>
            <a:endParaRPr lang="en-US" dirty="0"/>
          </a:p>
        </p:txBody>
      </p:sp>
      <p:sp>
        <p:nvSpPr>
          <p:cNvPr id="7" name="Content Placeholder 6"/>
          <p:cNvSpPr>
            <a:spLocks noGrp="1"/>
          </p:cNvSpPr>
          <p:nvPr>
            <p:ph sz="half" idx="1"/>
          </p:nvPr>
        </p:nvSpPr>
        <p:spPr/>
        <p:txBody>
          <a:bodyPr/>
          <a:lstStyle/>
          <a:p>
            <a:r>
              <a:rPr lang="en-US" dirty="0" smtClean="0"/>
              <a:t>Loop rate limited by the longest path</a:t>
            </a:r>
          </a:p>
          <a:p>
            <a:pPr lvl="1"/>
            <a:r>
              <a:rPr lang="en-US" dirty="0" smtClean="0"/>
              <a:t>AO takes ~35 ticks, </a:t>
            </a:r>
            <a:br>
              <a:rPr lang="en-US" dirty="0" smtClean="0"/>
            </a:br>
            <a:r>
              <a:rPr lang="en-US" dirty="0" smtClean="0"/>
              <a:t>DI takes 1 tick (HW Specific)</a:t>
            </a:r>
          </a:p>
          <a:p>
            <a:pPr lvl="1"/>
            <a:r>
              <a:rPr lang="en-US" dirty="0" smtClean="0"/>
              <a:t>Separate functions to allow DI to run independent of AO</a:t>
            </a:r>
          </a:p>
          <a:p>
            <a:pPr lvl="1"/>
            <a:r>
              <a:rPr lang="en-US" dirty="0" smtClean="0"/>
              <a:t>This allows you to sample DI 10 times faster by using a separate loop</a:t>
            </a:r>
          </a:p>
          <a:p>
            <a:endParaRPr lang="en-US" dirty="0"/>
          </a:p>
        </p:txBody>
      </p:sp>
      <p:sp>
        <p:nvSpPr>
          <p:cNvPr id="8" name="Content Placeholder 7"/>
          <p:cNvSpPr>
            <a:spLocks noGrp="1"/>
          </p:cNvSpPr>
          <p:nvPr>
            <p:ph sz="half" idx="2"/>
          </p:nvPr>
        </p:nvSpPr>
        <p:spPr/>
        <p:txBody>
          <a:bodyPr/>
          <a:lstStyle/>
          <a:p>
            <a:endParaRPr lang="en-US"/>
          </a:p>
        </p:txBody>
      </p:sp>
      <p:sp>
        <p:nvSpPr>
          <p:cNvPr id="9" name="Text Box 7"/>
          <p:cNvSpPr txBox="1">
            <a:spLocks noChangeArrowheads="1"/>
          </p:cNvSpPr>
          <p:nvPr/>
        </p:nvSpPr>
        <p:spPr bwMode="auto">
          <a:xfrm>
            <a:off x="5334000" y="1600200"/>
            <a:ext cx="2590800" cy="457200"/>
          </a:xfrm>
          <a:prstGeom prst="rect">
            <a:avLst/>
          </a:prstGeom>
          <a:noFill/>
          <a:ln w="9525">
            <a:noFill/>
            <a:miter lim="800000"/>
            <a:headEnd/>
            <a:tailEnd/>
          </a:ln>
          <a:effectLst/>
        </p:spPr>
        <p:txBody>
          <a:bodyPr>
            <a:spAutoFit/>
          </a:bodyPr>
          <a:lstStyle/>
          <a:p>
            <a:pPr algn="ctr" eaLnBrk="0" hangingPunct="0">
              <a:lnSpc>
                <a:spcPct val="100000"/>
              </a:lnSpc>
              <a:spcBef>
                <a:spcPct val="50000"/>
              </a:spcBef>
              <a:buFontTx/>
              <a:buNone/>
            </a:pPr>
            <a:r>
              <a:rPr lang="en-US" dirty="0" smtClean="0">
                <a:solidFill>
                  <a:schemeClr val="tx1"/>
                </a:solidFill>
              </a:rPr>
              <a:t>38 </a:t>
            </a:r>
            <a:r>
              <a:rPr lang="en-US" dirty="0">
                <a:solidFill>
                  <a:schemeClr val="tx1"/>
                </a:solidFill>
              </a:rPr>
              <a:t>Ticks ~ </a:t>
            </a:r>
            <a:r>
              <a:rPr lang="en-US" dirty="0" smtClean="0">
                <a:solidFill>
                  <a:schemeClr val="tx1"/>
                </a:solidFill>
              </a:rPr>
              <a:t>1 µSec</a:t>
            </a:r>
            <a:endParaRPr lang="en-US" dirty="0">
              <a:solidFill>
                <a:schemeClr val="tx1"/>
              </a:solidFill>
            </a:endParaRPr>
          </a:p>
        </p:txBody>
      </p:sp>
      <p:sp>
        <p:nvSpPr>
          <p:cNvPr id="10" name="Text Box 8"/>
          <p:cNvSpPr txBox="1">
            <a:spLocks noChangeArrowheads="1"/>
          </p:cNvSpPr>
          <p:nvPr/>
        </p:nvSpPr>
        <p:spPr bwMode="auto">
          <a:xfrm>
            <a:off x="5486400" y="5410200"/>
            <a:ext cx="2286000" cy="457200"/>
          </a:xfrm>
          <a:prstGeom prst="rect">
            <a:avLst/>
          </a:prstGeom>
          <a:noFill/>
          <a:ln w="9525">
            <a:noFill/>
            <a:miter lim="800000"/>
            <a:headEnd/>
            <a:tailEnd/>
          </a:ln>
          <a:effectLst/>
        </p:spPr>
        <p:txBody>
          <a:bodyPr>
            <a:spAutoFit/>
          </a:bodyPr>
          <a:lstStyle/>
          <a:p>
            <a:pPr>
              <a:spcBef>
                <a:spcPct val="50000"/>
              </a:spcBef>
            </a:pPr>
            <a:r>
              <a:rPr lang="en-US" dirty="0">
                <a:solidFill>
                  <a:schemeClr val="tx1"/>
                </a:solidFill>
              </a:rPr>
              <a:t>4 Ticks ~ .1 </a:t>
            </a:r>
            <a:r>
              <a:rPr lang="en-US" dirty="0" smtClean="0">
                <a:solidFill>
                  <a:schemeClr val="tx1"/>
                </a:solidFill>
              </a:rPr>
              <a:t>µSec</a:t>
            </a:r>
            <a:endParaRPr lang="en-US" dirty="0">
              <a:solidFill>
                <a:schemeClr val="tx1"/>
              </a:solidFill>
            </a:endParaRPr>
          </a:p>
        </p:txBody>
      </p:sp>
      <p:pic>
        <p:nvPicPr>
          <p:cNvPr id="49153" name="Picture 1" descr="\\nirvana\CustEd\Exchange\Inside CustEd\Matt Otis\CompactRIO Fundamentals\Screenshots\Parallel Operations\parallel_separate.bmp"/>
          <p:cNvPicPr>
            <a:picLocks noChangeAspect="1" noChangeArrowheads="1"/>
          </p:cNvPicPr>
          <p:nvPr/>
        </p:nvPicPr>
        <p:blipFill>
          <a:blip r:embed="rId3"/>
          <a:srcRect/>
          <a:stretch>
            <a:fillRect/>
          </a:stretch>
        </p:blipFill>
        <p:spPr bwMode="auto">
          <a:xfrm>
            <a:off x="5105400" y="2057400"/>
            <a:ext cx="3048000" cy="33577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Pipelining</a:t>
            </a:r>
            <a:endParaRPr lang="en-US" dirty="0" smtClean="0"/>
          </a:p>
        </p:txBody>
      </p:sp>
      <p:sp>
        <p:nvSpPr>
          <p:cNvPr id="3" name="Content Placeholder 2"/>
          <p:cNvSpPr>
            <a:spLocks noGrp="1"/>
          </p:cNvSpPr>
          <p:nvPr>
            <p:ph idx="1"/>
          </p:nvPr>
        </p:nvSpPr>
        <p:spPr/>
        <p:txBody>
          <a:bodyPr/>
          <a:lstStyle/>
          <a:p>
            <a:r>
              <a:rPr lang="en-US" dirty="0" smtClean="0"/>
              <a:t>Within a loop, divide code into different loop iterations to reduce the duration of each iteration</a:t>
            </a:r>
          </a:p>
          <a:p>
            <a:pPr lvl="1"/>
            <a:r>
              <a:rPr lang="en-US" dirty="0" smtClean="0"/>
              <a:t>Handle different parts of the process flow in parallel within one loop iteration</a:t>
            </a:r>
          </a:p>
          <a:p>
            <a:pPr lvl="1"/>
            <a:r>
              <a:rPr lang="en-US" dirty="0" smtClean="0"/>
              <a:t>Pass data to next </a:t>
            </a:r>
            <a:br>
              <a:rPr lang="en-US" dirty="0" smtClean="0"/>
            </a:br>
            <a:r>
              <a:rPr lang="en-US" dirty="0" smtClean="0"/>
              <a:t>piece of code using </a:t>
            </a:r>
            <a:br>
              <a:rPr lang="en-US" dirty="0" smtClean="0"/>
            </a:br>
            <a:r>
              <a:rPr lang="en-US" dirty="0" smtClean="0"/>
              <a:t>shift registers</a:t>
            </a:r>
          </a:p>
        </p:txBody>
      </p:sp>
      <p:pic>
        <p:nvPicPr>
          <p:cNvPr id="5" name="Picture 15" descr="33"/>
          <p:cNvPicPr>
            <a:picLocks noGrp="1" noChangeAspect="1" noChangeArrowheads="1"/>
          </p:cNvPicPr>
          <p:nvPr>
            <p:ph sz="half" idx="4294967295"/>
          </p:nvPr>
        </p:nvPicPr>
        <p:blipFill>
          <a:blip r:embed="rId3"/>
          <a:srcRect/>
          <a:stretch>
            <a:fillRect/>
          </a:stretch>
        </p:blipFill>
        <p:spPr bwMode="auto">
          <a:xfrm>
            <a:off x="3657600" y="3276600"/>
            <a:ext cx="5103812" cy="220503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Pipelining – Feedback Nodes</a:t>
            </a:r>
            <a:endParaRPr lang="en-US" dirty="0"/>
          </a:p>
        </p:txBody>
      </p:sp>
      <p:sp>
        <p:nvSpPr>
          <p:cNvPr id="3" name="Content Placeholder 2"/>
          <p:cNvSpPr>
            <a:spLocks noGrp="1"/>
          </p:cNvSpPr>
          <p:nvPr>
            <p:ph idx="1"/>
          </p:nvPr>
        </p:nvSpPr>
        <p:spPr/>
        <p:txBody>
          <a:bodyPr/>
          <a:lstStyle/>
          <a:p>
            <a:pPr>
              <a:lnSpc>
                <a:spcPct val="90000"/>
              </a:lnSpc>
            </a:pPr>
            <a:r>
              <a:rPr lang="en-US" dirty="0" smtClean="0"/>
              <a:t>Use Feedback Nodes to maintain look and feel of original application</a:t>
            </a:r>
          </a:p>
          <a:p>
            <a:pPr lvl="1">
              <a:lnSpc>
                <a:spcPct val="90000"/>
              </a:lnSpc>
            </a:pPr>
            <a:r>
              <a:rPr lang="en-US" dirty="0" smtClean="0"/>
              <a:t>Same functionality as a shift register</a:t>
            </a:r>
          </a:p>
          <a:p>
            <a:pPr lvl="1">
              <a:lnSpc>
                <a:spcPct val="90000"/>
              </a:lnSpc>
            </a:pPr>
            <a:r>
              <a:rPr lang="en-US" dirty="0" smtClean="0"/>
              <a:t>Maintains more congruous VI appearance</a:t>
            </a:r>
            <a:endParaRPr lang="en-US" dirty="0"/>
          </a:p>
        </p:txBody>
      </p:sp>
      <p:pic>
        <p:nvPicPr>
          <p:cNvPr id="79874" name="Picture 2"/>
          <p:cNvPicPr>
            <a:picLocks noGrp="1" noChangeAspect="1" noChangeArrowheads="1"/>
          </p:cNvPicPr>
          <p:nvPr>
            <p:ph sz="half" idx="4294967295"/>
          </p:nvPr>
        </p:nvPicPr>
        <p:blipFill>
          <a:blip r:embed="rId3"/>
          <a:srcRect/>
          <a:stretch>
            <a:fillRect/>
          </a:stretch>
        </p:blipFill>
        <p:spPr bwMode="auto">
          <a:xfrm>
            <a:off x="1905000" y="3581400"/>
            <a:ext cx="5334000" cy="2295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7"/>
          <p:cNvPicPr>
            <a:picLocks noChangeAspect="1" noChangeArrowheads="1"/>
          </p:cNvPicPr>
          <p:nvPr/>
        </p:nvPicPr>
        <p:blipFill>
          <a:blip r:embed="rId3"/>
          <a:srcRect/>
          <a:stretch>
            <a:fillRect/>
          </a:stretch>
        </p:blipFill>
        <p:spPr bwMode="auto">
          <a:xfrm>
            <a:off x="5029200" y="4191000"/>
            <a:ext cx="3886200" cy="1677988"/>
          </a:xfrm>
          <a:prstGeom prst="rect">
            <a:avLst/>
          </a:prstGeom>
          <a:noFill/>
        </p:spPr>
      </p:pic>
      <p:pic>
        <p:nvPicPr>
          <p:cNvPr id="6" name="Picture 30"/>
          <p:cNvPicPr>
            <a:picLocks noGrp="1" noChangeAspect="1" noChangeArrowheads="1"/>
          </p:cNvPicPr>
          <p:nvPr>
            <p:ph sz="half" idx="2"/>
          </p:nvPr>
        </p:nvPicPr>
        <p:blipFill>
          <a:blip r:embed="rId4"/>
          <a:srcRect/>
          <a:stretch>
            <a:fillRect/>
          </a:stretch>
        </p:blipFill>
        <p:spPr bwMode="auto">
          <a:xfrm>
            <a:off x="4648200" y="1066800"/>
            <a:ext cx="3962400" cy="3261775"/>
          </a:xfrm>
          <a:prstGeom prst="rect">
            <a:avLst/>
          </a:prstGeom>
          <a:noFill/>
        </p:spPr>
      </p:pic>
      <p:pic>
        <p:nvPicPr>
          <p:cNvPr id="10" name="Picture 16"/>
          <p:cNvPicPr>
            <a:picLocks noChangeAspect="1" noChangeArrowheads="1"/>
          </p:cNvPicPr>
          <p:nvPr/>
        </p:nvPicPr>
        <p:blipFill>
          <a:blip r:embed="rId5"/>
          <a:srcRect/>
          <a:stretch>
            <a:fillRect/>
          </a:stretch>
        </p:blipFill>
        <p:spPr bwMode="auto">
          <a:xfrm>
            <a:off x="0" y="3962400"/>
            <a:ext cx="4724400" cy="1231900"/>
          </a:xfrm>
          <a:prstGeom prst="rect">
            <a:avLst/>
          </a:prstGeom>
          <a:noFill/>
        </p:spPr>
      </p:pic>
      <p:sp>
        <p:nvSpPr>
          <p:cNvPr id="2" name="Title 1"/>
          <p:cNvSpPr>
            <a:spLocks noGrp="1"/>
          </p:cNvSpPr>
          <p:nvPr>
            <p:ph type="title"/>
          </p:nvPr>
        </p:nvSpPr>
        <p:spPr/>
        <p:txBody>
          <a:bodyPr/>
          <a:lstStyle/>
          <a:p>
            <a:r>
              <a:rPr lang="en-US" dirty="0" smtClean="0"/>
              <a:t>Pipelining Example</a:t>
            </a:r>
            <a:endParaRPr lang="en-US" dirty="0"/>
          </a:p>
        </p:txBody>
      </p:sp>
      <p:pic>
        <p:nvPicPr>
          <p:cNvPr id="5" name="Picture 31"/>
          <p:cNvPicPr>
            <a:picLocks noGrp="1" noChangeAspect="1" noChangeArrowheads="1"/>
          </p:cNvPicPr>
          <p:nvPr>
            <p:ph sz="half" idx="1"/>
          </p:nvPr>
        </p:nvPicPr>
        <p:blipFill>
          <a:blip r:embed="rId6"/>
          <a:srcRect/>
          <a:stretch>
            <a:fillRect/>
          </a:stretch>
        </p:blipFill>
        <p:spPr bwMode="auto">
          <a:xfrm>
            <a:off x="533400" y="1091096"/>
            <a:ext cx="3962400" cy="3213184"/>
          </a:xfrm>
          <a:prstGeom prst="rect">
            <a:avLst/>
          </a:prstGeom>
          <a:noFill/>
        </p:spPr>
      </p:pic>
      <p:sp>
        <p:nvSpPr>
          <p:cNvPr id="8" name="Text Box 6"/>
          <p:cNvSpPr txBox="1">
            <a:spLocks noChangeArrowheads="1"/>
          </p:cNvSpPr>
          <p:nvPr/>
        </p:nvSpPr>
        <p:spPr bwMode="auto">
          <a:xfrm>
            <a:off x="914400" y="5213350"/>
            <a:ext cx="2438400" cy="366713"/>
          </a:xfrm>
          <a:prstGeom prst="rect">
            <a:avLst/>
          </a:prstGeom>
          <a:noFill/>
          <a:ln w="9525" algn="ctr">
            <a:noFill/>
            <a:miter lim="800000"/>
            <a:headEnd type="none" w="sm" len="sm"/>
            <a:tailEnd type="none" w="sm" len="sm"/>
          </a:ln>
          <a:effectLst/>
        </p:spPr>
        <p:txBody>
          <a:bodyPr>
            <a:spAutoFit/>
          </a:bodyPr>
          <a:lstStyle/>
          <a:p>
            <a:pPr>
              <a:spcBef>
                <a:spcPct val="50000"/>
              </a:spcBef>
            </a:pPr>
            <a:r>
              <a:rPr lang="en-US" sz="1800" dirty="0">
                <a:solidFill>
                  <a:schemeClr val="tx1"/>
                </a:solidFill>
              </a:rPr>
              <a:t>212 clock cycles (5.3 </a:t>
            </a:r>
            <a:r>
              <a:rPr lang="el-GR" sz="1800" dirty="0">
                <a:solidFill>
                  <a:schemeClr val="tx1"/>
                </a:solidFill>
              </a:rPr>
              <a:t>μ</a:t>
            </a:r>
            <a:r>
              <a:rPr lang="en-US" sz="1800" dirty="0">
                <a:solidFill>
                  <a:schemeClr val="tx1"/>
                </a:solidFill>
              </a:rPr>
              <a:t>s)</a:t>
            </a:r>
          </a:p>
        </p:txBody>
      </p:sp>
      <p:sp>
        <p:nvSpPr>
          <p:cNvPr id="9" name="Text Box 7"/>
          <p:cNvSpPr txBox="1">
            <a:spLocks noChangeArrowheads="1"/>
          </p:cNvSpPr>
          <p:nvPr/>
        </p:nvSpPr>
        <p:spPr bwMode="auto">
          <a:xfrm>
            <a:off x="6553200" y="5029200"/>
            <a:ext cx="2209800" cy="1061829"/>
          </a:xfrm>
          <a:prstGeom prst="rect">
            <a:avLst/>
          </a:prstGeom>
          <a:noFill/>
          <a:ln w="9525" algn="ctr">
            <a:noFill/>
            <a:miter lim="800000"/>
            <a:headEnd type="none" w="sm" len="sm"/>
            <a:tailEnd type="none" w="sm" len="sm"/>
          </a:ln>
          <a:effectLst/>
        </p:spPr>
        <p:txBody>
          <a:bodyPr wrap="square">
            <a:spAutoFit/>
          </a:bodyPr>
          <a:lstStyle/>
          <a:p>
            <a:pPr>
              <a:spcBef>
                <a:spcPct val="50000"/>
              </a:spcBef>
            </a:pPr>
            <a:r>
              <a:rPr lang="en-US" sz="1800" dirty="0">
                <a:solidFill>
                  <a:schemeClr val="tx1"/>
                </a:solidFill>
              </a:rPr>
              <a:t>172 clock cycles </a:t>
            </a:r>
            <a:r>
              <a:rPr lang="en-US" sz="1800" dirty="0" smtClean="0">
                <a:solidFill>
                  <a:schemeClr val="tx1"/>
                </a:solidFill>
              </a:rPr>
              <a:t/>
            </a:r>
            <a:br>
              <a:rPr lang="en-US" sz="1800" dirty="0" smtClean="0">
                <a:solidFill>
                  <a:schemeClr val="tx1"/>
                </a:solidFill>
              </a:rPr>
            </a:br>
            <a:r>
              <a:rPr lang="en-US" sz="1800" dirty="0" smtClean="0">
                <a:solidFill>
                  <a:schemeClr val="tx1"/>
                </a:solidFill>
              </a:rPr>
              <a:t>(</a:t>
            </a:r>
            <a:r>
              <a:rPr lang="en-US" sz="1800" dirty="0">
                <a:solidFill>
                  <a:schemeClr val="tx1"/>
                </a:solidFill>
              </a:rPr>
              <a:t>4.3 </a:t>
            </a:r>
            <a:r>
              <a:rPr lang="el-GR" sz="1800" dirty="0">
                <a:solidFill>
                  <a:schemeClr val="tx1"/>
                </a:solidFill>
              </a:rPr>
              <a:t>μ</a:t>
            </a:r>
            <a:r>
              <a:rPr lang="en-US" sz="1800" dirty="0">
                <a:solidFill>
                  <a:schemeClr val="tx1"/>
                </a:solidFill>
              </a:rPr>
              <a:t>s)</a:t>
            </a:r>
          </a:p>
          <a:p>
            <a:pPr>
              <a:spcBef>
                <a:spcPct val="50000"/>
              </a:spcBef>
            </a:pPr>
            <a:r>
              <a:rPr lang="en-US" sz="1800" dirty="0">
                <a:solidFill>
                  <a:schemeClr val="tx1"/>
                </a:solidFill>
              </a:rPr>
              <a:t>~ 19% Faster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4"/>
          <p:cNvGraphicFramePr>
            <a:graphicFrameLocks noGrp="1" noChangeAspect="1"/>
          </p:cNvGraphicFramePr>
          <p:nvPr/>
        </p:nvGraphicFramePr>
        <p:xfrm>
          <a:off x="228600" y="3200400"/>
          <a:ext cx="8458200" cy="2995612"/>
        </p:xfrm>
        <a:graphic>
          <a:graphicData uri="http://schemas.openxmlformats.org/presentationml/2006/ole">
            <p:oleObj spid="_x0000_s35842" name="Bitmap Image" r:id="rId4" imgW="5380952" imgH="1905266" progId="PBrush">
              <p:embed/>
            </p:oleObj>
          </a:graphicData>
        </a:graphic>
      </p:graphicFrame>
      <p:grpSp>
        <p:nvGrpSpPr>
          <p:cNvPr id="9" name="Group 34"/>
          <p:cNvGrpSpPr>
            <a:grpSpLocks/>
          </p:cNvGrpSpPr>
          <p:nvPr/>
        </p:nvGrpSpPr>
        <p:grpSpPr bwMode="auto">
          <a:xfrm>
            <a:off x="1143000" y="2819400"/>
            <a:ext cx="381000" cy="2209800"/>
            <a:chOff x="1272" y="1584"/>
            <a:chExt cx="240" cy="1248"/>
          </a:xfrm>
        </p:grpSpPr>
        <p:sp>
          <p:nvSpPr>
            <p:cNvPr id="10" name="Line 9"/>
            <p:cNvSpPr>
              <a:spLocks noChangeShapeType="1"/>
            </p:cNvSpPr>
            <p:nvPr/>
          </p:nvSpPr>
          <p:spPr bwMode="auto">
            <a:xfrm>
              <a:off x="1392" y="1824"/>
              <a:ext cx="0" cy="1008"/>
            </a:xfrm>
            <a:prstGeom prst="line">
              <a:avLst/>
            </a:prstGeom>
            <a:noFill/>
            <a:ln w="9525">
              <a:solidFill>
                <a:schemeClr val="tx1"/>
              </a:solidFill>
              <a:round/>
              <a:headEnd/>
              <a:tailEnd/>
            </a:ln>
            <a:effectLst/>
          </p:spPr>
          <p:txBody>
            <a:bodyPr wrap="none" anchor="ctr"/>
            <a:lstStyle/>
            <a:p>
              <a:endParaRPr lang="en-US"/>
            </a:p>
          </p:txBody>
        </p:sp>
        <p:sp>
          <p:nvSpPr>
            <p:cNvPr id="11" name="Text Box 21"/>
            <p:cNvSpPr txBox="1">
              <a:spLocks noChangeArrowheads="1"/>
            </p:cNvSpPr>
            <p:nvPr/>
          </p:nvSpPr>
          <p:spPr bwMode="auto">
            <a:xfrm>
              <a:off x="1272" y="1584"/>
              <a:ext cx="240" cy="25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1</a:t>
              </a:r>
            </a:p>
          </p:txBody>
        </p:sp>
      </p:grpSp>
      <p:grpSp>
        <p:nvGrpSpPr>
          <p:cNvPr id="12" name="Group 35"/>
          <p:cNvGrpSpPr>
            <a:grpSpLocks/>
          </p:cNvGrpSpPr>
          <p:nvPr/>
        </p:nvGrpSpPr>
        <p:grpSpPr bwMode="auto">
          <a:xfrm>
            <a:off x="1752600" y="2819400"/>
            <a:ext cx="304800" cy="1981200"/>
            <a:chOff x="1680" y="1584"/>
            <a:chExt cx="192" cy="1248"/>
          </a:xfrm>
        </p:grpSpPr>
        <p:sp>
          <p:nvSpPr>
            <p:cNvPr id="13" name="Line 10"/>
            <p:cNvSpPr>
              <a:spLocks noChangeShapeType="1"/>
            </p:cNvSpPr>
            <p:nvPr/>
          </p:nvSpPr>
          <p:spPr bwMode="auto">
            <a:xfrm>
              <a:off x="1776" y="1824"/>
              <a:ext cx="0" cy="1008"/>
            </a:xfrm>
            <a:prstGeom prst="line">
              <a:avLst/>
            </a:prstGeom>
            <a:noFill/>
            <a:ln w="9525">
              <a:solidFill>
                <a:schemeClr val="tx1"/>
              </a:solidFill>
              <a:round/>
              <a:headEnd/>
              <a:tailEnd/>
            </a:ln>
            <a:effectLst/>
          </p:spPr>
          <p:txBody>
            <a:bodyPr wrap="none" anchor="ctr"/>
            <a:lstStyle/>
            <a:p>
              <a:endParaRPr lang="en-US"/>
            </a:p>
          </p:txBody>
        </p:sp>
        <p:sp>
          <p:nvSpPr>
            <p:cNvPr id="14" name="Text Box 22"/>
            <p:cNvSpPr txBox="1">
              <a:spLocks noChangeArrowheads="1"/>
            </p:cNvSpPr>
            <p:nvPr/>
          </p:nvSpPr>
          <p:spPr bwMode="auto">
            <a:xfrm>
              <a:off x="1680"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2</a:t>
              </a:r>
            </a:p>
          </p:txBody>
        </p:sp>
      </p:grpSp>
      <p:grpSp>
        <p:nvGrpSpPr>
          <p:cNvPr id="15" name="Group 36"/>
          <p:cNvGrpSpPr>
            <a:grpSpLocks/>
          </p:cNvGrpSpPr>
          <p:nvPr/>
        </p:nvGrpSpPr>
        <p:grpSpPr bwMode="auto">
          <a:xfrm>
            <a:off x="2209800" y="2819400"/>
            <a:ext cx="304800" cy="1981200"/>
            <a:chOff x="1884" y="1584"/>
            <a:chExt cx="192" cy="1248"/>
          </a:xfrm>
        </p:grpSpPr>
        <p:sp>
          <p:nvSpPr>
            <p:cNvPr id="16" name="Line 11"/>
            <p:cNvSpPr>
              <a:spLocks noChangeShapeType="1"/>
            </p:cNvSpPr>
            <p:nvPr/>
          </p:nvSpPr>
          <p:spPr bwMode="auto">
            <a:xfrm>
              <a:off x="1968" y="1824"/>
              <a:ext cx="0" cy="1008"/>
            </a:xfrm>
            <a:prstGeom prst="line">
              <a:avLst/>
            </a:prstGeom>
            <a:noFill/>
            <a:ln w="9525">
              <a:solidFill>
                <a:schemeClr val="tx1"/>
              </a:solidFill>
              <a:round/>
              <a:headEnd/>
              <a:tailEnd/>
            </a:ln>
            <a:effectLst/>
          </p:spPr>
          <p:txBody>
            <a:bodyPr wrap="none" anchor="ctr"/>
            <a:lstStyle/>
            <a:p>
              <a:endParaRPr lang="en-US"/>
            </a:p>
          </p:txBody>
        </p:sp>
        <p:sp>
          <p:nvSpPr>
            <p:cNvPr id="17" name="Text Box 23"/>
            <p:cNvSpPr txBox="1">
              <a:spLocks noChangeArrowheads="1"/>
            </p:cNvSpPr>
            <p:nvPr/>
          </p:nvSpPr>
          <p:spPr bwMode="auto">
            <a:xfrm>
              <a:off x="1884"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3</a:t>
              </a:r>
            </a:p>
          </p:txBody>
        </p:sp>
      </p:grpSp>
      <p:grpSp>
        <p:nvGrpSpPr>
          <p:cNvPr id="18" name="Group 37"/>
          <p:cNvGrpSpPr>
            <a:grpSpLocks/>
          </p:cNvGrpSpPr>
          <p:nvPr/>
        </p:nvGrpSpPr>
        <p:grpSpPr bwMode="auto">
          <a:xfrm>
            <a:off x="2590800" y="2819400"/>
            <a:ext cx="304800" cy="1981200"/>
            <a:chOff x="2064" y="1584"/>
            <a:chExt cx="192" cy="1248"/>
          </a:xfrm>
        </p:grpSpPr>
        <p:sp>
          <p:nvSpPr>
            <p:cNvPr id="19" name="Line 12"/>
            <p:cNvSpPr>
              <a:spLocks noChangeShapeType="1"/>
            </p:cNvSpPr>
            <p:nvPr/>
          </p:nvSpPr>
          <p:spPr bwMode="auto">
            <a:xfrm>
              <a:off x="2160" y="1824"/>
              <a:ext cx="0" cy="1008"/>
            </a:xfrm>
            <a:prstGeom prst="line">
              <a:avLst/>
            </a:prstGeom>
            <a:noFill/>
            <a:ln w="9525">
              <a:solidFill>
                <a:schemeClr val="tx1"/>
              </a:solidFill>
              <a:round/>
              <a:headEnd/>
              <a:tailEnd/>
            </a:ln>
            <a:effectLst/>
          </p:spPr>
          <p:txBody>
            <a:bodyPr wrap="none" anchor="ctr"/>
            <a:lstStyle/>
            <a:p>
              <a:endParaRPr lang="en-US"/>
            </a:p>
          </p:txBody>
        </p:sp>
        <p:sp>
          <p:nvSpPr>
            <p:cNvPr id="20" name="Text Box 24"/>
            <p:cNvSpPr txBox="1">
              <a:spLocks noChangeArrowheads="1"/>
            </p:cNvSpPr>
            <p:nvPr/>
          </p:nvSpPr>
          <p:spPr bwMode="auto">
            <a:xfrm>
              <a:off x="2064"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4</a:t>
              </a:r>
            </a:p>
          </p:txBody>
        </p:sp>
      </p:grpSp>
      <p:grpSp>
        <p:nvGrpSpPr>
          <p:cNvPr id="21" name="Group 38"/>
          <p:cNvGrpSpPr>
            <a:grpSpLocks/>
          </p:cNvGrpSpPr>
          <p:nvPr/>
        </p:nvGrpSpPr>
        <p:grpSpPr bwMode="auto">
          <a:xfrm>
            <a:off x="3276600" y="2819400"/>
            <a:ext cx="304800" cy="1981200"/>
            <a:chOff x="2352" y="1584"/>
            <a:chExt cx="192" cy="1248"/>
          </a:xfrm>
        </p:grpSpPr>
        <p:sp>
          <p:nvSpPr>
            <p:cNvPr id="22" name="Line 13"/>
            <p:cNvSpPr>
              <a:spLocks noChangeShapeType="1"/>
            </p:cNvSpPr>
            <p:nvPr/>
          </p:nvSpPr>
          <p:spPr bwMode="auto">
            <a:xfrm>
              <a:off x="2448" y="1824"/>
              <a:ext cx="0" cy="1008"/>
            </a:xfrm>
            <a:prstGeom prst="line">
              <a:avLst/>
            </a:prstGeom>
            <a:noFill/>
            <a:ln w="9525">
              <a:solidFill>
                <a:schemeClr val="tx1"/>
              </a:solidFill>
              <a:round/>
              <a:headEnd/>
              <a:tailEnd/>
            </a:ln>
            <a:effectLst/>
          </p:spPr>
          <p:txBody>
            <a:bodyPr wrap="none" anchor="ctr"/>
            <a:lstStyle/>
            <a:p>
              <a:endParaRPr lang="en-US"/>
            </a:p>
          </p:txBody>
        </p:sp>
        <p:sp>
          <p:nvSpPr>
            <p:cNvPr id="23" name="Text Box 25"/>
            <p:cNvSpPr txBox="1">
              <a:spLocks noChangeArrowheads="1"/>
            </p:cNvSpPr>
            <p:nvPr/>
          </p:nvSpPr>
          <p:spPr bwMode="auto">
            <a:xfrm>
              <a:off x="2352"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5</a:t>
              </a:r>
            </a:p>
          </p:txBody>
        </p:sp>
      </p:grpSp>
      <p:grpSp>
        <p:nvGrpSpPr>
          <p:cNvPr id="24" name="Group 39"/>
          <p:cNvGrpSpPr>
            <a:grpSpLocks/>
          </p:cNvGrpSpPr>
          <p:nvPr/>
        </p:nvGrpSpPr>
        <p:grpSpPr bwMode="auto">
          <a:xfrm>
            <a:off x="4267200" y="2819400"/>
            <a:ext cx="304800" cy="1981200"/>
            <a:chOff x="2784" y="1584"/>
            <a:chExt cx="192" cy="1248"/>
          </a:xfrm>
        </p:grpSpPr>
        <p:sp>
          <p:nvSpPr>
            <p:cNvPr id="25" name="Line 14"/>
            <p:cNvSpPr>
              <a:spLocks noChangeShapeType="1"/>
            </p:cNvSpPr>
            <p:nvPr/>
          </p:nvSpPr>
          <p:spPr bwMode="auto">
            <a:xfrm>
              <a:off x="2880" y="1824"/>
              <a:ext cx="0" cy="1008"/>
            </a:xfrm>
            <a:prstGeom prst="line">
              <a:avLst/>
            </a:prstGeom>
            <a:noFill/>
            <a:ln w="9525">
              <a:solidFill>
                <a:schemeClr val="tx1"/>
              </a:solidFill>
              <a:round/>
              <a:headEnd/>
              <a:tailEnd/>
            </a:ln>
            <a:effectLst/>
          </p:spPr>
          <p:txBody>
            <a:bodyPr wrap="none" anchor="ctr"/>
            <a:lstStyle/>
            <a:p>
              <a:endParaRPr lang="en-US"/>
            </a:p>
          </p:txBody>
        </p:sp>
        <p:sp>
          <p:nvSpPr>
            <p:cNvPr id="26" name="Text Box 26"/>
            <p:cNvSpPr txBox="1">
              <a:spLocks noChangeArrowheads="1"/>
            </p:cNvSpPr>
            <p:nvPr/>
          </p:nvSpPr>
          <p:spPr bwMode="auto">
            <a:xfrm>
              <a:off x="2784"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6</a:t>
              </a:r>
            </a:p>
          </p:txBody>
        </p:sp>
      </p:grpSp>
      <p:grpSp>
        <p:nvGrpSpPr>
          <p:cNvPr id="27" name="Group 40"/>
          <p:cNvGrpSpPr>
            <a:grpSpLocks/>
          </p:cNvGrpSpPr>
          <p:nvPr/>
        </p:nvGrpSpPr>
        <p:grpSpPr bwMode="auto">
          <a:xfrm>
            <a:off x="4876800" y="2819400"/>
            <a:ext cx="304800" cy="1981200"/>
            <a:chOff x="3072" y="1584"/>
            <a:chExt cx="192" cy="1248"/>
          </a:xfrm>
        </p:grpSpPr>
        <p:sp>
          <p:nvSpPr>
            <p:cNvPr id="28" name="Line 15"/>
            <p:cNvSpPr>
              <a:spLocks noChangeShapeType="1"/>
            </p:cNvSpPr>
            <p:nvPr/>
          </p:nvSpPr>
          <p:spPr bwMode="auto">
            <a:xfrm>
              <a:off x="3168" y="1824"/>
              <a:ext cx="0" cy="1008"/>
            </a:xfrm>
            <a:prstGeom prst="line">
              <a:avLst/>
            </a:prstGeom>
            <a:noFill/>
            <a:ln w="9525">
              <a:solidFill>
                <a:schemeClr val="tx1"/>
              </a:solidFill>
              <a:round/>
              <a:headEnd/>
              <a:tailEnd/>
            </a:ln>
            <a:effectLst/>
          </p:spPr>
          <p:txBody>
            <a:bodyPr wrap="none" anchor="ctr"/>
            <a:lstStyle/>
            <a:p>
              <a:endParaRPr lang="en-US"/>
            </a:p>
          </p:txBody>
        </p:sp>
        <p:sp>
          <p:nvSpPr>
            <p:cNvPr id="29" name="Text Box 27"/>
            <p:cNvSpPr txBox="1">
              <a:spLocks noChangeArrowheads="1"/>
            </p:cNvSpPr>
            <p:nvPr/>
          </p:nvSpPr>
          <p:spPr bwMode="auto">
            <a:xfrm>
              <a:off x="3072"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7</a:t>
              </a:r>
            </a:p>
          </p:txBody>
        </p:sp>
      </p:grpSp>
      <p:grpSp>
        <p:nvGrpSpPr>
          <p:cNvPr id="30" name="Group 41"/>
          <p:cNvGrpSpPr>
            <a:grpSpLocks/>
          </p:cNvGrpSpPr>
          <p:nvPr/>
        </p:nvGrpSpPr>
        <p:grpSpPr bwMode="auto">
          <a:xfrm>
            <a:off x="6629400" y="2819400"/>
            <a:ext cx="304800" cy="1981200"/>
            <a:chOff x="3792" y="1584"/>
            <a:chExt cx="192" cy="1248"/>
          </a:xfrm>
        </p:grpSpPr>
        <p:sp>
          <p:nvSpPr>
            <p:cNvPr id="31" name="Line 16"/>
            <p:cNvSpPr>
              <a:spLocks noChangeShapeType="1"/>
            </p:cNvSpPr>
            <p:nvPr/>
          </p:nvSpPr>
          <p:spPr bwMode="auto">
            <a:xfrm>
              <a:off x="3888" y="1824"/>
              <a:ext cx="0" cy="1008"/>
            </a:xfrm>
            <a:prstGeom prst="line">
              <a:avLst/>
            </a:prstGeom>
            <a:noFill/>
            <a:ln w="9525">
              <a:solidFill>
                <a:schemeClr val="tx1"/>
              </a:solidFill>
              <a:round/>
              <a:headEnd/>
              <a:tailEnd/>
            </a:ln>
            <a:effectLst/>
          </p:spPr>
          <p:txBody>
            <a:bodyPr wrap="none" anchor="ctr"/>
            <a:lstStyle/>
            <a:p>
              <a:endParaRPr lang="en-US"/>
            </a:p>
          </p:txBody>
        </p:sp>
        <p:sp>
          <p:nvSpPr>
            <p:cNvPr id="32" name="Text Box 28"/>
            <p:cNvSpPr txBox="1">
              <a:spLocks noChangeArrowheads="1"/>
            </p:cNvSpPr>
            <p:nvPr/>
          </p:nvSpPr>
          <p:spPr bwMode="auto">
            <a:xfrm>
              <a:off x="3792"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8</a:t>
              </a:r>
            </a:p>
          </p:txBody>
        </p:sp>
      </p:grpSp>
      <p:grpSp>
        <p:nvGrpSpPr>
          <p:cNvPr id="33" name="Group 42"/>
          <p:cNvGrpSpPr>
            <a:grpSpLocks/>
          </p:cNvGrpSpPr>
          <p:nvPr/>
        </p:nvGrpSpPr>
        <p:grpSpPr bwMode="auto">
          <a:xfrm>
            <a:off x="7162800" y="2819400"/>
            <a:ext cx="304800" cy="1981200"/>
            <a:chOff x="4080" y="1584"/>
            <a:chExt cx="192" cy="1248"/>
          </a:xfrm>
        </p:grpSpPr>
        <p:sp>
          <p:nvSpPr>
            <p:cNvPr id="34" name="Line 17"/>
            <p:cNvSpPr>
              <a:spLocks noChangeShapeType="1"/>
            </p:cNvSpPr>
            <p:nvPr/>
          </p:nvSpPr>
          <p:spPr bwMode="auto">
            <a:xfrm>
              <a:off x="4176" y="1824"/>
              <a:ext cx="0" cy="1008"/>
            </a:xfrm>
            <a:prstGeom prst="line">
              <a:avLst/>
            </a:prstGeom>
            <a:noFill/>
            <a:ln w="9525">
              <a:solidFill>
                <a:schemeClr val="tx1"/>
              </a:solidFill>
              <a:round/>
              <a:headEnd/>
              <a:tailEnd/>
            </a:ln>
            <a:effectLst/>
          </p:spPr>
          <p:txBody>
            <a:bodyPr wrap="none" anchor="ctr"/>
            <a:lstStyle/>
            <a:p>
              <a:endParaRPr lang="en-US"/>
            </a:p>
          </p:txBody>
        </p:sp>
        <p:sp>
          <p:nvSpPr>
            <p:cNvPr id="35" name="Text Box 30"/>
            <p:cNvSpPr txBox="1">
              <a:spLocks noChangeArrowheads="1"/>
            </p:cNvSpPr>
            <p:nvPr/>
          </p:nvSpPr>
          <p:spPr bwMode="auto">
            <a:xfrm>
              <a:off x="4080" y="1584"/>
              <a:ext cx="192"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9</a:t>
              </a:r>
            </a:p>
          </p:txBody>
        </p:sp>
      </p:grpSp>
      <p:grpSp>
        <p:nvGrpSpPr>
          <p:cNvPr id="36" name="Group 43"/>
          <p:cNvGrpSpPr>
            <a:grpSpLocks/>
          </p:cNvGrpSpPr>
          <p:nvPr/>
        </p:nvGrpSpPr>
        <p:grpSpPr bwMode="auto">
          <a:xfrm>
            <a:off x="7543800" y="2819400"/>
            <a:ext cx="762000" cy="1981200"/>
            <a:chOff x="4284" y="1584"/>
            <a:chExt cx="480" cy="1248"/>
          </a:xfrm>
        </p:grpSpPr>
        <p:sp>
          <p:nvSpPr>
            <p:cNvPr id="37" name="Line 18"/>
            <p:cNvSpPr>
              <a:spLocks noChangeShapeType="1"/>
            </p:cNvSpPr>
            <p:nvPr/>
          </p:nvSpPr>
          <p:spPr bwMode="auto">
            <a:xfrm>
              <a:off x="4512" y="1824"/>
              <a:ext cx="0" cy="1008"/>
            </a:xfrm>
            <a:prstGeom prst="line">
              <a:avLst/>
            </a:prstGeom>
            <a:noFill/>
            <a:ln w="9525">
              <a:solidFill>
                <a:schemeClr val="tx1"/>
              </a:solidFill>
              <a:round/>
              <a:headEnd/>
              <a:tailEnd/>
            </a:ln>
            <a:effectLst/>
          </p:spPr>
          <p:txBody>
            <a:bodyPr wrap="none" anchor="ctr"/>
            <a:lstStyle/>
            <a:p>
              <a:endParaRPr lang="en-US"/>
            </a:p>
          </p:txBody>
        </p:sp>
        <p:sp>
          <p:nvSpPr>
            <p:cNvPr id="38" name="Text Box 31"/>
            <p:cNvSpPr txBox="1">
              <a:spLocks noChangeArrowheads="1"/>
            </p:cNvSpPr>
            <p:nvPr/>
          </p:nvSpPr>
          <p:spPr bwMode="auto">
            <a:xfrm>
              <a:off x="4284" y="1584"/>
              <a:ext cx="480" cy="28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10</a:t>
              </a:r>
            </a:p>
          </p:txBody>
        </p:sp>
      </p:grpSp>
      <p:grpSp>
        <p:nvGrpSpPr>
          <p:cNvPr id="39" name="Group 69"/>
          <p:cNvGrpSpPr>
            <a:grpSpLocks/>
          </p:cNvGrpSpPr>
          <p:nvPr/>
        </p:nvGrpSpPr>
        <p:grpSpPr bwMode="auto">
          <a:xfrm>
            <a:off x="1143000" y="3886200"/>
            <a:ext cx="7848600" cy="2209800"/>
            <a:chOff x="768" y="2145"/>
            <a:chExt cx="4944" cy="1392"/>
          </a:xfrm>
        </p:grpSpPr>
        <p:sp>
          <p:nvSpPr>
            <p:cNvPr id="40" name="AutoShape 45"/>
            <p:cNvSpPr>
              <a:spLocks noChangeArrowheads="1"/>
            </p:cNvSpPr>
            <p:nvPr/>
          </p:nvSpPr>
          <p:spPr bwMode="auto">
            <a:xfrm>
              <a:off x="768" y="2289"/>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1" name="AutoShape 44"/>
            <p:cNvSpPr>
              <a:spLocks noChangeArrowheads="1"/>
            </p:cNvSpPr>
            <p:nvPr/>
          </p:nvSpPr>
          <p:spPr bwMode="auto">
            <a:xfrm>
              <a:off x="768" y="214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dirty="0">
                  <a:solidFill>
                    <a:schemeClr val="tx1"/>
                  </a:solidFill>
                </a:rPr>
                <a:t>FFs</a:t>
              </a:r>
            </a:p>
          </p:txBody>
        </p:sp>
        <p:sp>
          <p:nvSpPr>
            <p:cNvPr id="42" name="AutoShape 46"/>
            <p:cNvSpPr>
              <a:spLocks noChangeArrowheads="1"/>
            </p:cNvSpPr>
            <p:nvPr/>
          </p:nvSpPr>
          <p:spPr bwMode="auto">
            <a:xfrm>
              <a:off x="768" y="262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3" name="AutoShape 47"/>
            <p:cNvSpPr>
              <a:spLocks noChangeArrowheads="1"/>
            </p:cNvSpPr>
            <p:nvPr/>
          </p:nvSpPr>
          <p:spPr bwMode="auto">
            <a:xfrm>
              <a:off x="1152" y="214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4" name="AutoShape 48"/>
            <p:cNvSpPr>
              <a:spLocks noChangeArrowheads="1"/>
            </p:cNvSpPr>
            <p:nvPr/>
          </p:nvSpPr>
          <p:spPr bwMode="auto">
            <a:xfrm>
              <a:off x="1440" y="2241"/>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5" name="AutoShape 49"/>
            <p:cNvSpPr>
              <a:spLocks noChangeArrowheads="1"/>
            </p:cNvSpPr>
            <p:nvPr/>
          </p:nvSpPr>
          <p:spPr bwMode="auto">
            <a:xfrm>
              <a:off x="1680" y="238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6" name="AutoShape 50"/>
            <p:cNvSpPr>
              <a:spLocks noChangeArrowheads="1"/>
            </p:cNvSpPr>
            <p:nvPr/>
          </p:nvSpPr>
          <p:spPr bwMode="auto">
            <a:xfrm>
              <a:off x="2112" y="2769"/>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7" name="AutoShape 51"/>
            <p:cNvSpPr>
              <a:spLocks noChangeArrowheads="1"/>
            </p:cNvSpPr>
            <p:nvPr/>
          </p:nvSpPr>
          <p:spPr bwMode="auto">
            <a:xfrm>
              <a:off x="2736" y="238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8" name="AutoShape 52"/>
            <p:cNvSpPr>
              <a:spLocks noChangeArrowheads="1"/>
            </p:cNvSpPr>
            <p:nvPr/>
          </p:nvSpPr>
          <p:spPr bwMode="auto">
            <a:xfrm>
              <a:off x="3120" y="2769"/>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9" name="AutoShape 53"/>
            <p:cNvSpPr>
              <a:spLocks noChangeArrowheads="1"/>
            </p:cNvSpPr>
            <p:nvPr/>
          </p:nvSpPr>
          <p:spPr bwMode="auto">
            <a:xfrm>
              <a:off x="4224" y="2721"/>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50" name="AutoShape 54"/>
            <p:cNvSpPr>
              <a:spLocks noChangeArrowheads="1"/>
            </p:cNvSpPr>
            <p:nvPr/>
          </p:nvSpPr>
          <p:spPr bwMode="auto">
            <a:xfrm>
              <a:off x="4560" y="2673"/>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51" name="AutoShape 55"/>
            <p:cNvSpPr>
              <a:spLocks noChangeArrowheads="1"/>
            </p:cNvSpPr>
            <p:nvPr/>
          </p:nvSpPr>
          <p:spPr bwMode="auto">
            <a:xfrm>
              <a:off x="4944" y="2673"/>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52" name="AutoShape 57"/>
            <p:cNvSpPr>
              <a:spLocks noChangeArrowheads="1"/>
            </p:cNvSpPr>
            <p:nvPr/>
          </p:nvSpPr>
          <p:spPr bwMode="auto">
            <a:xfrm>
              <a:off x="5328" y="3345"/>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53" name="AutoShape 56"/>
            <p:cNvSpPr>
              <a:spLocks noChangeArrowheads="1"/>
            </p:cNvSpPr>
            <p:nvPr/>
          </p:nvSpPr>
          <p:spPr bwMode="auto">
            <a:xfrm>
              <a:off x="5520" y="3336"/>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grpSp>
      <p:grpSp>
        <p:nvGrpSpPr>
          <p:cNvPr id="54" name="Group 68"/>
          <p:cNvGrpSpPr>
            <a:grpSpLocks/>
          </p:cNvGrpSpPr>
          <p:nvPr/>
        </p:nvGrpSpPr>
        <p:grpSpPr bwMode="auto">
          <a:xfrm>
            <a:off x="8153400" y="2819400"/>
            <a:ext cx="762000" cy="3376612"/>
            <a:chOff x="5184" y="1473"/>
            <a:chExt cx="480" cy="2127"/>
          </a:xfrm>
        </p:grpSpPr>
        <p:grpSp>
          <p:nvGrpSpPr>
            <p:cNvPr id="55" name="Group 59"/>
            <p:cNvGrpSpPr>
              <a:grpSpLocks/>
            </p:cNvGrpSpPr>
            <p:nvPr/>
          </p:nvGrpSpPr>
          <p:grpSpPr bwMode="auto">
            <a:xfrm>
              <a:off x="5184" y="1473"/>
              <a:ext cx="480" cy="2127"/>
              <a:chOff x="4284" y="1584"/>
              <a:chExt cx="480" cy="1248"/>
            </a:xfrm>
          </p:grpSpPr>
          <p:sp>
            <p:nvSpPr>
              <p:cNvPr id="57" name="Line 60"/>
              <p:cNvSpPr>
                <a:spLocks noChangeShapeType="1"/>
              </p:cNvSpPr>
              <p:nvPr/>
            </p:nvSpPr>
            <p:spPr bwMode="auto">
              <a:xfrm>
                <a:off x="4512" y="1824"/>
                <a:ext cx="0" cy="1008"/>
              </a:xfrm>
              <a:prstGeom prst="line">
                <a:avLst/>
              </a:prstGeom>
              <a:noFill/>
              <a:ln w="9525">
                <a:solidFill>
                  <a:schemeClr val="tx1"/>
                </a:solidFill>
                <a:round/>
                <a:headEnd/>
                <a:tailEnd/>
              </a:ln>
              <a:effectLst/>
            </p:spPr>
            <p:txBody>
              <a:bodyPr wrap="none" anchor="ctr"/>
              <a:lstStyle/>
              <a:p>
                <a:endParaRPr lang="en-US"/>
              </a:p>
            </p:txBody>
          </p:sp>
          <p:sp>
            <p:nvSpPr>
              <p:cNvPr id="58" name="Text Box 61"/>
              <p:cNvSpPr txBox="1">
                <a:spLocks noChangeArrowheads="1"/>
              </p:cNvSpPr>
              <p:nvPr/>
            </p:nvSpPr>
            <p:spPr bwMode="auto">
              <a:xfrm>
                <a:off x="4284" y="1584"/>
                <a:ext cx="480" cy="169"/>
              </a:xfrm>
              <a:prstGeom prst="rect">
                <a:avLst/>
              </a:prstGeom>
              <a:noFill/>
              <a:ln w="9525">
                <a:noFill/>
                <a:miter lim="800000"/>
                <a:headEnd/>
                <a:tailEnd/>
              </a:ln>
              <a:effectLst/>
            </p:spPr>
            <p:txBody>
              <a:bodyPr>
                <a:spAutoFit/>
              </a:bodyPr>
              <a:lstStyle/>
              <a:p>
                <a:pPr>
                  <a:spcBef>
                    <a:spcPct val="50000"/>
                  </a:spcBef>
                </a:pPr>
                <a:r>
                  <a:rPr lang="en-US" dirty="0">
                    <a:solidFill>
                      <a:schemeClr val="tx1"/>
                    </a:solidFill>
                  </a:rPr>
                  <a:t>11</a:t>
                </a:r>
              </a:p>
            </p:txBody>
          </p:sp>
        </p:grpSp>
        <p:sp>
          <p:nvSpPr>
            <p:cNvPr id="56" name="Line 65"/>
            <p:cNvSpPr>
              <a:spLocks noChangeShapeType="1"/>
            </p:cNvSpPr>
            <p:nvPr/>
          </p:nvSpPr>
          <p:spPr bwMode="auto">
            <a:xfrm flipV="1">
              <a:off x="5412" y="1692"/>
              <a:ext cx="0" cy="288"/>
            </a:xfrm>
            <a:prstGeom prst="line">
              <a:avLst/>
            </a:prstGeom>
            <a:noFill/>
            <a:ln w="9525">
              <a:solidFill>
                <a:schemeClr val="tx1"/>
              </a:solidFill>
              <a:round/>
              <a:headEnd/>
              <a:tailEnd/>
            </a:ln>
            <a:effectLst/>
          </p:spPr>
          <p:txBody>
            <a:bodyPr wrap="none" anchor="ctr"/>
            <a:lstStyle/>
            <a:p>
              <a:endParaRPr lang="en-US"/>
            </a:p>
          </p:txBody>
        </p:sp>
      </p:grpSp>
      <p:sp>
        <p:nvSpPr>
          <p:cNvPr id="2" name="Title 1"/>
          <p:cNvSpPr>
            <a:spLocks noGrp="1"/>
          </p:cNvSpPr>
          <p:nvPr>
            <p:ph type="title"/>
          </p:nvPr>
        </p:nvSpPr>
        <p:spPr/>
        <p:txBody>
          <a:bodyPr/>
          <a:lstStyle/>
          <a:p>
            <a:r>
              <a:rPr lang="en-US" dirty="0" smtClean="0"/>
              <a:t>Implementing Pipelining</a:t>
            </a:r>
            <a:endParaRPr lang="en-US" dirty="0"/>
          </a:p>
        </p:txBody>
      </p:sp>
      <p:sp>
        <p:nvSpPr>
          <p:cNvPr id="3" name="Content Placeholder 2"/>
          <p:cNvSpPr>
            <a:spLocks noGrp="1"/>
          </p:cNvSpPr>
          <p:nvPr>
            <p:ph idx="1"/>
          </p:nvPr>
        </p:nvSpPr>
        <p:spPr/>
        <p:txBody>
          <a:bodyPr/>
          <a:lstStyle/>
          <a:p>
            <a:pPr lvl="1"/>
            <a:r>
              <a:rPr lang="en-US" dirty="0" smtClean="0"/>
              <a:t>What to do if your diagram executes too slowly?</a:t>
            </a:r>
          </a:p>
          <a:p>
            <a:pPr lvl="1"/>
            <a:r>
              <a:rPr lang="en-US" dirty="0" smtClean="0"/>
              <a:t>12 clock cycles</a:t>
            </a:r>
          </a:p>
          <a:p>
            <a:endParaRPr lang="en-US" dirty="0"/>
          </a:p>
        </p:txBody>
      </p:sp>
      <p:grpSp>
        <p:nvGrpSpPr>
          <p:cNvPr id="60" name="Group 68"/>
          <p:cNvGrpSpPr>
            <a:grpSpLocks/>
          </p:cNvGrpSpPr>
          <p:nvPr/>
        </p:nvGrpSpPr>
        <p:grpSpPr bwMode="auto">
          <a:xfrm>
            <a:off x="8458200" y="2819400"/>
            <a:ext cx="762000" cy="3376612"/>
            <a:chOff x="5184" y="1473"/>
            <a:chExt cx="480" cy="2127"/>
          </a:xfrm>
        </p:grpSpPr>
        <p:grpSp>
          <p:nvGrpSpPr>
            <p:cNvPr id="61" name="Group 59"/>
            <p:cNvGrpSpPr>
              <a:grpSpLocks/>
            </p:cNvGrpSpPr>
            <p:nvPr/>
          </p:nvGrpSpPr>
          <p:grpSpPr bwMode="auto">
            <a:xfrm>
              <a:off x="5184" y="1473"/>
              <a:ext cx="480" cy="2127"/>
              <a:chOff x="4284" y="1584"/>
              <a:chExt cx="480" cy="1248"/>
            </a:xfrm>
          </p:grpSpPr>
          <p:sp>
            <p:nvSpPr>
              <p:cNvPr id="63" name="Line 60"/>
              <p:cNvSpPr>
                <a:spLocks noChangeShapeType="1"/>
              </p:cNvSpPr>
              <p:nvPr/>
            </p:nvSpPr>
            <p:spPr bwMode="auto">
              <a:xfrm>
                <a:off x="4512" y="1824"/>
                <a:ext cx="0" cy="1008"/>
              </a:xfrm>
              <a:prstGeom prst="line">
                <a:avLst/>
              </a:prstGeom>
              <a:noFill/>
              <a:ln w="9525">
                <a:solidFill>
                  <a:schemeClr val="tx1"/>
                </a:solidFill>
                <a:round/>
                <a:headEnd/>
                <a:tailEnd/>
              </a:ln>
              <a:effectLst/>
            </p:spPr>
            <p:txBody>
              <a:bodyPr wrap="none" anchor="ctr"/>
              <a:lstStyle/>
              <a:p>
                <a:endParaRPr lang="en-US"/>
              </a:p>
            </p:txBody>
          </p:sp>
          <p:sp>
            <p:nvSpPr>
              <p:cNvPr id="64" name="Text Box 61"/>
              <p:cNvSpPr txBox="1">
                <a:spLocks noChangeArrowheads="1"/>
              </p:cNvSpPr>
              <p:nvPr/>
            </p:nvSpPr>
            <p:spPr bwMode="auto">
              <a:xfrm>
                <a:off x="4284" y="1584"/>
                <a:ext cx="480" cy="169"/>
              </a:xfrm>
              <a:prstGeom prst="rect">
                <a:avLst/>
              </a:prstGeom>
              <a:noFill/>
              <a:ln w="9525">
                <a:noFill/>
                <a:miter lim="800000"/>
                <a:headEnd/>
                <a:tailEnd/>
              </a:ln>
              <a:effectLst/>
            </p:spPr>
            <p:txBody>
              <a:bodyPr>
                <a:spAutoFit/>
              </a:bodyPr>
              <a:lstStyle/>
              <a:p>
                <a:pPr>
                  <a:spcBef>
                    <a:spcPct val="50000"/>
                  </a:spcBef>
                </a:pPr>
                <a:r>
                  <a:rPr lang="en-US" dirty="0" smtClean="0">
                    <a:solidFill>
                      <a:schemeClr val="tx1"/>
                    </a:solidFill>
                  </a:rPr>
                  <a:t>12</a:t>
                </a:r>
                <a:endParaRPr lang="en-US" dirty="0">
                  <a:solidFill>
                    <a:schemeClr val="tx1"/>
                  </a:solidFill>
                </a:endParaRPr>
              </a:p>
            </p:txBody>
          </p:sp>
        </p:grpSp>
        <p:sp>
          <p:nvSpPr>
            <p:cNvPr id="62" name="Line 65"/>
            <p:cNvSpPr>
              <a:spLocks noChangeShapeType="1"/>
            </p:cNvSpPr>
            <p:nvPr/>
          </p:nvSpPr>
          <p:spPr bwMode="auto">
            <a:xfrm flipV="1">
              <a:off x="5412" y="1692"/>
              <a:ext cx="0" cy="288"/>
            </a:xfrm>
            <a:prstGeom prst="line">
              <a:avLst/>
            </a:prstGeom>
            <a:noFill/>
            <a:ln w="9525">
              <a:solidFill>
                <a:schemeClr val="tx1"/>
              </a:solidFill>
              <a:round/>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12"/>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500"/>
                                  </p:stCondLst>
                                  <p:childTnLst>
                                    <p:set>
                                      <p:cBhvr>
                                        <p:cTn id="16" dur="1" fill="hold">
                                          <p:stCondLst>
                                            <p:cond delay="0"/>
                                          </p:stCondLst>
                                        </p:cTn>
                                        <p:tgtEl>
                                          <p:spTgt spid="15"/>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500"/>
                                  </p:stCondLst>
                                  <p:childTnLst>
                                    <p:set>
                                      <p:cBhvr>
                                        <p:cTn id="19" dur="1" fill="hold">
                                          <p:stCondLst>
                                            <p:cond delay="0"/>
                                          </p:stCondLst>
                                        </p:cTn>
                                        <p:tgtEl>
                                          <p:spTgt spid="18"/>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500"/>
                                  </p:stCondLst>
                                  <p:childTnLst>
                                    <p:set>
                                      <p:cBhvr>
                                        <p:cTn id="22" dur="1" fill="hold">
                                          <p:stCondLst>
                                            <p:cond delay="0"/>
                                          </p:stCondLst>
                                        </p:cTn>
                                        <p:tgtEl>
                                          <p:spTgt spid="21"/>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nodeType="afterEffect">
                                  <p:stCondLst>
                                    <p:cond delay="500"/>
                                  </p:stCondLst>
                                  <p:childTnLst>
                                    <p:set>
                                      <p:cBhvr>
                                        <p:cTn id="25" dur="1" fill="hold">
                                          <p:stCondLst>
                                            <p:cond delay="0"/>
                                          </p:stCondLst>
                                        </p:cTn>
                                        <p:tgtEl>
                                          <p:spTgt spid="24"/>
                                        </p:tgtEl>
                                        <p:attrNameLst>
                                          <p:attrName>style.visibility</p:attrName>
                                        </p:attrNameLst>
                                      </p:cBhvr>
                                      <p:to>
                                        <p:strVal val="visible"/>
                                      </p:to>
                                    </p:set>
                                  </p:childTnLst>
                                </p:cTn>
                              </p:par>
                            </p:childTnLst>
                          </p:cTn>
                        </p:par>
                        <p:par>
                          <p:cTn id="26" fill="hold">
                            <p:stCondLst>
                              <p:cond delay="2500"/>
                            </p:stCondLst>
                            <p:childTnLst>
                              <p:par>
                                <p:cTn id="27" presetID="1" presetClass="entr" presetSubtype="0" fill="hold" nodeType="afterEffect">
                                  <p:stCondLst>
                                    <p:cond delay="500"/>
                                  </p:stCondLst>
                                  <p:childTnLst>
                                    <p:set>
                                      <p:cBhvr>
                                        <p:cTn id="28" dur="1" fill="hold">
                                          <p:stCondLst>
                                            <p:cond delay="0"/>
                                          </p:stCondLst>
                                        </p:cTn>
                                        <p:tgtEl>
                                          <p:spTgt spid="27"/>
                                        </p:tgtEl>
                                        <p:attrNameLst>
                                          <p:attrName>style.visibility</p:attrName>
                                        </p:attrNameLst>
                                      </p:cBhvr>
                                      <p:to>
                                        <p:strVal val="visible"/>
                                      </p:to>
                                    </p:set>
                                  </p:childTnLst>
                                </p:cTn>
                              </p:par>
                            </p:childTnLst>
                          </p:cTn>
                        </p:par>
                        <p:par>
                          <p:cTn id="29" fill="hold">
                            <p:stCondLst>
                              <p:cond delay="3000"/>
                            </p:stCondLst>
                            <p:childTnLst>
                              <p:par>
                                <p:cTn id="30" presetID="1" presetClass="entr" presetSubtype="0" fill="hold" nodeType="afterEffect">
                                  <p:stCondLst>
                                    <p:cond delay="500"/>
                                  </p:stCondLst>
                                  <p:childTnLst>
                                    <p:set>
                                      <p:cBhvr>
                                        <p:cTn id="31" dur="1" fill="hold">
                                          <p:stCondLst>
                                            <p:cond delay="0"/>
                                          </p:stCondLst>
                                        </p:cTn>
                                        <p:tgtEl>
                                          <p:spTgt spid="30"/>
                                        </p:tgtEl>
                                        <p:attrNameLst>
                                          <p:attrName>style.visibility</p:attrName>
                                        </p:attrNameLst>
                                      </p:cBhvr>
                                      <p:to>
                                        <p:strVal val="visible"/>
                                      </p:to>
                                    </p:set>
                                  </p:childTnLst>
                                </p:cTn>
                              </p:par>
                            </p:childTnLst>
                          </p:cTn>
                        </p:par>
                        <p:par>
                          <p:cTn id="32" fill="hold">
                            <p:stCondLst>
                              <p:cond delay="3500"/>
                            </p:stCondLst>
                            <p:childTnLst>
                              <p:par>
                                <p:cTn id="33" presetID="1" presetClass="entr" presetSubtype="0" fill="hold" nodeType="afterEffect">
                                  <p:stCondLst>
                                    <p:cond delay="500"/>
                                  </p:stCondLst>
                                  <p:childTnLst>
                                    <p:set>
                                      <p:cBhvr>
                                        <p:cTn id="34" dur="1" fill="hold">
                                          <p:stCondLst>
                                            <p:cond delay="0"/>
                                          </p:stCondLst>
                                        </p:cTn>
                                        <p:tgtEl>
                                          <p:spTgt spid="33"/>
                                        </p:tgtEl>
                                        <p:attrNameLst>
                                          <p:attrName>style.visibility</p:attrName>
                                        </p:attrNameLst>
                                      </p:cBhvr>
                                      <p:to>
                                        <p:strVal val="visible"/>
                                      </p:to>
                                    </p:set>
                                  </p:childTnLst>
                                </p:cTn>
                              </p:par>
                            </p:childTnLst>
                          </p:cTn>
                        </p:par>
                        <p:par>
                          <p:cTn id="35" fill="hold">
                            <p:stCondLst>
                              <p:cond delay="4000"/>
                            </p:stCondLst>
                            <p:childTnLst>
                              <p:par>
                                <p:cTn id="36" presetID="1" presetClass="entr" presetSubtype="0" fill="hold" nodeType="afterEffect">
                                  <p:stCondLst>
                                    <p:cond delay="500"/>
                                  </p:stCondLst>
                                  <p:childTnLst>
                                    <p:set>
                                      <p:cBhvr>
                                        <p:cTn id="37" dur="1" fill="hold">
                                          <p:stCondLst>
                                            <p:cond delay="0"/>
                                          </p:stCondLst>
                                        </p:cTn>
                                        <p:tgtEl>
                                          <p:spTgt spid="36"/>
                                        </p:tgtEl>
                                        <p:attrNameLst>
                                          <p:attrName>style.visibility</p:attrName>
                                        </p:attrNameLst>
                                      </p:cBhvr>
                                      <p:to>
                                        <p:strVal val="visible"/>
                                      </p:to>
                                    </p:set>
                                  </p:childTnLst>
                                </p:cTn>
                              </p:par>
                            </p:childTnLst>
                          </p:cTn>
                        </p:par>
                        <p:par>
                          <p:cTn id="38" fill="hold">
                            <p:stCondLst>
                              <p:cond delay="4500"/>
                            </p:stCondLst>
                            <p:childTnLst>
                              <p:par>
                                <p:cTn id="39" presetID="1" presetClass="entr" presetSubtype="0" fill="hold" nodeType="afterEffect">
                                  <p:stCondLst>
                                    <p:cond delay="500"/>
                                  </p:stCondLst>
                                  <p:childTnLst>
                                    <p:set>
                                      <p:cBhvr>
                                        <p:cTn id="40" dur="1" fill="hold">
                                          <p:stCondLst>
                                            <p:cond delay="0"/>
                                          </p:stCondLst>
                                        </p:cTn>
                                        <p:tgtEl>
                                          <p:spTgt spid="54"/>
                                        </p:tgtEl>
                                        <p:attrNameLst>
                                          <p:attrName>style.visibility</p:attrName>
                                        </p:attrNameLst>
                                      </p:cBhvr>
                                      <p:to>
                                        <p:strVal val="visible"/>
                                      </p:to>
                                    </p:set>
                                  </p:childTnLst>
                                </p:cTn>
                              </p:par>
                            </p:childTnLst>
                          </p:cTn>
                        </p:par>
                        <p:par>
                          <p:cTn id="41" fill="hold">
                            <p:stCondLst>
                              <p:cond delay="5000"/>
                            </p:stCondLst>
                            <p:childTnLst>
                              <p:par>
                                <p:cTn id="42" presetID="1" presetClass="entr" presetSubtype="0" fill="hold" nodeType="afterEffect">
                                  <p:stCondLst>
                                    <p:cond delay="500"/>
                                  </p:stCondLst>
                                  <p:childTnLst>
                                    <p:set>
                                      <p:cBhvr>
                                        <p:cTn id="43"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Pipelining (continued)</a:t>
            </a:r>
            <a:endParaRPr lang="en-US" dirty="0"/>
          </a:p>
        </p:txBody>
      </p:sp>
      <p:sp>
        <p:nvSpPr>
          <p:cNvPr id="3" name="Content Placeholder 2"/>
          <p:cNvSpPr>
            <a:spLocks noGrp="1"/>
          </p:cNvSpPr>
          <p:nvPr>
            <p:ph idx="1"/>
          </p:nvPr>
        </p:nvSpPr>
        <p:spPr/>
        <p:txBody>
          <a:bodyPr/>
          <a:lstStyle/>
          <a:p>
            <a:pPr lvl="1"/>
            <a:r>
              <a:rPr lang="en-US" dirty="0" smtClean="0"/>
              <a:t>Shorten the longest path</a:t>
            </a:r>
          </a:p>
          <a:p>
            <a:pPr lvl="1"/>
            <a:r>
              <a:rPr lang="en-US" dirty="0" smtClean="0"/>
              <a:t>Nine clock cycles</a:t>
            </a:r>
          </a:p>
          <a:p>
            <a:endParaRPr lang="en-US" dirty="0"/>
          </a:p>
        </p:txBody>
      </p:sp>
      <p:graphicFrame>
        <p:nvGraphicFramePr>
          <p:cNvPr id="71" name="Object 4"/>
          <p:cNvGraphicFramePr>
            <a:graphicFrameLocks noGrp="1" noChangeAspect="1"/>
          </p:cNvGraphicFramePr>
          <p:nvPr/>
        </p:nvGraphicFramePr>
        <p:xfrm>
          <a:off x="685800" y="2830512"/>
          <a:ext cx="7620000" cy="3265488"/>
        </p:xfrm>
        <a:graphic>
          <a:graphicData uri="http://schemas.openxmlformats.org/presentationml/2006/ole">
            <p:oleObj spid="_x0000_s36867" name="Bitmap Image" r:id="rId4" imgW="4420217" imgH="1895238" progId="PBrush">
              <p:embed/>
            </p:oleObj>
          </a:graphicData>
        </a:graphic>
      </p:graphicFrame>
      <p:grpSp>
        <p:nvGrpSpPr>
          <p:cNvPr id="72" name="Group 38"/>
          <p:cNvGrpSpPr>
            <a:grpSpLocks/>
          </p:cNvGrpSpPr>
          <p:nvPr/>
        </p:nvGrpSpPr>
        <p:grpSpPr bwMode="auto">
          <a:xfrm>
            <a:off x="2000250" y="2427287"/>
            <a:ext cx="381000" cy="2667000"/>
            <a:chOff x="1152" y="1392"/>
            <a:chExt cx="240" cy="1680"/>
          </a:xfrm>
        </p:grpSpPr>
        <p:grpSp>
          <p:nvGrpSpPr>
            <p:cNvPr id="73" name="Group 6"/>
            <p:cNvGrpSpPr>
              <a:grpSpLocks/>
            </p:cNvGrpSpPr>
            <p:nvPr/>
          </p:nvGrpSpPr>
          <p:grpSpPr bwMode="auto">
            <a:xfrm>
              <a:off x="1152" y="1392"/>
              <a:ext cx="240" cy="1680"/>
              <a:chOff x="1272" y="1584"/>
              <a:chExt cx="240" cy="1248"/>
            </a:xfrm>
          </p:grpSpPr>
          <p:sp>
            <p:nvSpPr>
              <p:cNvPr id="75" name="Line 7"/>
              <p:cNvSpPr>
                <a:spLocks noChangeShapeType="1"/>
              </p:cNvSpPr>
              <p:nvPr/>
            </p:nvSpPr>
            <p:spPr bwMode="auto">
              <a:xfrm>
                <a:off x="1392" y="1824"/>
                <a:ext cx="0" cy="1008"/>
              </a:xfrm>
              <a:prstGeom prst="line">
                <a:avLst/>
              </a:prstGeom>
              <a:noFill/>
              <a:ln w="9525">
                <a:solidFill>
                  <a:schemeClr val="tx1"/>
                </a:solidFill>
                <a:round/>
                <a:headEnd/>
                <a:tailEnd/>
              </a:ln>
              <a:effectLst/>
            </p:spPr>
            <p:txBody>
              <a:bodyPr wrap="none" anchor="ctr"/>
              <a:lstStyle/>
              <a:p>
                <a:endParaRPr lang="en-US"/>
              </a:p>
            </p:txBody>
          </p:sp>
          <p:sp>
            <p:nvSpPr>
              <p:cNvPr id="76" name="Text Box 8"/>
              <p:cNvSpPr txBox="1">
                <a:spLocks noChangeArrowheads="1"/>
              </p:cNvSpPr>
              <p:nvPr/>
            </p:nvSpPr>
            <p:spPr bwMode="auto">
              <a:xfrm>
                <a:off x="1272" y="1584"/>
                <a:ext cx="240" cy="214"/>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1</a:t>
                </a:r>
              </a:p>
            </p:txBody>
          </p:sp>
        </p:grpSp>
        <p:sp>
          <p:nvSpPr>
            <p:cNvPr id="74" name="Line 33"/>
            <p:cNvSpPr>
              <a:spLocks noChangeShapeType="1"/>
            </p:cNvSpPr>
            <p:nvPr/>
          </p:nvSpPr>
          <p:spPr bwMode="auto">
            <a:xfrm flipV="1">
              <a:off x="1272"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77" name="Group 39"/>
          <p:cNvGrpSpPr>
            <a:grpSpLocks/>
          </p:cNvGrpSpPr>
          <p:nvPr/>
        </p:nvGrpSpPr>
        <p:grpSpPr bwMode="auto">
          <a:xfrm>
            <a:off x="3124200" y="2427287"/>
            <a:ext cx="304800" cy="2743200"/>
            <a:chOff x="1872" y="1392"/>
            <a:chExt cx="192" cy="1728"/>
          </a:xfrm>
        </p:grpSpPr>
        <p:grpSp>
          <p:nvGrpSpPr>
            <p:cNvPr id="78" name="Group 9"/>
            <p:cNvGrpSpPr>
              <a:grpSpLocks/>
            </p:cNvGrpSpPr>
            <p:nvPr/>
          </p:nvGrpSpPr>
          <p:grpSpPr bwMode="auto">
            <a:xfrm>
              <a:off x="1872" y="1392"/>
              <a:ext cx="192" cy="1728"/>
              <a:chOff x="1680" y="1584"/>
              <a:chExt cx="192" cy="1248"/>
            </a:xfrm>
          </p:grpSpPr>
          <p:sp>
            <p:nvSpPr>
              <p:cNvPr id="80" name="Line 10"/>
              <p:cNvSpPr>
                <a:spLocks noChangeShapeType="1"/>
              </p:cNvSpPr>
              <p:nvPr/>
            </p:nvSpPr>
            <p:spPr bwMode="auto">
              <a:xfrm>
                <a:off x="1776" y="1824"/>
                <a:ext cx="0" cy="1008"/>
              </a:xfrm>
              <a:prstGeom prst="line">
                <a:avLst/>
              </a:prstGeom>
              <a:noFill/>
              <a:ln w="9525">
                <a:solidFill>
                  <a:schemeClr val="tx1"/>
                </a:solidFill>
                <a:round/>
                <a:headEnd/>
                <a:tailEnd/>
              </a:ln>
              <a:effectLst/>
            </p:spPr>
            <p:txBody>
              <a:bodyPr wrap="none" anchor="ctr"/>
              <a:lstStyle/>
              <a:p>
                <a:endParaRPr lang="en-US"/>
              </a:p>
            </p:txBody>
          </p:sp>
          <p:sp>
            <p:nvSpPr>
              <p:cNvPr id="81" name="Text Box 11"/>
              <p:cNvSpPr txBox="1">
                <a:spLocks noChangeArrowheads="1"/>
              </p:cNvSpPr>
              <p:nvPr/>
            </p:nvSpPr>
            <p:spPr bwMode="auto">
              <a:xfrm>
                <a:off x="1680"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2</a:t>
                </a:r>
              </a:p>
            </p:txBody>
          </p:sp>
        </p:grpSp>
        <p:sp>
          <p:nvSpPr>
            <p:cNvPr id="79" name="Line 34"/>
            <p:cNvSpPr>
              <a:spLocks noChangeShapeType="1"/>
            </p:cNvSpPr>
            <p:nvPr/>
          </p:nvSpPr>
          <p:spPr bwMode="auto">
            <a:xfrm flipV="1">
              <a:off x="1968"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82" name="Group 40"/>
          <p:cNvGrpSpPr>
            <a:grpSpLocks/>
          </p:cNvGrpSpPr>
          <p:nvPr/>
        </p:nvGrpSpPr>
        <p:grpSpPr bwMode="auto">
          <a:xfrm>
            <a:off x="4114800" y="2427287"/>
            <a:ext cx="304800" cy="2743200"/>
            <a:chOff x="2400" y="1392"/>
            <a:chExt cx="192" cy="1728"/>
          </a:xfrm>
        </p:grpSpPr>
        <p:grpSp>
          <p:nvGrpSpPr>
            <p:cNvPr id="83" name="Group 12"/>
            <p:cNvGrpSpPr>
              <a:grpSpLocks/>
            </p:cNvGrpSpPr>
            <p:nvPr/>
          </p:nvGrpSpPr>
          <p:grpSpPr bwMode="auto">
            <a:xfrm>
              <a:off x="2400" y="1392"/>
              <a:ext cx="192" cy="1728"/>
              <a:chOff x="1884" y="1584"/>
              <a:chExt cx="192" cy="1248"/>
            </a:xfrm>
          </p:grpSpPr>
          <p:sp>
            <p:nvSpPr>
              <p:cNvPr id="85" name="Line 13"/>
              <p:cNvSpPr>
                <a:spLocks noChangeShapeType="1"/>
              </p:cNvSpPr>
              <p:nvPr/>
            </p:nvSpPr>
            <p:spPr bwMode="auto">
              <a:xfrm>
                <a:off x="1968" y="1824"/>
                <a:ext cx="0" cy="1008"/>
              </a:xfrm>
              <a:prstGeom prst="line">
                <a:avLst/>
              </a:prstGeom>
              <a:noFill/>
              <a:ln w="9525">
                <a:solidFill>
                  <a:schemeClr val="tx1"/>
                </a:solidFill>
                <a:round/>
                <a:headEnd/>
                <a:tailEnd/>
              </a:ln>
              <a:effectLst/>
            </p:spPr>
            <p:txBody>
              <a:bodyPr wrap="none" anchor="ctr"/>
              <a:lstStyle/>
              <a:p>
                <a:endParaRPr lang="en-US"/>
              </a:p>
            </p:txBody>
          </p:sp>
          <p:sp>
            <p:nvSpPr>
              <p:cNvPr id="86" name="Text Box 14"/>
              <p:cNvSpPr txBox="1">
                <a:spLocks noChangeArrowheads="1"/>
              </p:cNvSpPr>
              <p:nvPr/>
            </p:nvSpPr>
            <p:spPr bwMode="auto">
              <a:xfrm>
                <a:off x="188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3</a:t>
                </a:r>
              </a:p>
            </p:txBody>
          </p:sp>
        </p:grpSp>
        <p:sp>
          <p:nvSpPr>
            <p:cNvPr id="84" name="Line 35"/>
            <p:cNvSpPr>
              <a:spLocks noChangeShapeType="1"/>
            </p:cNvSpPr>
            <p:nvPr/>
          </p:nvSpPr>
          <p:spPr bwMode="auto">
            <a:xfrm flipV="1">
              <a:off x="2484"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87" name="Group 41"/>
          <p:cNvGrpSpPr>
            <a:grpSpLocks/>
          </p:cNvGrpSpPr>
          <p:nvPr/>
        </p:nvGrpSpPr>
        <p:grpSpPr bwMode="auto">
          <a:xfrm>
            <a:off x="4724400" y="2427287"/>
            <a:ext cx="304800" cy="2743200"/>
            <a:chOff x="2832" y="1392"/>
            <a:chExt cx="192" cy="1728"/>
          </a:xfrm>
        </p:grpSpPr>
        <p:grpSp>
          <p:nvGrpSpPr>
            <p:cNvPr id="88" name="Group 15"/>
            <p:cNvGrpSpPr>
              <a:grpSpLocks/>
            </p:cNvGrpSpPr>
            <p:nvPr/>
          </p:nvGrpSpPr>
          <p:grpSpPr bwMode="auto">
            <a:xfrm>
              <a:off x="2832" y="1392"/>
              <a:ext cx="192" cy="1728"/>
              <a:chOff x="2064" y="1584"/>
              <a:chExt cx="192" cy="1248"/>
            </a:xfrm>
          </p:grpSpPr>
          <p:sp>
            <p:nvSpPr>
              <p:cNvPr id="90" name="Line 16"/>
              <p:cNvSpPr>
                <a:spLocks noChangeShapeType="1"/>
              </p:cNvSpPr>
              <p:nvPr/>
            </p:nvSpPr>
            <p:spPr bwMode="auto">
              <a:xfrm>
                <a:off x="2160" y="1824"/>
                <a:ext cx="0" cy="1008"/>
              </a:xfrm>
              <a:prstGeom prst="line">
                <a:avLst/>
              </a:prstGeom>
              <a:noFill/>
              <a:ln w="9525">
                <a:solidFill>
                  <a:schemeClr val="tx1"/>
                </a:solidFill>
                <a:round/>
                <a:headEnd/>
                <a:tailEnd/>
              </a:ln>
              <a:effectLst/>
            </p:spPr>
            <p:txBody>
              <a:bodyPr wrap="none" anchor="ctr"/>
              <a:lstStyle/>
              <a:p>
                <a:endParaRPr lang="en-US"/>
              </a:p>
            </p:txBody>
          </p:sp>
          <p:sp>
            <p:nvSpPr>
              <p:cNvPr id="91" name="Text Box 17"/>
              <p:cNvSpPr txBox="1">
                <a:spLocks noChangeArrowheads="1"/>
              </p:cNvSpPr>
              <p:nvPr/>
            </p:nvSpPr>
            <p:spPr bwMode="auto">
              <a:xfrm>
                <a:off x="206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4</a:t>
                </a:r>
              </a:p>
            </p:txBody>
          </p:sp>
        </p:grpSp>
        <p:sp>
          <p:nvSpPr>
            <p:cNvPr id="89" name="Line 36"/>
            <p:cNvSpPr>
              <a:spLocks noChangeShapeType="1"/>
            </p:cNvSpPr>
            <p:nvPr/>
          </p:nvSpPr>
          <p:spPr bwMode="auto">
            <a:xfrm flipV="1">
              <a:off x="2928"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92" name="Group 42"/>
          <p:cNvGrpSpPr>
            <a:grpSpLocks/>
          </p:cNvGrpSpPr>
          <p:nvPr/>
        </p:nvGrpSpPr>
        <p:grpSpPr bwMode="auto">
          <a:xfrm>
            <a:off x="6096000" y="2427287"/>
            <a:ext cx="304800" cy="2762250"/>
            <a:chOff x="3648" y="1392"/>
            <a:chExt cx="192" cy="1740"/>
          </a:xfrm>
        </p:grpSpPr>
        <p:grpSp>
          <p:nvGrpSpPr>
            <p:cNvPr id="93" name="Group 18"/>
            <p:cNvGrpSpPr>
              <a:grpSpLocks/>
            </p:cNvGrpSpPr>
            <p:nvPr/>
          </p:nvGrpSpPr>
          <p:grpSpPr bwMode="auto">
            <a:xfrm>
              <a:off x="3648" y="1392"/>
              <a:ext cx="192" cy="1740"/>
              <a:chOff x="2352" y="1584"/>
              <a:chExt cx="192" cy="1248"/>
            </a:xfrm>
          </p:grpSpPr>
          <p:sp>
            <p:nvSpPr>
              <p:cNvPr id="95" name="Line 19"/>
              <p:cNvSpPr>
                <a:spLocks noChangeShapeType="1"/>
              </p:cNvSpPr>
              <p:nvPr/>
            </p:nvSpPr>
            <p:spPr bwMode="auto">
              <a:xfrm>
                <a:off x="2448" y="1824"/>
                <a:ext cx="0" cy="1008"/>
              </a:xfrm>
              <a:prstGeom prst="line">
                <a:avLst/>
              </a:prstGeom>
              <a:noFill/>
              <a:ln w="9525">
                <a:solidFill>
                  <a:schemeClr val="tx1"/>
                </a:solidFill>
                <a:round/>
                <a:headEnd/>
                <a:tailEnd/>
              </a:ln>
              <a:effectLst/>
            </p:spPr>
            <p:txBody>
              <a:bodyPr wrap="none" anchor="ctr"/>
              <a:lstStyle/>
              <a:p>
                <a:endParaRPr lang="en-US"/>
              </a:p>
            </p:txBody>
          </p:sp>
          <p:sp>
            <p:nvSpPr>
              <p:cNvPr id="96" name="Text Box 20"/>
              <p:cNvSpPr txBox="1">
                <a:spLocks noChangeArrowheads="1"/>
              </p:cNvSpPr>
              <p:nvPr/>
            </p:nvSpPr>
            <p:spPr bwMode="auto">
              <a:xfrm>
                <a:off x="2352" y="1584"/>
                <a:ext cx="192" cy="207"/>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5</a:t>
                </a:r>
              </a:p>
            </p:txBody>
          </p:sp>
        </p:grpSp>
        <p:sp>
          <p:nvSpPr>
            <p:cNvPr id="94" name="Line 37"/>
            <p:cNvSpPr>
              <a:spLocks noChangeShapeType="1"/>
            </p:cNvSpPr>
            <p:nvPr/>
          </p:nvSpPr>
          <p:spPr bwMode="auto">
            <a:xfrm flipV="1">
              <a:off x="3744"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97" name="Group 45"/>
          <p:cNvGrpSpPr>
            <a:grpSpLocks/>
          </p:cNvGrpSpPr>
          <p:nvPr/>
        </p:nvGrpSpPr>
        <p:grpSpPr bwMode="auto">
          <a:xfrm>
            <a:off x="6781800" y="2427287"/>
            <a:ext cx="304800" cy="2743200"/>
            <a:chOff x="4176" y="1392"/>
            <a:chExt cx="192" cy="1728"/>
          </a:xfrm>
        </p:grpSpPr>
        <p:grpSp>
          <p:nvGrpSpPr>
            <p:cNvPr id="98" name="Group 21"/>
            <p:cNvGrpSpPr>
              <a:grpSpLocks/>
            </p:cNvGrpSpPr>
            <p:nvPr/>
          </p:nvGrpSpPr>
          <p:grpSpPr bwMode="auto">
            <a:xfrm>
              <a:off x="4176" y="1392"/>
              <a:ext cx="192" cy="1728"/>
              <a:chOff x="2784" y="1584"/>
              <a:chExt cx="192" cy="1248"/>
            </a:xfrm>
          </p:grpSpPr>
          <p:sp>
            <p:nvSpPr>
              <p:cNvPr id="100" name="Line 22"/>
              <p:cNvSpPr>
                <a:spLocks noChangeShapeType="1"/>
              </p:cNvSpPr>
              <p:nvPr/>
            </p:nvSpPr>
            <p:spPr bwMode="auto">
              <a:xfrm>
                <a:off x="2880" y="1824"/>
                <a:ext cx="0" cy="1008"/>
              </a:xfrm>
              <a:prstGeom prst="line">
                <a:avLst/>
              </a:prstGeom>
              <a:noFill/>
              <a:ln w="9525">
                <a:solidFill>
                  <a:schemeClr val="tx1"/>
                </a:solidFill>
                <a:round/>
                <a:headEnd/>
                <a:tailEnd/>
              </a:ln>
              <a:effectLst/>
            </p:spPr>
            <p:txBody>
              <a:bodyPr wrap="none" anchor="ctr"/>
              <a:lstStyle/>
              <a:p>
                <a:endParaRPr lang="en-US"/>
              </a:p>
            </p:txBody>
          </p:sp>
          <p:sp>
            <p:nvSpPr>
              <p:cNvPr id="101" name="Text Box 23"/>
              <p:cNvSpPr txBox="1">
                <a:spLocks noChangeArrowheads="1"/>
              </p:cNvSpPr>
              <p:nvPr/>
            </p:nvSpPr>
            <p:spPr bwMode="auto">
              <a:xfrm>
                <a:off x="278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6</a:t>
                </a:r>
              </a:p>
            </p:txBody>
          </p:sp>
        </p:grpSp>
        <p:sp>
          <p:nvSpPr>
            <p:cNvPr id="99" name="Line 43"/>
            <p:cNvSpPr>
              <a:spLocks noChangeShapeType="1"/>
            </p:cNvSpPr>
            <p:nvPr/>
          </p:nvSpPr>
          <p:spPr bwMode="auto">
            <a:xfrm flipV="1">
              <a:off x="4272"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102" name="Group 46"/>
          <p:cNvGrpSpPr>
            <a:grpSpLocks/>
          </p:cNvGrpSpPr>
          <p:nvPr/>
        </p:nvGrpSpPr>
        <p:grpSpPr bwMode="auto">
          <a:xfrm>
            <a:off x="7467600" y="2427287"/>
            <a:ext cx="304800" cy="2743200"/>
            <a:chOff x="4608" y="1392"/>
            <a:chExt cx="192" cy="1728"/>
          </a:xfrm>
        </p:grpSpPr>
        <p:grpSp>
          <p:nvGrpSpPr>
            <p:cNvPr id="103" name="Group 24"/>
            <p:cNvGrpSpPr>
              <a:grpSpLocks/>
            </p:cNvGrpSpPr>
            <p:nvPr/>
          </p:nvGrpSpPr>
          <p:grpSpPr bwMode="auto">
            <a:xfrm>
              <a:off x="4608" y="1392"/>
              <a:ext cx="192" cy="1728"/>
              <a:chOff x="3072" y="1584"/>
              <a:chExt cx="192" cy="1248"/>
            </a:xfrm>
          </p:grpSpPr>
          <p:sp>
            <p:nvSpPr>
              <p:cNvPr id="105" name="Line 25"/>
              <p:cNvSpPr>
                <a:spLocks noChangeShapeType="1"/>
              </p:cNvSpPr>
              <p:nvPr/>
            </p:nvSpPr>
            <p:spPr bwMode="auto">
              <a:xfrm>
                <a:off x="3168" y="1824"/>
                <a:ext cx="0" cy="1008"/>
              </a:xfrm>
              <a:prstGeom prst="line">
                <a:avLst/>
              </a:prstGeom>
              <a:noFill/>
              <a:ln w="9525">
                <a:solidFill>
                  <a:schemeClr val="tx1"/>
                </a:solidFill>
                <a:round/>
                <a:headEnd/>
                <a:tailEnd/>
              </a:ln>
              <a:effectLst/>
            </p:spPr>
            <p:txBody>
              <a:bodyPr wrap="none" anchor="ctr"/>
              <a:lstStyle/>
              <a:p>
                <a:endParaRPr lang="en-US"/>
              </a:p>
            </p:txBody>
          </p:sp>
          <p:sp>
            <p:nvSpPr>
              <p:cNvPr id="106" name="Text Box 26"/>
              <p:cNvSpPr txBox="1">
                <a:spLocks noChangeArrowheads="1"/>
              </p:cNvSpPr>
              <p:nvPr/>
            </p:nvSpPr>
            <p:spPr bwMode="auto">
              <a:xfrm>
                <a:off x="3072"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7</a:t>
                </a:r>
              </a:p>
            </p:txBody>
          </p:sp>
        </p:grpSp>
        <p:sp>
          <p:nvSpPr>
            <p:cNvPr id="104" name="Line 44"/>
            <p:cNvSpPr>
              <a:spLocks noChangeShapeType="1"/>
            </p:cNvSpPr>
            <p:nvPr/>
          </p:nvSpPr>
          <p:spPr bwMode="auto">
            <a:xfrm flipV="1">
              <a:off x="4704" y="1632"/>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107" name="Group 60"/>
          <p:cNvGrpSpPr>
            <a:grpSpLocks/>
          </p:cNvGrpSpPr>
          <p:nvPr/>
        </p:nvGrpSpPr>
        <p:grpSpPr bwMode="auto">
          <a:xfrm>
            <a:off x="2057400" y="3494087"/>
            <a:ext cx="6781800" cy="2590800"/>
            <a:chOff x="1392" y="2064"/>
            <a:chExt cx="4272" cy="1632"/>
          </a:xfrm>
        </p:grpSpPr>
        <p:sp>
          <p:nvSpPr>
            <p:cNvPr id="108" name="AutoShape 47"/>
            <p:cNvSpPr>
              <a:spLocks noChangeArrowheads="1"/>
            </p:cNvSpPr>
            <p:nvPr/>
          </p:nvSpPr>
          <p:spPr bwMode="auto">
            <a:xfrm>
              <a:off x="1392" y="2208"/>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09" name="AutoShape 48"/>
            <p:cNvSpPr>
              <a:spLocks noChangeArrowheads="1"/>
            </p:cNvSpPr>
            <p:nvPr/>
          </p:nvSpPr>
          <p:spPr bwMode="auto">
            <a:xfrm>
              <a:off x="1392" y="206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0" name="AutoShape 49"/>
            <p:cNvSpPr>
              <a:spLocks noChangeArrowheads="1"/>
            </p:cNvSpPr>
            <p:nvPr/>
          </p:nvSpPr>
          <p:spPr bwMode="auto">
            <a:xfrm>
              <a:off x="1392" y="278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1" name="AutoShape 50"/>
            <p:cNvSpPr>
              <a:spLocks noChangeArrowheads="1"/>
            </p:cNvSpPr>
            <p:nvPr/>
          </p:nvSpPr>
          <p:spPr bwMode="auto">
            <a:xfrm>
              <a:off x="2064" y="2496"/>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2" name="AutoShape 51"/>
            <p:cNvSpPr>
              <a:spLocks noChangeArrowheads="1"/>
            </p:cNvSpPr>
            <p:nvPr/>
          </p:nvSpPr>
          <p:spPr bwMode="auto">
            <a:xfrm>
              <a:off x="2076" y="278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3" name="AutoShape 52"/>
            <p:cNvSpPr>
              <a:spLocks noChangeArrowheads="1"/>
            </p:cNvSpPr>
            <p:nvPr/>
          </p:nvSpPr>
          <p:spPr bwMode="auto">
            <a:xfrm>
              <a:off x="2640" y="2880"/>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4" name="AutoShape 53"/>
            <p:cNvSpPr>
              <a:spLocks noChangeArrowheads="1"/>
            </p:cNvSpPr>
            <p:nvPr/>
          </p:nvSpPr>
          <p:spPr bwMode="auto">
            <a:xfrm>
              <a:off x="3024" y="259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5" name="AutoShape 54"/>
            <p:cNvSpPr>
              <a:spLocks noChangeArrowheads="1"/>
            </p:cNvSpPr>
            <p:nvPr/>
          </p:nvSpPr>
          <p:spPr bwMode="auto">
            <a:xfrm>
              <a:off x="3936" y="259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6" name="AutoShape 55"/>
            <p:cNvSpPr>
              <a:spLocks noChangeArrowheads="1"/>
            </p:cNvSpPr>
            <p:nvPr/>
          </p:nvSpPr>
          <p:spPr bwMode="auto">
            <a:xfrm>
              <a:off x="4368" y="254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7" name="AutoShape 56"/>
            <p:cNvSpPr>
              <a:spLocks noChangeArrowheads="1"/>
            </p:cNvSpPr>
            <p:nvPr/>
          </p:nvSpPr>
          <p:spPr bwMode="auto">
            <a:xfrm>
              <a:off x="4800" y="259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8" name="AutoShape 57"/>
            <p:cNvSpPr>
              <a:spLocks noChangeArrowheads="1"/>
            </p:cNvSpPr>
            <p:nvPr/>
          </p:nvSpPr>
          <p:spPr bwMode="auto">
            <a:xfrm>
              <a:off x="5472" y="350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19" name="AutoShape 58"/>
            <p:cNvSpPr>
              <a:spLocks noChangeArrowheads="1"/>
            </p:cNvSpPr>
            <p:nvPr/>
          </p:nvSpPr>
          <p:spPr bwMode="auto">
            <a:xfrm>
              <a:off x="5280" y="350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grpSp>
      <p:grpSp>
        <p:nvGrpSpPr>
          <p:cNvPr id="120" name="Group 73"/>
          <p:cNvGrpSpPr>
            <a:grpSpLocks/>
          </p:cNvGrpSpPr>
          <p:nvPr/>
        </p:nvGrpSpPr>
        <p:grpSpPr bwMode="auto">
          <a:xfrm>
            <a:off x="8229600" y="2427287"/>
            <a:ext cx="304800" cy="3276600"/>
            <a:chOff x="5280" y="1392"/>
            <a:chExt cx="192" cy="2064"/>
          </a:xfrm>
        </p:grpSpPr>
        <p:grpSp>
          <p:nvGrpSpPr>
            <p:cNvPr id="121" name="Group 61"/>
            <p:cNvGrpSpPr>
              <a:grpSpLocks/>
            </p:cNvGrpSpPr>
            <p:nvPr/>
          </p:nvGrpSpPr>
          <p:grpSpPr bwMode="auto">
            <a:xfrm>
              <a:off x="5280" y="1392"/>
              <a:ext cx="192" cy="1728"/>
              <a:chOff x="4608" y="1392"/>
              <a:chExt cx="192" cy="1728"/>
            </a:xfrm>
          </p:grpSpPr>
          <p:grpSp>
            <p:nvGrpSpPr>
              <p:cNvPr id="123" name="Group 62"/>
              <p:cNvGrpSpPr>
                <a:grpSpLocks/>
              </p:cNvGrpSpPr>
              <p:nvPr/>
            </p:nvGrpSpPr>
            <p:grpSpPr bwMode="auto">
              <a:xfrm>
                <a:off x="4608" y="1392"/>
                <a:ext cx="192" cy="1728"/>
                <a:chOff x="3072" y="1584"/>
                <a:chExt cx="192" cy="1248"/>
              </a:xfrm>
            </p:grpSpPr>
            <p:sp>
              <p:nvSpPr>
                <p:cNvPr id="125" name="Line 63"/>
                <p:cNvSpPr>
                  <a:spLocks noChangeShapeType="1"/>
                </p:cNvSpPr>
                <p:nvPr/>
              </p:nvSpPr>
              <p:spPr bwMode="auto">
                <a:xfrm>
                  <a:off x="3168" y="1824"/>
                  <a:ext cx="0" cy="1008"/>
                </a:xfrm>
                <a:prstGeom prst="line">
                  <a:avLst/>
                </a:prstGeom>
                <a:noFill/>
                <a:ln w="9525">
                  <a:solidFill>
                    <a:schemeClr val="tx1"/>
                  </a:solidFill>
                  <a:round/>
                  <a:headEnd/>
                  <a:tailEnd/>
                </a:ln>
                <a:effectLst/>
              </p:spPr>
              <p:txBody>
                <a:bodyPr wrap="none" anchor="ctr"/>
                <a:lstStyle/>
                <a:p>
                  <a:endParaRPr lang="en-US"/>
                </a:p>
              </p:txBody>
            </p:sp>
            <p:sp>
              <p:nvSpPr>
                <p:cNvPr id="126" name="Text Box 64"/>
                <p:cNvSpPr txBox="1">
                  <a:spLocks noChangeArrowheads="1"/>
                </p:cNvSpPr>
                <p:nvPr/>
              </p:nvSpPr>
              <p:spPr bwMode="auto">
                <a:xfrm>
                  <a:off x="3072"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8</a:t>
                  </a:r>
                </a:p>
              </p:txBody>
            </p:sp>
          </p:grpSp>
          <p:sp>
            <p:nvSpPr>
              <p:cNvPr id="124" name="Line 65"/>
              <p:cNvSpPr>
                <a:spLocks noChangeShapeType="1"/>
              </p:cNvSpPr>
              <p:nvPr/>
            </p:nvSpPr>
            <p:spPr bwMode="auto">
              <a:xfrm flipV="1">
                <a:off x="4704" y="1632"/>
                <a:ext cx="0" cy="384"/>
              </a:xfrm>
              <a:prstGeom prst="line">
                <a:avLst/>
              </a:prstGeom>
              <a:noFill/>
              <a:ln w="9525">
                <a:solidFill>
                  <a:schemeClr val="tx1"/>
                </a:solidFill>
                <a:round/>
                <a:headEnd/>
                <a:tailEnd/>
              </a:ln>
              <a:effectLst/>
            </p:spPr>
            <p:txBody>
              <a:bodyPr wrap="none" anchor="ctr"/>
              <a:lstStyle/>
              <a:p>
                <a:endParaRPr lang="en-US"/>
              </a:p>
            </p:txBody>
          </p:sp>
        </p:grpSp>
        <p:sp>
          <p:nvSpPr>
            <p:cNvPr id="122" name="Line 71"/>
            <p:cNvSpPr>
              <a:spLocks noChangeShapeType="1"/>
            </p:cNvSpPr>
            <p:nvPr/>
          </p:nvSpPr>
          <p:spPr bwMode="auto">
            <a:xfrm>
              <a:off x="5376" y="3120"/>
              <a:ext cx="0" cy="336"/>
            </a:xfrm>
            <a:prstGeom prst="line">
              <a:avLst/>
            </a:prstGeom>
            <a:noFill/>
            <a:ln w="9525">
              <a:solidFill>
                <a:schemeClr val="tx1"/>
              </a:solidFill>
              <a:round/>
              <a:headEnd/>
              <a:tailEnd/>
            </a:ln>
            <a:effectLst/>
          </p:spPr>
          <p:txBody>
            <a:bodyPr wrap="none" anchor="ctr"/>
            <a:lstStyle/>
            <a:p>
              <a:endParaRPr lang="en-US"/>
            </a:p>
          </p:txBody>
        </p:sp>
      </p:grpSp>
      <p:grpSp>
        <p:nvGrpSpPr>
          <p:cNvPr id="127" name="Group 74"/>
          <p:cNvGrpSpPr>
            <a:grpSpLocks/>
          </p:cNvGrpSpPr>
          <p:nvPr/>
        </p:nvGrpSpPr>
        <p:grpSpPr bwMode="auto">
          <a:xfrm>
            <a:off x="8458200" y="2427287"/>
            <a:ext cx="304800" cy="3257550"/>
            <a:chOff x="5472" y="1392"/>
            <a:chExt cx="192" cy="2052"/>
          </a:xfrm>
        </p:grpSpPr>
        <p:grpSp>
          <p:nvGrpSpPr>
            <p:cNvPr id="128" name="Group 66"/>
            <p:cNvGrpSpPr>
              <a:grpSpLocks/>
            </p:cNvGrpSpPr>
            <p:nvPr/>
          </p:nvGrpSpPr>
          <p:grpSpPr bwMode="auto">
            <a:xfrm>
              <a:off x="5472" y="1392"/>
              <a:ext cx="192" cy="1728"/>
              <a:chOff x="4608" y="1392"/>
              <a:chExt cx="192" cy="1728"/>
            </a:xfrm>
          </p:grpSpPr>
          <p:grpSp>
            <p:nvGrpSpPr>
              <p:cNvPr id="130" name="Group 67"/>
              <p:cNvGrpSpPr>
                <a:grpSpLocks/>
              </p:cNvGrpSpPr>
              <p:nvPr/>
            </p:nvGrpSpPr>
            <p:grpSpPr bwMode="auto">
              <a:xfrm>
                <a:off x="4608" y="1392"/>
                <a:ext cx="192" cy="1728"/>
                <a:chOff x="3072" y="1584"/>
                <a:chExt cx="192" cy="1248"/>
              </a:xfrm>
            </p:grpSpPr>
            <p:sp>
              <p:nvSpPr>
                <p:cNvPr id="132" name="Line 68"/>
                <p:cNvSpPr>
                  <a:spLocks noChangeShapeType="1"/>
                </p:cNvSpPr>
                <p:nvPr/>
              </p:nvSpPr>
              <p:spPr bwMode="auto">
                <a:xfrm>
                  <a:off x="3168" y="1824"/>
                  <a:ext cx="0" cy="1008"/>
                </a:xfrm>
                <a:prstGeom prst="line">
                  <a:avLst/>
                </a:prstGeom>
                <a:noFill/>
                <a:ln w="9525">
                  <a:solidFill>
                    <a:schemeClr val="tx1"/>
                  </a:solidFill>
                  <a:round/>
                  <a:headEnd/>
                  <a:tailEnd/>
                </a:ln>
                <a:effectLst/>
              </p:spPr>
              <p:txBody>
                <a:bodyPr wrap="none" anchor="ctr"/>
                <a:lstStyle/>
                <a:p>
                  <a:endParaRPr lang="en-US"/>
                </a:p>
              </p:txBody>
            </p:sp>
            <p:sp>
              <p:nvSpPr>
                <p:cNvPr id="133" name="Text Box 69"/>
                <p:cNvSpPr txBox="1">
                  <a:spLocks noChangeArrowheads="1"/>
                </p:cNvSpPr>
                <p:nvPr/>
              </p:nvSpPr>
              <p:spPr bwMode="auto">
                <a:xfrm>
                  <a:off x="3072"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9</a:t>
                  </a:r>
                </a:p>
              </p:txBody>
            </p:sp>
          </p:grpSp>
          <p:sp>
            <p:nvSpPr>
              <p:cNvPr id="131" name="Line 70"/>
              <p:cNvSpPr>
                <a:spLocks noChangeShapeType="1"/>
              </p:cNvSpPr>
              <p:nvPr/>
            </p:nvSpPr>
            <p:spPr bwMode="auto">
              <a:xfrm flipV="1">
                <a:off x="4704" y="1632"/>
                <a:ext cx="0" cy="384"/>
              </a:xfrm>
              <a:prstGeom prst="line">
                <a:avLst/>
              </a:prstGeom>
              <a:noFill/>
              <a:ln w="9525">
                <a:solidFill>
                  <a:schemeClr val="tx1"/>
                </a:solidFill>
                <a:round/>
                <a:headEnd/>
                <a:tailEnd/>
              </a:ln>
              <a:effectLst/>
            </p:spPr>
            <p:txBody>
              <a:bodyPr wrap="none" anchor="ctr"/>
              <a:lstStyle/>
              <a:p>
                <a:endParaRPr lang="en-US"/>
              </a:p>
            </p:txBody>
          </p:sp>
        </p:grpSp>
        <p:sp>
          <p:nvSpPr>
            <p:cNvPr id="129" name="Line 72"/>
            <p:cNvSpPr>
              <a:spLocks noChangeShapeType="1"/>
            </p:cNvSpPr>
            <p:nvPr/>
          </p:nvSpPr>
          <p:spPr bwMode="auto">
            <a:xfrm>
              <a:off x="5568" y="3108"/>
              <a:ext cx="0" cy="336"/>
            </a:xfrm>
            <a:prstGeom prst="line">
              <a:avLst/>
            </a:prstGeom>
            <a:noFill/>
            <a:ln w="9525">
              <a:solidFill>
                <a:schemeClr val="tx1"/>
              </a:solidFill>
              <a:round/>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2"/>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77"/>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500"/>
                                  </p:stCondLst>
                                  <p:childTnLst>
                                    <p:set>
                                      <p:cBhvr>
                                        <p:cTn id="16" dur="1" fill="hold">
                                          <p:stCondLst>
                                            <p:cond delay="0"/>
                                          </p:stCondLst>
                                        </p:cTn>
                                        <p:tgtEl>
                                          <p:spTgt spid="82"/>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500"/>
                                  </p:stCondLst>
                                  <p:childTnLst>
                                    <p:set>
                                      <p:cBhvr>
                                        <p:cTn id="19" dur="1" fill="hold">
                                          <p:stCondLst>
                                            <p:cond delay="0"/>
                                          </p:stCondLst>
                                        </p:cTn>
                                        <p:tgtEl>
                                          <p:spTgt spid="87"/>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500"/>
                                  </p:stCondLst>
                                  <p:childTnLst>
                                    <p:set>
                                      <p:cBhvr>
                                        <p:cTn id="22" dur="1" fill="hold">
                                          <p:stCondLst>
                                            <p:cond delay="0"/>
                                          </p:stCondLst>
                                        </p:cTn>
                                        <p:tgtEl>
                                          <p:spTgt spid="92"/>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nodeType="afterEffect">
                                  <p:stCondLst>
                                    <p:cond delay="500"/>
                                  </p:stCondLst>
                                  <p:childTnLst>
                                    <p:set>
                                      <p:cBhvr>
                                        <p:cTn id="25" dur="1" fill="hold">
                                          <p:stCondLst>
                                            <p:cond delay="0"/>
                                          </p:stCondLst>
                                        </p:cTn>
                                        <p:tgtEl>
                                          <p:spTgt spid="97"/>
                                        </p:tgtEl>
                                        <p:attrNameLst>
                                          <p:attrName>style.visibility</p:attrName>
                                        </p:attrNameLst>
                                      </p:cBhvr>
                                      <p:to>
                                        <p:strVal val="visible"/>
                                      </p:to>
                                    </p:set>
                                  </p:childTnLst>
                                </p:cTn>
                              </p:par>
                            </p:childTnLst>
                          </p:cTn>
                        </p:par>
                        <p:par>
                          <p:cTn id="26" fill="hold">
                            <p:stCondLst>
                              <p:cond delay="2500"/>
                            </p:stCondLst>
                            <p:childTnLst>
                              <p:par>
                                <p:cTn id="27" presetID="1" presetClass="entr" presetSubtype="0" fill="hold" nodeType="afterEffect">
                                  <p:stCondLst>
                                    <p:cond delay="500"/>
                                  </p:stCondLst>
                                  <p:childTnLst>
                                    <p:set>
                                      <p:cBhvr>
                                        <p:cTn id="28" dur="1" fill="hold">
                                          <p:stCondLst>
                                            <p:cond delay="0"/>
                                          </p:stCondLst>
                                        </p:cTn>
                                        <p:tgtEl>
                                          <p:spTgt spid="102"/>
                                        </p:tgtEl>
                                        <p:attrNameLst>
                                          <p:attrName>style.visibility</p:attrName>
                                        </p:attrNameLst>
                                      </p:cBhvr>
                                      <p:to>
                                        <p:strVal val="visible"/>
                                      </p:to>
                                    </p:set>
                                  </p:childTnLst>
                                </p:cTn>
                              </p:par>
                            </p:childTnLst>
                          </p:cTn>
                        </p:par>
                        <p:par>
                          <p:cTn id="29" fill="hold">
                            <p:stCondLst>
                              <p:cond delay="3000"/>
                            </p:stCondLst>
                            <p:childTnLst>
                              <p:par>
                                <p:cTn id="30" presetID="1" presetClass="entr" presetSubtype="0" fill="hold" nodeType="afterEffect">
                                  <p:stCondLst>
                                    <p:cond delay="500"/>
                                  </p:stCondLst>
                                  <p:childTnLst>
                                    <p:set>
                                      <p:cBhvr>
                                        <p:cTn id="31" dur="1" fill="hold">
                                          <p:stCondLst>
                                            <p:cond delay="0"/>
                                          </p:stCondLst>
                                        </p:cTn>
                                        <p:tgtEl>
                                          <p:spTgt spid="120"/>
                                        </p:tgtEl>
                                        <p:attrNameLst>
                                          <p:attrName>style.visibility</p:attrName>
                                        </p:attrNameLst>
                                      </p:cBhvr>
                                      <p:to>
                                        <p:strVal val="visible"/>
                                      </p:to>
                                    </p:set>
                                  </p:childTnLst>
                                </p:cTn>
                              </p:par>
                            </p:childTnLst>
                          </p:cTn>
                        </p:par>
                        <p:par>
                          <p:cTn id="32" fill="hold">
                            <p:stCondLst>
                              <p:cond delay="3500"/>
                            </p:stCondLst>
                            <p:childTnLst>
                              <p:par>
                                <p:cTn id="33" presetID="1" presetClass="entr" presetSubtype="0" fill="hold" nodeType="afterEffect">
                                  <p:stCondLst>
                                    <p:cond delay="500"/>
                                  </p:stCondLst>
                                  <p:childTnLst>
                                    <p:set>
                                      <p:cBhvr>
                                        <p:cTn id="34" dur="1" fill="hold">
                                          <p:stCondLst>
                                            <p:cond delay="0"/>
                                          </p:stCondLst>
                                        </p:cTn>
                                        <p:tgtEl>
                                          <p:spTgt spid="1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Implementing Pipelining (continued)</a:t>
            </a:r>
            <a:endParaRPr lang="en-US" dirty="0"/>
          </a:p>
        </p:txBody>
      </p:sp>
      <p:sp>
        <p:nvSpPr>
          <p:cNvPr id="3" name="Content Placeholder 2"/>
          <p:cNvSpPr>
            <a:spLocks noGrp="1"/>
          </p:cNvSpPr>
          <p:nvPr>
            <p:ph idx="1"/>
          </p:nvPr>
        </p:nvSpPr>
        <p:spPr/>
        <p:txBody>
          <a:bodyPr/>
          <a:lstStyle/>
          <a:p>
            <a:pPr lvl="1"/>
            <a:r>
              <a:rPr lang="en-US" dirty="0" smtClean="0"/>
              <a:t>Watch out for pipeline </a:t>
            </a:r>
            <a:br>
              <a:rPr lang="en-US" dirty="0" smtClean="0"/>
            </a:br>
            <a:r>
              <a:rPr lang="en-US" dirty="0" smtClean="0"/>
              <a:t>effects including </a:t>
            </a:r>
            <a:br>
              <a:rPr lang="en-US" dirty="0" smtClean="0"/>
            </a:br>
            <a:r>
              <a:rPr lang="en-US" dirty="0" smtClean="0"/>
              <a:t>increased latency</a:t>
            </a:r>
          </a:p>
          <a:p>
            <a:pPr lvl="1"/>
            <a:r>
              <a:rPr lang="en-US" dirty="0" smtClean="0"/>
              <a:t>Six clock cycles</a:t>
            </a:r>
          </a:p>
          <a:p>
            <a:endParaRPr lang="en-US" dirty="0"/>
          </a:p>
        </p:txBody>
      </p:sp>
      <p:graphicFrame>
        <p:nvGraphicFramePr>
          <p:cNvPr id="8" name="Object 4"/>
          <p:cNvGraphicFramePr>
            <a:graphicFrameLocks noGrp="1" noChangeAspect="1"/>
          </p:cNvGraphicFramePr>
          <p:nvPr/>
        </p:nvGraphicFramePr>
        <p:xfrm>
          <a:off x="3733800" y="2057400"/>
          <a:ext cx="4562475" cy="4032250"/>
        </p:xfrm>
        <a:graphic>
          <a:graphicData uri="http://schemas.openxmlformats.org/presentationml/2006/ole">
            <p:oleObj spid="_x0000_s37890" name="Bitmap Image" r:id="rId4" imgW="2952381" imgH="2610214" progId="PBrush">
              <p:embed/>
            </p:oleObj>
          </a:graphicData>
        </a:graphic>
      </p:graphicFrame>
      <p:grpSp>
        <p:nvGrpSpPr>
          <p:cNvPr id="9" name="Group 22"/>
          <p:cNvGrpSpPr>
            <a:grpSpLocks/>
          </p:cNvGrpSpPr>
          <p:nvPr/>
        </p:nvGrpSpPr>
        <p:grpSpPr bwMode="auto">
          <a:xfrm>
            <a:off x="5334000" y="1524000"/>
            <a:ext cx="381000" cy="4267200"/>
            <a:chOff x="3264" y="768"/>
            <a:chExt cx="240" cy="2688"/>
          </a:xfrm>
        </p:grpSpPr>
        <p:grpSp>
          <p:nvGrpSpPr>
            <p:cNvPr id="10" name="Group 6"/>
            <p:cNvGrpSpPr>
              <a:grpSpLocks/>
            </p:cNvGrpSpPr>
            <p:nvPr/>
          </p:nvGrpSpPr>
          <p:grpSpPr bwMode="auto">
            <a:xfrm>
              <a:off x="3264" y="768"/>
              <a:ext cx="240" cy="2688"/>
              <a:chOff x="1272" y="1584"/>
              <a:chExt cx="240" cy="1248"/>
            </a:xfrm>
          </p:grpSpPr>
          <p:sp>
            <p:nvSpPr>
              <p:cNvPr id="12" name="Line 7"/>
              <p:cNvSpPr>
                <a:spLocks noChangeShapeType="1"/>
              </p:cNvSpPr>
              <p:nvPr/>
            </p:nvSpPr>
            <p:spPr bwMode="auto">
              <a:xfrm>
                <a:off x="1392" y="1824"/>
                <a:ext cx="0" cy="1008"/>
              </a:xfrm>
              <a:prstGeom prst="line">
                <a:avLst/>
              </a:prstGeom>
              <a:noFill/>
              <a:ln w="9525">
                <a:solidFill>
                  <a:schemeClr val="tx1"/>
                </a:solidFill>
                <a:round/>
                <a:headEnd/>
                <a:tailEnd/>
              </a:ln>
              <a:effectLst/>
            </p:spPr>
            <p:txBody>
              <a:bodyPr wrap="none" anchor="ctr"/>
              <a:lstStyle/>
              <a:p>
                <a:endParaRPr lang="en-US"/>
              </a:p>
            </p:txBody>
          </p:sp>
          <p:sp>
            <p:nvSpPr>
              <p:cNvPr id="13" name="Text Box 8"/>
              <p:cNvSpPr txBox="1">
                <a:spLocks noChangeArrowheads="1"/>
              </p:cNvSpPr>
              <p:nvPr/>
            </p:nvSpPr>
            <p:spPr bwMode="auto">
              <a:xfrm>
                <a:off x="1272" y="1584"/>
                <a:ext cx="240" cy="134"/>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1</a:t>
                </a:r>
              </a:p>
            </p:txBody>
          </p:sp>
        </p:grpSp>
        <p:sp>
          <p:nvSpPr>
            <p:cNvPr id="11" name="Line 18"/>
            <p:cNvSpPr>
              <a:spLocks noChangeShapeType="1"/>
            </p:cNvSpPr>
            <p:nvPr/>
          </p:nvSpPr>
          <p:spPr bwMode="auto">
            <a:xfrm flipV="1">
              <a:off x="3384" y="1056"/>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14" name="Group 23"/>
          <p:cNvGrpSpPr>
            <a:grpSpLocks/>
          </p:cNvGrpSpPr>
          <p:nvPr/>
        </p:nvGrpSpPr>
        <p:grpSpPr bwMode="auto">
          <a:xfrm>
            <a:off x="6172200" y="1524000"/>
            <a:ext cx="304800" cy="4267200"/>
            <a:chOff x="3840" y="768"/>
            <a:chExt cx="192" cy="2688"/>
          </a:xfrm>
        </p:grpSpPr>
        <p:grpSp>
          <p:nvGrpSpPr>
            <p:cNvPr id="15" name="Group 9"/>
            <p:cNvGrpSpPr>
              <a:grpSpLocks/>
            </p:cNvGrpSpPr>
            <p:nvPr/>
          </p:nvGrpSpPr>
          <p:grpSpPr bwMode="auto">
            <a:xfrm>
              <a:off x="3840" y="768"/>
              <a:ext cx="192" cy="2688"/>
              <a:chOff x="1680" y="1584"/>
              <a:chExt cx="192" cy="1248"/>
            </a:xfrm>
          </p:grpSpPr>
          <p:sp>
            <p:nvSpPr>
              <p:cNvPr id="17" name="Line 10"/>
              <p:cNvSpPr>
                <a:spLocks noChangeShapeType="1"/>
              </p:cNvSpPr>
              <p:nvPr/>
            </p:nvSpPr>
            <p:spPr bwMode="auto">
              <a:xfrm>
                <a:off x="1776" y="1824"/>
                <a:ext cx="0" cy="1008"/>
              </a:xfrm>
              <a:prstGeom prst="line">
                <a:avLst/>
              </a:prstGeom>
              <a:noFill/>
              <a:ln w="9525">
                <a:solidFill>
                  <a:schemeClr val="tx1"/>
                </a:solidFill>
                <a:round/>
                <a:headEnd/>
                <a:tailEnd/>
              </a:ln>
              <a:effectLst/>
            </p:spPr>
            <p:txBody>
              <a:bodyPr wrap="none" anchor="ctr"/>
              <a:lstStyle/>
              <a:p>
                <a:endParaRPr lang="en-US"/>
              </a:p>
            </p:txBody>
          </p:sp>
          <p:sp>
            <p:nvSpPr>
              <p:cNvPr id="18" name="Text Box 11"/>
              <p:cNvSpPr txBox="1">
                <a:spLocks noChangeArrowheads="1"/>
              </p:cNvSpPr>
              <p:nvPr/>
            </p:nvSpPr>
            <p:spPr bwMode="auto">
              <a:xfrm>
                <a:off x="1680" y="1584"/>
                <a:ext cx="192" cy="134"/>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2</a:t>
                </a:r>
              </a:p>
            </p:txBody>
          </p:sp>
        </p:grpSp>
        <p:sp>
          <p:nvSpPr>
            <p:cNvPr id="16" name="Line 19"/>
            <p:cNvSpPr>
              <a:spLocks noChangeShapeType="1"/>
            </p:cNvSpPr>
            <p:nvPr/>
          </p:nvSpPr>
          <p:spPr bwMode="auto">
            <a:xfrm flipV="1">
              <a:off x="3936" y="1056"/>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24" name="Group 25"/>
          <p:cNvGrpSpPr>
            <a:grpSpLocks/>
          </p:cNvGrpSpPr>
          <p:nvPr/>
        </p:nvGrpSpPr>
        <p:grpSpPr bwMode="auto">
          <a:xfrm>
            <a:off x="7620000" y="1524000"/>
            <a:ext cx="304800" cy="2743200"/>
            <a:chOff x="4704" y="768"/>
            <a:chExt cx="192" cy="1728"/>
          </a:xfrm>
        </p:grpSpPr>
        <p:grpSp>
          <p:nvGrpSpPr>
            <p:cNvPr id="25" name="Group 15"/>
            <p:cNvGrpSpPr>
              <a:grpSpLocks/>
            </p:cNvGrpSpPr>
            <p:nvPr/>
          </p:nvGrpSpPr>
          <p:grpSpPr bwMode="auto">
            <a:xfrm>
              <a:off x="4704" y="768"/>
              <a:ext cx="192" cy="1728"/>
              <a:chOff x="2064" y="1584"/>
              <a:chExt cx="192" cy="1248"/>
            </a:xfrm>
          </p:grpSpPr>
          <p:sp>
            <p:nvSpPr>
              <p:cNvPr id="27" name="Line 16"/>
              <p:cNvSpPr>
                <a:spLocks noChangeShapeType="1"/>
              </p:cNvSpPr>
              <p:nvPr/>
            </p:nvSpPr>
            <p:spPr bwMode="auto">
              <a:xfrm>
                <a:off x="2160" y="1824"/>
                <a:ext cx="0" cy="1008"/>
              </a:xfrm>
              <a:prstGeom prst="line">
                <a:avLst/>
              </a:prstGeom>
              <a:noFill/>
              <a:ln w="9525">
                <a:solidFill>
                  <a:schemeClr val="tx1"/>
                </a:solidFill>
                <a:round/>
                <a:headEnd/>
                <a:tailEnd/>
              </a:ln>
              <a:effectLst/>
            </p:spPr>
            <p:txBody>
              <a:bodyPr wrap="none" anchor="ctr"/>
              <a:lstStyle/>
              <a:p>
                <a:endParaRPr lang="en-US"/>
              </a:p>
            </p:txBody>
          </p:sp>
          <p:sp>
            <p:nvSpPr>
              <p:cNvPr id="28" name="Text Box 17"/>
              <p:cNvSpPr txBox="1">
                <a:spLocks noChangeArrowheads="1"/>
              </p:cNvSpPr>
              <p:nvPr/>
            </p:nvSpPr>
            <p:spPr bwMode="auto">
              <a:xfrm>
                <a:off x="206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4</a:t>
                </a:r>
              </a:p>
            </p:txBody>
          </p:sp>
        </p:grpSp>
        <p:sp>
          <p:nvSpPr>
            <p:cNvPr id="26" name="Line 21"/>
            <p:cNvSpPr>
              <a:spLocks noChangeShapeType="1"/>
            </p:cNvSpPr>
            <p:nvPr/>
          </p:nvSpPr>
          <p:spPr bwMode="auto">
            <a:xfrm flipV="1">
              <a:off x="4800" y="1056"/>
              <a:ext cx="0" cy="384"/>
            </a:xfrm>
            <a:prstGeom prst="line">
              <a:avLst/>
            </a:prstGeom>
            <a:noFill/>
            <a:ln w="9525">
              <a:solidFill>
                <a:schemeClr val="tx1"/>
              </a:solidFill>
              <a:round/>
              <a:headEnd/>
              <a:tailEnd/>
            </a:ln>
            <a:effectLst/>
          </p:spPr>
          <p:txBody>
            <a:bodyPr wrap="none" anchor="ctr"/>
            <a:lstStyle/>
            <a:p>
              <a:endParaRPr lang="en-US"/>
            </a:p>
          </p:txBody>
        </p:sp>
      </p:grpSp>
      <p:grpSp>
        <p:nvGrpSpPr>
          <p:cNvPr id="29" name="Group 53"/>
          <p:cNvGrpSpPr>
            <a:grpSpLocks/>
          </p:cNvGrpSpPr>
          <p:nvPr/>
        </p:nvGrpSpPr>
        <p:grpSpPr bwMode="auto">
          <a:xfrm>
            <a:off x="5410200" y="2590800"/>
            <a:ext cx="3333750" cy="3581400"/>
            <a:chOff x="3552" y="1440"/>
            <a:chExt cx="2100" cy="2256"/>
          </a:xfrm>
        </p:grpSpPr>
        <p:sp>
          <p:nvSpPr>
            <p:cNvPr id="30" name="AutoShape 26"/>
            <p:cNvSpPr>
              <a:spLocks noChangeArrowheads="1"/>
            </p:cNvSpPr>
            <p:nvPr/>
          </p:nvSpPr>
          <p:spPr bwMode="auto">
            <a:xfrm>
              <a:off x="5460" y="350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1" name="AutoShape 27"/>
            <p:cNvSpPr>
              <a:spLocks noChangeArrowheads="1"/>
            </p:cNvSpPr>
            <p:nvPr/>
          </p:nvSpPr>
          <p:spPr bwMode="auto">
            <a:xfrm>
              <a:off x="5280" y="350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2" name="AutoShape 28"/>
            <p:cNvSpPr>
              <a:spLocks noChangeArrowheads="1"/>
            </p:cNvSpPr>
            <p:nvPr/>
          </p:nvSpPr>
          <p:spPr bwMode="auto">
            <a:xfrm>
              <a:off x="3600" y="1584"/>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3" name="AutoShape 29"/>
            <p:cNvSpPr>
              <a:spLocks noChangeArrowheads="1"/>
            </p:cNvSpPr>
            <p:nvPr/>
          </p:nvSpPr>
          <p:spPr bwMode="auto">
            <a:xfrm>
              <a:off x="3600" y="1440"/>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4" name="AutoShape 30"/>
            <p:cNvSpPr>
              <a:spLocks noChangeArrowheads="1"/>
            </p:cNvSpPr>
            <p:nvPr/>
          </p:nvSpPr>
          <p:spPr bwMode="auto">
            <a:xfrm>
              <a:off x="3552" y="211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5" name="AutoShape 31"/>
            <p:cNvSpPr>
              <a:spLocks noChangeArrowheads="1"/>
            </p:cNvSpPr>
            <p:nvPr/>
          </p:nvSpPr>
          <p:spPr bwMode="auto">
            <a:xfrm>
              <a:off x="3552" y="2928"/>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6" name="AutoShape 32"/>
            <p:cNvSpPr>
              <a:spLocks noChangeArrowheads="1"/>
            </p:cNvSpPr>
            <p:nvPr/>
          </p:nvSpPr>
          <p:spPr bwMode="auto">
            <a:xfrm>
              <a:off x="4032" y="187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7" name="AutoShape 33"/>
            <p:cNvSpPr>
              <a:spLocks noChangeArrowheads="1"/>
            </p:cNvSpPr>
            <p:nvPr/>
          </p:nvSpPr>
          <p:spPr bwMode="auto">
            <a:xfrm>
              <a:off x="4032" y="2112"/>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8" name="AutoShape 34"/>
            <p:cNvSpPr>
              <a:spLocks noChangeArrowheads="1"/>
            </p:cNvSpPr>
            <p:nvPr/>
          </p:nvSpPr>
          <p:spPr bwMode="auto">
            <a:xfrm>
              <a:off x="4032" y="2880"/>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39" name="AutoShape 35"/>
            <p:cNvSpPr>
              <a:spLocks noChangeArrowheads="1"/>
            </p:cNvSpPr>
            <p:nvPr/>
          </p:nvSpPr>
          <p:spPr bwMode="auto">
            <a:xfrm>
              <a:off x="4560" y="2208"/>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0" name="AutoShape 36"/>
            <p:cNvSpPr>
              <a:spLocks noChangeArrowheads="1"/>
            </p:cNvSpPr>
            <p:nvPr/>
          </p:nvSpPr>
          <p:spPr bwMode="auto">
            <a:xfrm>
              <a:off x="4560" y="2928"/>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41" name="AutoShape 37"/>
            <p:cNvSpPr>
              <a:spLocks noChangeArrowheads="1"/>
            </p:cNvSpPr>
            <p:nvPr/>
          </p:nvSpPr>
          <p:spPr bwMode="auto">
            <a:xfrm>
              <a:off x="4944" y="1968"/>
              <a:ext cx="192" cy="192"/>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grpSp>
      <p:grpSp>
        <p:nvGrpSpPr>
          <p:cNvPr id="42" name="Group 54"/>
          <p:cNvGrpSpPr>
            <a:grpSpLocks/>
          </p:cNvGrpSpPr>
          <p:nvPr/>
        </p:nvGrpSpPr>
        <p:grpSpPr bwMode="auto">
          <a:xfrm>
            <a:off x="8153400" y="1524000"/>
            <a:ext cx="304800" cy="4286250"/>
            <a:chOff x="5280" y="768"/>
            <a:chExt cx="192" cy="2700"/>
          </a:xfrm>
        </p:grpSpPr>
        <p:grpSp>
          <p:nvGrpSpPr>
            <p:cNvPr id="43" name="Group 40"/>
            <p:cNvGrpSpPr>
              <a:grpSpLocks/>
            </p:cNvGrpSpPr>
            <p:nvPr/>
          </p:nvGrpSpPr>
          <p:grpSpPr bwMode="auto">
            <a:xfrm>
              <a:off x="5280" y="768"/>
              <a:ext cx="192" cy="1728"/>
              <a:chOff x="4704" y="768"/>
              <a:chExt cx="192" cy="1728"/>
            </a:xfrm>
          </p:grpSpPr>
          <p:grpSp>
            <p:nvGrpSpPr>
              <p:cNvPr id="45" name="Group 41"/>
              <p:cNvGrpSpPr>
                <a:grpSpLocks/>
              </p:cNvGrpSpPr>
              <p:nvPr/>
            </p:nvGrpSpPr>
            <p:grpSpPr bwMode="auto">
              <a:xfrm>
                <a:off x="4704" y="768"/>
                <a:ext cx="192" cy="1728"/>
                <a:chOff x="2064" y="1584"/>
                <a:chExt cx="192" cy="1248"/>
              </a:xfrm>
            </p:grpSpPr>
            <p:sp>
              <p:nvSpPr>
                <p:cNvPr id="47" name="Line 42"/>
                <p:cNvSpPr>
                  <a:spLocks noChangeShapeType="1"/>
                </p:cNvSpPr>
                <p:nvPr/>
              </p:nvSpPr>
              <p:spPr bwMode="auto">
                <a:xfrm>
                  <a:off x="2160" y="1824"/>
                  <a:ext cx="0" cy="1008"/>
                </a:xfrm>
                <a:prstGeom prst="line">
                  <a:avLst/>
                </a:prstGeom>
                <a:noFill/>
                <a:ln w="9525">
                  <a:solidFill>
                    <a:schemeClr val="tx1"/>
                  </a:solidFill>
                  <a:round/>
                  <a:headEnd/>
                  <a:tailEnd/>
                </a:ln>
                <a:effectLst/>
              </p:spPr>
              <p:txBody>
                <a:bodyPr wrap="none" anchor="ctr"/>
                <a:lstStyle/>
                <a:p>
                  <a:endParaRPr lang="en-US"/>
                </a:p>
              </p:txBody>
            </p:sp>
            <p:sp>
              <p:nvSpPr>
                <p:cNvPr id="48" name="Text Box 43"/>
                <p:cNvSpPr txBox="1">
                  <a:spLocks noChangeArrowheads="1"/>
                </p:cNvSpPr>
                <p:nvPr/>
              </p:nvSpPr>
              <p:spPr bwMode="auto">
                <a:xfrm>
                  <a:off x="206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5</a:t>
                  </a:r>
                </a:p>
              </p:txBody>
            </p:sp>
          </p:grpSp>
          <p:sp>
            <p:nvSpPr>
              <p:cNvPr id="46" name="Line 44"/>
              <p:cNvSpPr>
                <a:spLocks noChangeShapeType="1"/>
              </p:cNvSpPr>
              <p:nvPr/>
            </p:nvSpPr>
            <p:spPr bwMode="auto">
              <a:xfrm flipV="1">
                <a:off x="4800" y="1056"/>
                <a:ext cx="0" cy="384"/>
              </a:xfrm>
              <a:prstGeom prst="line">
                <a:avLst/>
              </a:prstGeom>
              <a:noFill/>
              <a:ln w="9525">
                <a:solidFill>
                  <a:schemeClr val="tx1"/>
                </a:solidFill>
                <a:round/>
                <a:headEnd/>
                <a:tailEnd/>
              </a:ln>
              <a:effectLst/>
            </p:spPr>
            <p:txBody>
              <a:bodyPr wrap="none" anchor="ctr"/>
              <a:lstStyle/>
              <a:p>
                <a:endParaRPr lang="en-US"/>
              </a:p>
            </p:txBody>
          </p:sp>
        </p:grpSp>
        <p:sp>
          <p:nvSpPr>
            <p:cNvPr id="44" name="Line 50"/>
            <p:cNvSpPr>
              <a:spLocks noChangeShapeType="1"/>
            </p:cNvSpPr>
            <p:nvPr/>
          </p:nvSpPr>
          <p:spPr bwMode="auto">
            <a:xfrm>
              <a:off x="5376" y="2460"/>
              <a:ext cx="0" cy="1008"/>
            </a:xfrm>
            <a:prstGeom prst="line">
              <a:avLst/>
            </a:prstGeom>
            <a:noFill/>
            <a:ln w="9525">
              <a:solidFill>
                <a:schemeClr val="tx1"/>
              </a:solidFill>
              <a:round/>
              <a:headEnd/>
              <a:tailEnd/>
            </a:ln>
            <a:effectLst/>
          </p:spPr>
          <p:txBody>
            <a:bodyPr wrap="none" anchor="ctr"/>
            <a:lstStyle/>
            <a:p>
              <a:endParaRPr lang="en-US"/>
            </a:p>
          </p:txBody>
        </p:sp>
      </p:grpSp>
      <p:grpSp>
        <p:nvGrpSpPr>
          <p:cNvPr id="49" name="Group 52"/>
          <p:cNvGrpSpPr>
            <a:grpSpLocks/>
          </p:cNvGrpSpPr>
          <p:nvPr/>
        </p:nvGrpSpPr>
        <p:grpSpPr bwMode="auto">
          <a:xfrm>
            <a:off x="8458200" y="1524000"/>
            <a:ext cx="304800" cy="4267200"/>
            <a:chOff x="5472" y="768"/>
            <a:chExt cx="192" cy="2688"/>
          </a:xfrm>
        </p:grpSpPr>
        <p:grpSp>
          <p:nvGrpSpPr>
            <p:cNvPr id="50" name="Group 45"/>
            <p:cNvGrpSpPr>
              <a:grpSpLocks/>
            </p:cNvGrpSpPr>
            <p:nvPr/>
          </p:nvGrpSpPr>
          <p:grpSpPr bwMode="auto">
            <a:xfrm>
              <a:off x="5472" y="768"/>
              <a:ext cx="192" cy="1728"/>
              <a:chOff x="4704" y="768"/>
              <a:chExt cx="192" cy="1728"/>
            </a:xfrm>
          </p:grpSpPr>
          <p:grpSp>
            <p:nvGrpSpPr>
              <p:cNvPr id="52" name="Group 46"/>
              <p:cNvGrpSpPr>
                <a:grpSpLocks/>
              </p:cNvGrpSpPr>
              <p:nvPr/>
            </p:nvGrpSpPr>
            <p:grpSpPr bwMode="auto">
              <a:xfrm>
                <a:off x="4704" y="768"/>
                <a:ext cx="192" cy="1728"/>
                <a:chOff x="2064" y="1584"/>
                <a:chExt cx="192" cy="1248"/>
              </a:xfrm>
            </p:grpSpPr>
            <p:sp>
              <p:nvSpPr>
                <p:cNvPr id="54" name="Line 47"/>
                <p:cNvSpPr>
                  <a:spLocks noChangeShapeType="1"/>
                </p:cNvSpPr>
                <p:nvPr/>
              </p:nvSpPr>
              <p:spPr bwMode="auto">
                <a:xfrm>
                  <a:off x="2160" y="1824"/>
                  <a:ext cx="0" cy="1008"/>
                </a:xfrm>
                <a:prstGeom prst="line">
                  <a:avLst/>
                </a:prstGeom>
                <a:noFill/>
                <a:ln w="9525">
                  <a:solidFill>
                    <a:schemeClr val="tx1"/>
                  </a:solidFill>
                  <a:round/>
                  <a:headEnd/>
                  <a:tailEnd/>
                </a:ln>
                <a:effectLst/>
              </p:spPr>
              <p:txBody>
                <a:bodyPr wrap="none" anchor="ctr"/>
                <a:lstStyle/>
                <a:p>
                  <a:endParaRPr lang="en-US"/>
                </a:p>
              </p:txBody>
            </p:sp>
            <p:sp>
              <p:nvSpPr>
                <p:cNvPr id="55" name="Text Box 48"/>
                <p:cNvSpPr txBox="1">
                  <a:spLocks noChangeArrowheads="1"/>
                </p:cNvSpPr>
                <p:nvPr/>
              </p:nvSpPr>
              <p:spPr bwMode="auto">
                <a:xfrm>
                  <a:off x="2064" y="1584"/>
                  <a:ext cx="192" cy="208"/>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6</a:t>
                  </a:r>
                </a:p>
              </p:txBody>
            </p:sp>
          </p:grpSp>
          <p:sp>
            <p:nvSpPr>
              <p:cNvPr id="53" name="Line 49"/>
              <p:cNvSpPr>
                <a:spLocks noChangeShapeType="1"/>
              </p:cNvSpPr>
              <p:nvPr/>
            </p:nvSpPr>
            <p:spPr bwMode="auto">
              <a:xfrm flipV="1">
                <a:off x="4800" y="1056"/>
                <a:ext cx="0" cy="384"/>
              </a:xfrm>
              <a:prstGeom prst="line">
                <a:avLst/>
              </a:prstGeom>
              <a:noFill/>
              <a:ln w="9525">
                <a:solidFill>
                  <a:schemeClr val="tx1"/>
                </a:solidFill>
                <a:round/>
                <a:headEnd/>
                <a:tailEnd/>
              </a:ln>
              <a:effectLst/>
            </p:spPr>
            <p:txBody>
              <a:bodyPr wrap="none" anchor="ctr"/>
              <a:lstStyle/>
              <a:p>
                <a:endParaRPr lang="en-US"/>
              </a:p>
            </p:txBody>
          </p:sp>
        </p:grpSp>
        <p:sp>
          <p:nvSpPr>
            <p:cNvPr id="51" name="Line 51"/>
            <p:cNvSpPr>
              <a:spLocks noChangeShapeType="1"/>
            </p:cNvSpPr>
            <p:nvPr/>
          </p:nvSpPr>
          <p:spPr bwMode="auto">
            <a:xfrm>
              <a:off x="5568" y="2448"/>
              <a:ext cx="0" cy="1008"/>
            </a:xfrm>
            <a:prstGeom prst="line">
              <a:avLst/>
            </a:prstGeom>
            <a:noFill/>
            <a:ln w="9525">
              <a:solidFill>
                <a:schemeClr val="tx1"/>
              </a:solidFill>
              <a:round/>
              <a:headEnd/>
              <a:tailEnd/>
            </a:ln>
            <a:effectLst/>
          </p:spPr>
          <p:txBody>
            <a:bodyPr wrap="none" anchor="ctr"/>
            <a:lstStyle/>
            <a:p>
              <a:endParaRPr lang="en-US"/>
            </a:p>
          </p:txBody>
        </p:sp>
      </p:grpSp>
      <p:grpSp>
        <p:nvGrpSpPr>
          <p:cNvPr id="19" name="Group 24"/>
          <p:cNvGrpSpPr>
            <a:grpSpLocks/>
          </p:cNvGrpSpPr>
          <p:nvPr/>
        </p:nvGrpSpPr>
        <p:grpSpPr bwMode="auto">
          <a:xfrm>
            <a:off x="6319841" y="1524000"/>
            <a:ext cx="919163" cy="4267200"/>
            <a:chOff x="3981" y="768"/>
            <a:chExt cx="579" cy="2688"/>
          </a:xfrm>
        </p:grpSpPr>
        <p:grpSp>
          <p:nvGrpSpPr>
            <p:cNvPr id="20" name="Group 12"/>
            <p:cNvGrpSpPr>
              <a:grpSpLocks/>
            </p:cNvGrpSpPr>
            <p:nvPr/>
          </p:nvGrpSpPr>
          <p:grpSpPr bwMode="auto">
            <a:xfrm>
              <a:off x="3981" y="768"/>
              <a:ext cx="579" cy="2688"/>
              <a:chOff x="1968" y="1584"/>
              <a:chExt cx="579" cy="1248"/>
            </a:xfrm>
          </p:grpSpPr>
          <p:sp>
            <p:nvSpPr>
              <p:cNvPr id="22" name="Line 13"/>
              <p:cNvSpPr>
                <a:spLocks noChangeShapeType="1"/>
              </p:cNvSpPr>
              <p:nvPr/>
            </p:nvSpPr>
            <p:spPr bwMode="auto">
              <a:xfrm>
                <a:off x="1968" y="1824"/>
                <a:ext cx="0" cy="1008"/>
              </a:xfrm>
              <a:prstGeom prst="line">
                <a:avLst/>
              </a:prstGeom>
              <a:noFill/>
              <a:ln w="9525">
                <a:solidFill>
                  <a:schemeClr val="tx1"/>
                </a:solidFill>
                <a:round/>
                <a:headEnd/>
                <a:tailEnd/>
              </a:ln>
              <a:effectLst/>
            </p:spPr>
            <p:txBody>
              <a:bodyPr wrap="none" anchor="ctr"/>
              <a:lstStyle/>
              <a:p>
                <a:endParaRPr lang="en-US"/>
              </a:p>
            </p:txBody>
          </p:sp>
          <p:sp>
            <p:nvSpPr>
              <p:cNvPr id="23" name="Text Box 14"/>
              <p:cNvSpPr txBox="1">
                <a:spLocks noChangeArrowheads="1"/>
              </p:cNvSpPr>
              <p:nvPr/>
            </p:nvSpPr>
            <p:spPr bwMode="auto">
              <a:xfrm>
                <a:off x="2355" y="1584"/>
                <a:ext cx="192" cy="134"/>
              </a:xfrm>
              <a:prstGeom prst="rect">
                <a:avLst/>
              </a:prstGeom>
              <a:noFill/>
              <a:ln w="9525">
                <a:noFill/>
                <a:miter lim="800000"/>
                <a:headEnd/>
                <a:tailEnd/>
              </a:ln>
              <a:effectLst/>
            </p:spPr>
            <p:txBody>
              <a:bodyPr>
                <a:spAutoFit/>
              </a:bodyPr>
              <a:lstStyle/>
              <a:p>
                <a:pPr>
                  <a:spcBef>
                    <a:spcPct val="50000"/>
                  </a:spcBef>
                </a:pPr>
                <a:r>
                  <a:rPr lang="en-US" dirty="0" smtClean="0">
                    <a:solidFill>
                      <a:schemeClr val="tx1"/>
                    </a:solidFill>
                  </a:rPr>
                  <a:t>3</a:t>
                </a:r>
                <a:endParaRPr lang="en-US" dirty="0">
                  <a:solidFill>
                    <a:schemeClr val="tx1"/>
                  </a:solidFill>
                </a:endParaRPr>
              </a:p>
            </p:txBody>
          </p:sp>
        </p:grpSp>
        <p:sp>
          <p:nvSpPr>
            <p:cNvPr id="21" name="Line 20"/>
            <p:cNvSpPr>
              <a:spLocks noChangeShapeType="1"/>
            </p:cNvSpPr>
            <p:nvPr/>
          </p:nvSpPr>
          <p:spPr bwMode="auto">
            <a:xfrm flipV="1">
              <a:off x="4464" y="1056"/>
              <a:ext cx="0" cy="2400"/>
            </a:xfrm>
            <a:prstGeom prst="line">
              <a:avLst/>
            </a:prstGeom>
            <a:noFill/>
            <a:ln w="9525">
              <a:solidFill>
                <a:schemeClr val="tx1"/>
              </a:solidFill>
              <a:round/>
              <a:headEnd/>
              <a:tailEnd/>
            </a:ln>
            <a:effectLst/>
          </p:spPr>
          <p:txBody>
            <a:bodyPr wrap="none" anchor="ct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1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500"/>
                                  </p:stCondLst>
                                  <p:childTnLst>
                                    <p:set>
                                      <p:cBhvr>
                                        <p:cTn id="16" dur="1" fill="hold">
                                          <p:stCondLst>
                                            <p:cond delay="0"/>
                                          </p:stCondLst>
                                        </p:cTn>
                                        <p:tgtEl>
                                          <p:spTgt spid="19"/>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50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500"/>
                                  </p:stCondLst>
                                  <p:childTnLst>
                                    <p:set>
                                      <p:cBhvr>
                                        <p:cTn id="22" dur="1" fill="hold">
                                          <p:stCondLst>
                                            <p:cond delay="0"/>
                                          </p:stCondLst>
                                        </p:cTn>
                                        <p:tgtEl>
                                          <p:spTgt spid="42"/>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nodeType="afterEffect">
                                  <p:stCondLst>
                                    <p:cond delay="500"/>
                                  </p:stCondLst>
                                  <p:childTnLst>
                                    <p:set>
                                      <p:cBhvr>
                                        <p:cTn id="25"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ular Callout 6"/>
          <p:cNvSpPr/>
          <p:nvPr/>
        </p:nvSpPr>
        <p:spPr bwMode="auto">
          <a:xfrm>
            <a:off x="2743200" y="1600200"/>
            <a:ext cx="3657600" cy="3200400"/>
          </a:xfrm>
          <a:prstGeom prst="wedgeRoundRectCallout">
            <a:avLst/>
          </a:prstGeom>
          <a:solidFill>
            <a:schemeClr val="accent6"/>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bg1"/>
                </a:solidFill>
                <a:effectLst/>
                <a:latin typeface="Arial Narrow" pitchFamily="34" charset="0"/>
              </a:rPr>
              <a:t>Can we go faster?</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Single-Cycle Timed Loop</a:t>
            </a:r>
          </a:p>
        </p:txBody>
      </p:sp>
      <p:sp>
        <p:nvSpPr>
          <p:cNvPr id="9" name="Content Placeholder 8"/>
          <p:cNvSpPr>
            <a:spLocks noGrp="1"/>
          </p:cNvSpPr>
          <p:nvPr>
            <p:ph idx="1"/>
          </p:nvPr>
        </p:nvSpPr>
        <p:spPr/>
        <p:txBody>
          <a:bodyPr/>
          <a:lstStyle/>
          <a:p>
            <a:endParaRPr lang="en-US" sz="1800" dirty="0" smtClean="0"/>
          </a:p>
          <a:p>
            <a:r>
              <a:rPr lang="en-US" dirty="0" smtClean="0"/>
              <a:t>Use a single-cycle Timed Loop to convert this 12 clock-cycle While Loop</a:t>
            </a:r>
            <a:endParaRPr lang="en-US" dirty="0"/>
          </a:p>
        </p:txBody>
      </p:sp>
      <p:pic>
        <p:nvPicPr>
          <p:cNvPr id="12" name="Picture 3"/>
          <p:cNvPicPr>
            <a:picLocks noGrp="1" noChangeAspect="1" noChangeArrowheads="1"/>
          </p:cNvPicPr>
          <p:nvPr>
            <p:ph sz="half" idx="4294967295"/>
          </p:nvPr>
        </p:nvPicPr>
        <p:blipFill>
          <a:blip r:embed="rId3"/>
          <a:srcRect/>
          <a:stretch>
            <a:fillRect/>
          </a:stretch>
        </p:blipFill>
        <p:spPr bwMode="auto">
          <a:xfrm>
            <a:off x="963612" y="3429000"/>
            <a:ext cx="7189788" cy="2546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Single-Cycle Timed Loop (continued)</a:t>
            </a:r>
            <a:endParaRPr lang="en-US" dirty="0"/>
          </a:p>
        </p:txBody>
      </p:sp>
      <p:sp>
        <p:nvSpPr>
          <p:cNvPr id="9" name="Content Placeholder 8"/>
          <p:cNvSpPr>
            <a:spLocks noGrp="1"/>
          </p:cNvSpPr>
          <p:nvPr>
            <p:ph sz="half" idx="1"/>
          </p:nvPr>
        </p:nvSpPr>
        <p:spPr>
          <a:xfrm>
            <a:off x="533400" y="1514475"/>
            <a:ext cx="7620000" cy="1152525"/>
          </a:xfrm>
        </p:spPr>
        <p:txBody>
          <a:bodyPr/>
          <a:lstStyle/>
          <a:p>
            <a:r>
              <a:rPr lang="en-US" dirty="0" smtClean="0"/>
              <a:t>Into this 1 clock-cycle single-cycle Timed Loop</a:t>
            </a:r>
            <a:endParaRPr lang="en-US" dirty="0"/>
          </a:p>
        </p:txBody>
      </p:sp>
      <p:graphicFrame>
        <p:nvGraphicFramePr>
          <p:cNvPr id="6" name="Object 4"/>
          <p:cNvGraphicFramePr>
            <a:graphicFrameLocks noGrp="1" noChangeAspect="1"/>
          </p:cNvGraphicFramePr>
          <p:nvPr/>
        </p:nvGraphicFramePr>
        <p:xfrm>
          <a:off x="304800" y="2819400"/>
          <a:ext cx="8474075" cy="2420937"/>
        </p:xfrm>
        <a:graphic>
          <a:graphicData uri="http://schemas.openxmlformats.org/presentationml/2006/ole">
            <p:oleObj spid="_x0000_s38914" name="Bitmap Image" r:id="rId4" imgW="6601746" imgH="1886213" progId="PBrush">
              <p:embed/>
            </p:oleObj>
          </a:graphicData>
        </a:graphic>
      </p:graphicFrame>
      <p:grpSp>
        <p:nvGrpSpPr>
          <p:cNvPr id="7" name="Group 47"/>
          <p:cNvGrpSpPr>
            <a:grpSpLocks/>
          </p:cNvGrpSpPr>
          <p:nvPr/>
        </p:nvGrpSpPr>
        <p:grpSpPr bwMode="auto">
          <a:xfrm>
            <a:off x="8077200" y="1185862"/>
            <a:ext cx="381000" cy="4267200"/>
            <a:chOff x="3264" y="768"/>
            <a:chExt cx="240" cy="2688"/>
          </a:xfrm>
        </p:grpSpPr>
        <p:grpSp>
          <p:nvGrpSpPr>
            <p:cNvPr id="11" name="Group 48"/>
            <p:cNvGrpSpPr>
              <a:grpSpLocks/>
            </p:cNvGrpSpPr>
            <p:nvPr/>
          </p:nvGrpSpPr>
          <p:grpSpPr bwMode="auto">
            <a:xfrm>
              <a:off x="3264" y="768"/>
              <a:ext cx="240" cy="2688"/>
              <a:chOff x="1272" y="1584"/>
              <a:chExt cx="240" cy="1248"/>
            </a:xfrm>
          </p:grpSpPr>
          <p:sp>
            <p:nvSpPr>
              <p:cNvPr id="13" name="Line 49"/>
              <p:cNvSpPr>
                <a:spLocks noChangeShapeType="1"/>
              </p:cNvSpPr>
              <p:nvPr/>
            </p:nvSpPr>
            <p:spPr bwMode="auto">
              <a:xfrm>
                <a:off x="1392" y="1824"/>
                <a:ext cx="0" cy="1008"/>
              </a:xfrm>
              <a:prstGeom prst="line">
                <a:avLst/>
              </a:prstGeom>
              <a:noFill/>
              <a:ln w="9525">
                <a:solidFill>
                  <a:schemeClr val="tx1"/>
                </a:solidFill>
                <a:round/>
                <a:headEnd/>
                <a:tailEnd/>
              </a:ln>
              <a:effectLst/>
            </p:spPr>
            <p:txBody>
              <a:bodyPr wrap="none" anchor="ctr"/>
              <a:lstStyle/>
              <a:p>
                <a:endParaRPr lang="en-US"/>
              </a:p>
            </p:txBody>
          </p:sp>
          <p:sp>
            <p:nvSpPr>
              <p:cNvPr id="14" name="Text Box 50"/>
              <p:cNvSpPr txBox="1">
                <a:spLocks noChangeArrowheads="1"/>
              </p:cNvSpPr>
              <p:nvPr/>
            </p:nvSpPr>
            <p:spPr bwMode="auto">
              <a:xfrm>
                <a:off x="1272" y="1584"/>
                <a:ext cx="240" cy="134"/>
              </a:xfrm>
              <a:prstGeom prst="rect">
                <a:avLst/>
              </a:prstGeom>
              <a:noFill/>
              <a:ln w="9525">
                <a:noFill/>
                <a:miter lim="800000"/>
                <a:headEnd/>
                <a:tailEnd/>
              </a:ln>
              <a:effectLst/>
            </p:spPr>
            <p:txBody>
              <a:bodyPr>
                <a:spAutoFit/>
              </a:bodyPr>
              <a:lstStyle/>
              <a:p>
                <a:pPr>
                  <a:spcBef>
                    <a:spcPct val="50000"/>
                  </a:spcBef>
                </a:pPr>
                <a:r>
                  <a:rPr lang="en-US">
                    <a:solidFill>
                      <a:schemeClr val="tx1"/>
                    </a:solidFill>
                  </a:rPr>
                  <a:t>1</a:t>
                </a:r>
              </a:p>
            </p:txBody>
          </p:sp>
        </p:grpSp>
        <p:sp>
          <p:nvSpPr>
            <p:cNvPr id="12" name="Line 51"/>
            <p:cNvSpPr>
              <a:spLocks noChangeShapeType="1"/>
            </p:cNvSpPr>
            <p:nvPr/>
          </p:nvSpPr>
          <p:spPr bwMode="auto">
            <a:xfrm flipV="1">
              <a:off x="3384" y="1056"/>
              <a:ext cx="0" cy="384"/>
            </a:xfrm>
            <a:prstGeom prst="line">
              <a:avLst/>
            </a:prstGeom>
            <a:noFill/>
            <a:ln w="9525">
              <a:solidFill>
                <a:schemeClr val="tx1"/>
              </a:solidFill>
              <a:round/>
              <a:headEnd/>
              <a:tailEnd/>
            </a:ln>
            <a:effectLst/>
          </p:spPr>
          <p:txBody>
            <a:bodyPr wrap="none" anchor="ctr"/>
            <a:lstStyle/>
            <a:p>
              <a:endParaRPr lang="en-US"/>
            </a:p>
          </p:txBody>
        </p:sp>
      </p:grpSp>
      <p:sp>
        <p:nvSpPr>
          <p:cNvPr id="15" name="AutoShape 43"/>
          <p:cNvSpPr>
            <a:spLocks noChangeArrowheads="1"/>
          </p:cNvSpPr>
          <p:nvPr/>
        </p:nvSpPr>
        <p:spPr bwMode="auto">
          <a:xfrm>
            <a:off x="8153400" y="4843462"/>
            <a:ext cx="304800" cy="304800"/>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6" name="AutoShape 44"/>
          <p:cNvSpPr>
            <a:spLocks noChangeArrowheads="1"/>
          </p:cNvSpPr>
          <p:nvPr/>
        </p:nvSpPr>
        <p:spPr bwMode="auto">
          <a:xfrm>
            <a:off x="7543800" y="4081462"/>
            <a:ext cx="304800" cy="304800"/>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7" name="AutoShape 45"/>
          <p:cNvSpPr>
            <a:spLocks noChangeArrowheads="1"/>
          </p:cNvSpPr>
          <p:nvPr/>
        </p:nvSpPr>
        <p:spPr bwMode="auto">
          <a:xfrm>
            <a:off x="1981200" y="3624262"/>
            <a:ext cx="304800" cy="304800"/>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8" name="AutoShape 53"/>
          <p:cNvSpPr>
            <a:spLocks noChangeArrowheads="1"/>
          </p:cNvSpPr>
          <p:nvPr/>
        </p:nvSpPr>
        <p:spPr bwMode="auto">
          <a:xfrm>
            <a:off x="1981200" y="3395662"/>
            <a:ext cx="304800" cy="304800"/>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
        <p:nvSpPr>
          <p:cNvPr id="19" name="AutoShape 55"/>
          <p:cNvSpPr>
            <a:spLocks noChangeArrowheads="1"/>
          </p:cNvSpPr>
          <p:nvPr/>
        </p:nvSpPr>
        <p:spPr bwMode="auto">
          <a:xfrm>
            <a:off x="2590800" y="4386262"/>
            <a:ext cx="304800" cy="304800"/>
          </a:xfrm>
          <a:prstGeom prst="cube">
            <a:avLst>
              <a:gd name="adj" fmla="val 25000"/>
            </a:avLst>
          </a:prstGeom>
          <a:solidFill>
            <a:schemeClr val="bg2"/>
          </a:solidFill>
          <a:ln w="9525">
            <a:noFill/>
            <a:miter lim="800000"/>
            <a:headEnd/>
            <a:tailEnd/>
          </a:ln>
          <a:effectLst/>
        </p:spPr>
        <p:txBody>
          <a:bodyPr wrap="none" anchor="ctr"/>
          <a:lstStyle/>
          <a:p>
            <a:r>
              <a:rPr lang="en-US" sz="1200">
                <a:solidFill>
                  <a:schemeClr val="tx1"/>
                </a:solidFill>
              </a:rPr>
              <a:t>FFs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3" presetClass="path" presetSubtype="0" accel="50000" decel="50000" fill="hold" grpId="1" nodeType="clickEffect">
                                  <p:stCondLst>
                                    <p:cond delay="0"/>
                                  </p:stCondLst>
                                  <p:childTnLst>
                                    <p:animMotion origin="layout" path="M -3.33333E-6 2.22222E-6 L 0.675 2.22222E-6 " pathEditMode="relative" rAng="0" ptsTypes="AA">
                                      <p:cBhvr>
                                        <p:cTn id="18" dur="1000" fill="hold"/>
                                        <p:tgtEl>
                                          <p:spTgt spid="18"/>
                                        </p:tgtEl>
                                        <p:attrNameLst>
                                          <p:attrName>ppt_x</p:attrName>
                                          <p:attrName>ppt_y</p:attrName>
                                        </p:attrNameLst>
                                      </p:cBhvr>
                                      <p:rCtr x="338" y="0"/>
                                    </p:animMotion>
                                  </p:childTnLst>
                                </p:cTn>
                              </p:par>
                              <p:par>
                                <p:cTn id="19" presetID="63" presetClass="path" presetSubtype="0" accel="50000" decel="50000" fill="hold" grpId="1" nodeType="withEffect">
                                  <p:stCondLst>
                                    <p:cond delay="0"/>
                                  </p:stCondLst>
                                  <p:childTnLst>
                                    <p:animMotion origin="layout" path="M -3.33333E-6 -1.11111E-6 L 0.675 -1.11111E-6 " pathEditMode="relative" rAng="0" ptsTypes="AA">
                                      <p:cBhvr>
                                        <p:cTn id="20" dur="1000" fill="hold"/>
                                        <p:tgtEl>
                                          <p:spTgt spid="17"/>
                                        </p:tgtEl>
                                        <p:attrNameLst>
                                          <p:attrName>ppt_x</p:attrName>
                                          <p:attrName>ppt_y</p:attrName>
                                        </p:attrNameLst>
                                      </p:cBhvr>
                                      <p:rCtr x="338" y="0"/>
                                    </p:animMotion>
                                  </p:childTnLst>
                                </p:cTn>
                              </p:par>
                              <p:par>
                                <p:cTn id="21" presetID="63" presetClass="path" presetSubtype="0" accel="50000" decel="50000" fill="hold" grpId="1" nodeType="withEffect">
                                  <p:stCondLst>
                                    <p:cond delay="0"/>
                                  </p:stCondLst>
                                  <p:childTnLst>
                                    <p:animMotion origin="layout" path="M 3.33333E-6 2.22222E-6 L 0.06666 2.22222E-6 " pathEditMode="relative" rAng="0" ptsTypes="AA">
                                      <p:cBhvr>
                                        <p:cTn id="22" dur="1000" fill="hold"/>
                                        <p:tgtEl>
                                          <p:spTgt spid="16"/>
                                        </p:tgtEl>
                                        <p:attrNameLst>
                                          <p:attrName>ppt_x</p:attrName>
                                          <p:attrName>ppt_y</p:attrName>
                                        </p:attrNameLst>
                                      </p:cBhvr>
                                      <p:rCtr x="33" y="0"/>
                                    </p:animMotion>
                                  </p:childTnLst>
                                </p:cTn>
                              </p:par>
                              <p:par>
                                <p:cTn id="23" presetID="63" presetClass="path" presetSubtype="0" accel="50000" decel="50000" fill="hold" grpId="1" nodeType="withEffect">
                                  <p:stCondLst>
                                    <p:cond delay="0"/>
                                  </p:stCondLst>
                                  <p:childTnLst>
                                    <p:animMotion origin="layout" path="M 5.55112E-17 -2.22222E-6 L 0.60833 -2.22222E-6 " pathEditMode="relative" rAng="0" ptsTypes="AA">
                                      <p:cBhvr>
                                        <p:cTn id="24" dur="1000" fill="hold"/>
                                        <p:tgtEl>
                                          <p:spTgt spid="19"/>
                                        </p:tgtEl>
                                        <p:attrNameLst>
                                          <p:attrName>ppt_x</p:attrName>
                                          <p:attrName>ppt_y</p:attrName>
                                        </p:attrNameLst>
                                      </p:cBhvr>
                                      <p:rCtr x="304" y="0"/>
                                    </p:animMotion>
                                  </p:childTnLst>
                                </p:cTn>
                              </p:par>
                            </p:childTnLst>
                          </p:cTn>
                        </p:par>
                        <p:par>
                          <p:cTn id="25" fill="hold">
                            <p:stCondLst>
                              <p:cond delay="1000"/>
                            </p:stCondLst>
                            <p:childTnLst>
                              <p:par>
                                <p:cTn id="26" presetID="1"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6" grpId="1" animBg="1"/>
      <p:bldP spid="17" grpId="0" animBg="1"/>
      <p:bldP spid="17" grpId="1" animBg="1"/>
      <p:bldP spid="18" grpId="0" animBg="1"/>
      <p:bldP spid="18" grpId="1" animBg="1"/>
      <p:bldP spid="19" grpId="0" animBg="1"/>
      <p:bldP spid="19"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Benchmark the Execution Speed of VIs</a:t>
            </a:r>
          </a:p>
        </p:txBody>
      </p:sp>
      <p:sp>
        <p:nvSpPr>
          <p:cNvPr id="8" name="Content Placeholder 7"/>
          <p:cNvSpPr>
            <a:spLocks noGrp="1"/>
          </p:cNvSpPr>
          <p:nvPr>
            <p:ph idx="1"/>
          </p:nvPr>
        </p:nvSpPr>
        <p:spPr/>
        <p:txBody>
          <a:bodyPr/>
          <a:lstStyle/>
          <a:p>
            <a:pPr lvl="1"/>
            <a:r>
              <a:rPr lang="en-US" dirty="0" smtClean="0"/>
              <a:t>Use the Tick Count Express VI to determine execution speed</a:t>
            </a:r>
          </a:p>
          <a:p>
            <a:pPr lvl="2"/>
            <a:r>
              <a:rPr lang="en-US" dirty="0" smtClean="0"/>
              <a:t>Get initial time</a:t>
            </a:r>
          </a:p>
          <a:p>
            <a:pPr lvl="2"/>
            <a:r>
              <a:rPr lang="en-US" dirty="0" smtClean="0"/>
              <a:t>Execute code</a:t>
            </a:r>
          </a:p>
          <a:p>
            <a:pPr lvl="2"/>
            <a:r>
              <a:rPr lang="en-US" dirty="0" smtClean="0"/>
              <a:t>Get final time</a:t>
            </a:r>
          </a:p>
          <a:p>
            <a:pPr lvl="2"/>
            <a:r>
              <a:rPr lang="en-US" dirty="0" smtClean="0"/>
              <a:t>Calculate the difference</a:t>
            </a:r>
          </a:p>
          <a:p>
            <a:pPr lvl="3"/>
            <a:r>
              <a:rPr lang="en-US" smtClean="0"/>
              <a:t>Remove </a:t>
            </a:r>
            <a:r>
              <a:rPr lang="en-US" dirty="0" smtClean="0"/>
              <a:t>benchmarking code later</a:t>
            </a:r>
          </a:p>
          <a:p>
            <a:pPr lvl="2"/>
            <a:r>
              <a:rPr lang="en-US" dirty="0" smtClean="0"/>
              <a:t>Timestamp measurements done in parallel</a:t>
            </a:r>
          </a:p>
          <a:p>
            <a:pPr lvl="3"/>
            <a:r>
              <a:rPr lang="en-US" dirty="0" smtClean="0"/>
              <a:t>Does not affect execution speed</a:t>
            </a:r>
          </a:p>
          <a:p>
            <a:pPr lvl="2"/>
            <a:endParaRPr lang="en-US" dirty="0" smtClean="0"/>
          </a:p>
          <a:p>
            <a:endParaRPr lang="en-US" dirty="0"/>
          </a:p>
        </p:txBody>
      </p:sp>
      <p:pic>
        <p:nvPicPr>
          <p:cNvPr id="24" name="Picture 3"/>
          <p:cNvPicPr>
            <a:picLocks noChangeAspect="1" noChangeArrowheads="1"/>
          </p:cNvPicPr>
          <p:nvPr/>
        </p:nvPicPr>
        <p:blipFill>
          <a:blip r:embed="rId3"/>
          <a:srcRect/>
          <a:stretch>
            <a:fillRect/>
          </a:stretch>
        </p:blipFill>
        <p:spPr bwMode="auto">
          <a:xfrm>
            <a:off x="5391150" y="2133600"/>
            <a:ext cx="3371850" cy="2028825"/>
          </a:xfrm>
          <a:prstGeom prst="rect">
            <a:avLst/>
          </a:prstGeom>
          <a:noFill/>
          <a:ln w="9525">
            <a:noFill/>
            <a:miter lim="800000"/>
            <a:headEnd/>
            <a:tailEnd/>
          </a:ln>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Single-Cycle Timed Loop (continued)</a:t>
            </a:r>
            <a:endParaRPr lang="en-US" dirty="0"/>
          </a:p>
        </p:txBody>
      </p:sp>
      <p:sp>
        <p:nvSpPr>
          <p:cNvPr id="6" name="Content Placeholder 5"/>
          <p:cNvSpPr>
            <a:spLocks noGrp="1"/>
          </p:cNvSpPr>
          <p:nvPr>
            <p:ph idx="1"/>
          </p:nvPr>
        </p:nvSpPr>
        <p:spPr/>
        <p:txBody>
          <a:bodyPr/>
          <a:lstStyle/>
          <a:p>
            <a:r>
              <a:rPr lang="en-US" dirty="0" smtClean="0"/>
              <a:t>Loop contents execute in a single clock period</a:t>
            </a:r>
          </a:p>
          <a:p>
            <a:r>
              <a:rPr lang="en-US" dirty="0" smtClean="0"/>
              <a:t>Minimizes synchronization and enable chain overhead</a:t>
            </a:r>
          </a:p>
          <a:p>
            <a:pPr lvl="1"/>
            <a:r>
              <a:rPr lang="en-US" dirty="0" smtClean="0"/>
              <a:t>Some VIs and functions cannot be used in the loop at all</a:t>
            </a:r>
          </a:p>
          <a:p>
            <a:pPr lvl="2"/>
            <a:r>
              <a:rPr lang="en-US" sz="2000" dirty="0" smtClean="0"/>
              <a:t>Analog input, analog output (most hardware)</a:t>
            </a:r>
          </a:p>
          <a:p>
            <a:pPr lvl="2"/>
            <a:r>
              <a:rPr lang="en-US" sz="2000" dirty="0" smtClean="0"/>
              <a:t>Nested loops</a:t>
            </a:r>
          </a:p>
          <a:p>
            <a:pPr lvl="2"/>
            <a:r>
              <a:rPr lang="en-US" sz="2000" dirty="0" smtClean="0"/>
              <a:t>Any that require more than a single clock cycle to execute</a:t>
            </a:r>
          </a:p>
          <a:p>
            <a:pPr lvl="2"/>
            <a:r>
              <a:rPr lang="en-US" sz="2000" dirty="0" smtClean="0"/>
              <a:t>Shared resources (arbitration)</a:t>
            </a:r>
          </a:p>
          <a:p>
            <a:pPr lvl="2"/>
            <a:r>
              <a:rPr lang="en-US" sz="2000" dirty="0" smtClean="0"/>
              <a:t>Loop Timer</a:t>
            </a:r>
          </a:p>
          <a:p>
            <a:pPr lvl="2"/>
            <a:r>
              <a:rPr lang="en-US" sz="2000" dirty="0" smtClean="0"/>
              <a:t>Wait</a:t>
            </a:r>
          </a:p>
          <a:p>
            <a:pPr lvl="1"/>
            <a:r>
              <a:rPr lang="en-US" dirty="0" smtClean="0"/>
              <a:t>Combinatorial path length becomes critical</a:t>
            </a:r>
          </a:p>
          <a:p>
            <a:pPr lvl="2"/>
            <a:r>
              <a:rPr lang="en-US" dirty="0" smtClean="0"/>
              <a:t>May require combining optimizations</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Single-Cycle Timed Loop Example</a:t>
            </a:r>
            <a:endParaRPr lang="en-US" dirty="0"/>
          </a:p>
        </p:txBody>
      </p:sp>
      <p:sp>
        <p:nvSpPr>
          <p:cNvPr id="3" name="Content Placeholder 2"/>
          <p:cNvSpPr>
            <a:spLocks noGrp="1"/>
          </p:cNvSpPr>
          <p:nvPr>
            <p:ph idx="1"/>
          </p:nvPr>
        </p:nvSpPr>
        <p:spPr/>
        <p:txBody>
          <a:bodyPr/>
          <a:lstStyle/>
          <a:p>
            <a:r>
              <a:rPr lang="en-US" dirty="0" smtClean="0"/>
              <a:t>Save five ticks by using a single-cycle Timed Loop</a:t>
            </a:r>
            <a:endParaRPr lang="en-US" dirty="0"/>
          </a:p>
        </p:txBody>
      </p:sp>
      <p:sp>
        <p:nvSpPr>
          <p:cNvPr id="4" name="Text Box 6"/>
          <p:cNvSpPr txBox="1">
            <a:spLocks noChangeArrowheads="1"/>
          </p:cNvSpPr>
          <p:nvPr/>
        </p:nvSpPr>
        <p:spPr bwMode="auto">
          <a:xfrm>
            <a:off x="4847085" y="5029200"/>
            <a:ext cx="3321743" cy="830997"/>
          </a:xfrm>
          <a:prstGeom prst="rect">
            <a:avLst/>
          </a:prstGeom>
          <a:noFill/>
          <a:ln w="9525">
            <a:noFill/>
            <a:miter lim="800000"/>
            <a:headEnd/>
            <a:tailEnd/>
          </a:ln>
          <a:effectLst/>
        </p:spPr>
        <p:txBody>
          <a:bodyPr wrap="none">
            <a:spAutoFit/>
          </a:bodyPr>
          <a:lstStyle/>
          <a:p>
            <a:pPr algn="ctr" eaLnBrk="0" hangingPunct="0">
              <a:lnSpc>
                <a:spcPct val="100000"/>
              </a:lnSpc>
              <a:spcBef>
                <a:spcPct val="0"/>
              </a:spcBef>
              <a:buFontTx/>
              <a:buNone/>
            </a:pPr>
            <a:r>
              <a:rPr lang="en-US" dirty="0">
                <a:solidFill>
                  <a:schemeClr val="tx1"/>
                </a:solidFill>
              </a:rPr>
              <a:t>1 Tick </a:t>
            </a:r>
          </a:p>
          <a:p>
            <a:pPr algn="ctr" eaLnBrk="0" hangingPunct="0">
              <a:lnSpc>
                <a:spcPct val="100000"/>
              </a:lnSpc>
              <a:spcBef>
                <a:spcPct val="0"/>
              </a:spcBef>
              <a:buFontTx/>
              <a:buNone/>
            </a:pPr>
            <a:r>
              <a:rPr lang="en-US" dirty="0">
                <a:solidFill>
                  <a:schemeClr val="tx1"/>
                </a:solidFill>
              </a:rPr>
              <a:t>454 out of 5120 </a:t>
            </a:r>
            <a:r>
              <a:rPr lang="en-US" dirty="0" smtClean="0">
                <a:solidFill>
                  <a:schemeClr val="tx1"/>
                </a:solidFill>
              </a:rPr>
              <a:t>Slices 8</a:t>
            </a:r>
            <a:r>
              <a:rPr lang="en-US" dirty="0">
                <a:solidFill>
                  <a:schemeClr val="tx1"/>
                </a:solidFill>
              </a:rPr>
              <a:t>%</a:t>
            </a:r>
          </a:p>
        </p:txBody>
      </p:sp>
      <p:sp>
        <p:nvSpPr>
          <p:cNvPr id="5" name="Text Box 7"/>
          <p:cNvSpPr txBox="1">
            <a:spLocks noChangeArrowheads="1"/>
          </p:cNvSpPr>
          <p:nvPr/>
        </p:nvSpPr>
        <p:spPr bwMode="auto">
          <a:xfrm>
            <a:off x="381000" y="5112603"/>
            <a:ext cx="3392275" cy="830997"/>
          </a:xfrm>
          <a:prstGeom prst="rect">
            <a:avLst/>
          </a:prstGeom>
          <a:noFill/>
          <a:ln w="9525">
            <a:noFill/>
            <a:miter lim="800000"/>
            <a:headEnd/>
            <a:tailEnd/>
          </a:ln>
          <a:effectLst/>
        </p:spPr>
        <p:txBody>
          <a:bodyPr wrap="none">
            <a:spAutoFit/>
          </a:bodyPr>
          <a:lstStyle/>
          <a:p>
            <a:pPr algn="ctr" eaLnBrk="0" hangingPunct="0">
              <a:lnSpc>
                <a:spcPct val="100000"/>
              </a:lnSpc>
              <a:spcBef>
                <a:spcPct val="0"/>
              </a:spcBef>
              <a:buFontTx/>
              <a:buNone/>
            </a:pPr>
            <a:r>
              <a:rPr lang="en-US" dirty="0">
                <a:solidFill>
                  <a:schemeClr val="tx1"/>
                </a:solidFill>
              </a:rPr>
              <a:t>6 Ticks</a:t>
            </a:r>
          </a:p>
          <a:p>
            <a:pPr algn="ctr" eaLnBrk="0" hangingPunct="0">
              <a:lnSpc>
                <a:spcPct val="100000"/>
              </a:lnSpc>
              <a:spcBef>
                <a:spcPct val="0"/>
              </a:spcBef>
              <a:buFontTx/>
              <a:buNone/>
            </a:pPr>
            <a:r>
              <a:rPr lang="en-US" dirty="0">
                <a:solidFill>
                  <a:schemeClr val="tx1"/>
                </a:solidFill>
              </a:rPr>
              <a:t>512 out of 5120 </a:t>
            </a:r>
            <a:r>
              <a:rPr lang="en-US" dirty="0" smtClean="0">
                <a:solidFill>
                  <a:schemeClr val="tx1"/>
                </a:solidFill>
              </a:rPr>
              <a:t>Slices 10%</a:t>
            </a:r>
            <a:endParaRPr lang="en-US" dirty="0">
              <a:solidFill>
                <a:schemeClr val="tx1"/>
              </a:solidFill>
            </a:endParaRPr>
          </a:p>
        </p:txBody>
      </p:sp>
      <p:pic>
        <p:nvPicPr>
          <p:cNvPr id="6" name="Picture 8"/>
          <p:cNvPicPr>
            <a:picLocks noChangeAspect="1" noChangeArrowheads="1"/>
          </p:cNvPicPr>
          <p:nvPr/>
        </p:nvPicPr>
        <p:blipFill>
          <a:blip r:embed="rId3"/>
          <a:srcRect/>
          <a:stretch>
            <a:fillRect/>
          </a:stretch>
        </p:blipFill>
        <p:spPr bwMode="auto">
          <a:xfrm>
            <a:off x="400737" y="2445603"/>
            <a:ext cx="3352800" cy="2611438"/>
          </a:xfrm>
          <a:prstGeom prst="rect">
            <a:avLst/>
          </a:prstGeom>
          <a:noFill/>
        </p:spPr>
      </p:pic>
      <p:pic>
        <p:nvPicPr>
          <p:cNvPr id="7" name="Picture 9"/>
          <p:cNvPicPr>
            <a:picLocks noChangeAspect="1" noChangeArrowheads="1"/>
          </p:cNvPicPr>
          <p:nvPr/>
        </p:nvPicPr>
        <p:blipFill>
          <a:blip r:embed="rId4"/>
          <a:srcRect/>
          <a:stretch>
            <a:fillRect/>
          </a:stretch>
        </p:blipFill>
        <p:spPr bwMode="auto">
          <a:xfrm>
            <a:off x="4100513" y="2395538"/>
            <a:ext cx="4814887" cy="2557462"/>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Combinatorial Paths</a:t>
            </a:r>
            <a:endParaRPr lang="en-US" dirty="0"/>
          </a:p>
        </p:txBody>
      </p:sp>
      <p:sp>
        <p:nvSpPr>
          <p:cNvPr id="3" name="Content Placeholder 2"/>
          <p:cNvSpPr>
            <a:spLocks noGrp="1"/>
          </p:cNvSpPr>
          <p:nvPr>
            <p:ph idx="1"/>
          </p:nvPr>
        </p:nvSpPr>
        <p:spPr/>
        <p:txBody>
          <a:bodyPr/>
          <a:lstStyle/>
          <a:p>
            <a:r>
              <a:rPr lang="en-US" dirty="0" smtClean="0"/>
              <a:t>Limited by propagation delays through the FPGA circuitry</a:t>
            </a:r>
          </a:p>
          <a:p>
            <a:pPr lvl="1"/>
            <a:r>
              <a:rPr lang="en-US" dirty="0" smtClean="0"/>
              <a:t>If total combinatorial path propagation takes longer than </a:t>
            </a:r>
            <a:br>
              <a:rPr lang="en-US" dirty="0" smtClean="0"/>
            </a:br>
            <a:r>
              <a:rPr lang="en-US" dirty="0" smtClean="0"/>
              <a:t>1 clock cycle, compile fails</a:t>
            </a:r>
          </a:p>
          <a:p>
            <a:pPr lvl="2"/>
            <a:r>
              <a:rPr lang="en-US" dirty="0" smtClean="0"/>
              <a:t>No way to pre-determine if path is too long</a:t>
            </a:r>
          </a:p>
          <a:p>
            <a:pPr lvl="2"/>
            <a:r>
              <a:rPr lang="en-US" dirty="0" smtClean="0"/>
              <a:t>Reduce path as much as possible before using a single-cycle Timed Loop</a:t>
            </a:r>
          </a:p>
          <a:p>
            <a:pPr lvl="2"/>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ular Callout 6"/>
          <p:cNvSpPr/>
          <p:nvPr/>
        </p:nvSpPr>
        <p:spPr bwMode="auto">
          <a:xfrm>
            <a:off x="2743200" y="1600200"/>
            <a:ext cx="3657600" cy="3200400"/>
          </a:xfrm>
          <a:prstGeom prst="wedgeRoundRectCallout">
            <a:avLst/>
          </a:prstGeom>
          <a:solidFill>
            <a:schemeClr val="accent6"/>
          </a:solidFill>
          <a:ln w="9525" cap="flat" cmpd="sng" algn="ctr">
            <a:noFill/>
            <a:prstDash val="solid"/>
            <a:round/>
            <a:headEnd type="none" w="sm" len="sm"/>
            <a:tailEnd type="none" w="sm" len="sm"/>
          </a:ln>
          <a:effectLst/>
          <a:scene3d>
            <a:camera prst="orthographicFront"/>
            <a:lightRig rig="legacyFlat3" dir="b"/>
          </a:scene3d>
          <a:sp3d extrusionH="430200" prstMaterial="legacyMatte">
            <a:bevelT w="13500" h="13500" prst="angle"/>
            <a:bevelB w="13500" h="13500" prst="angle"/>
            <a:extrusionClr>
              <a:schemeClr val="accent1"/>
            </a:extrusionClr>
          </a:sp3d>
        </p:spPr>
        <p:txBody>
          <a:bodyPr vert="horz" wrap="none" lIns="91440" tIns="45720" rIns="91440" bIns="45720" numCol="1" rtlCol="0" anchor="ctr" anchorCtr="0" compatLnSpc="1">
            <a:prstTxWarp prst="textNoShape">
              <a:avLst/>
            </a:prstTxWarp>
          </a:bodyPr>
          <a:lstStyle/>
          <a:p>
            <a:r>
              <a:rPr lang="en-US" dirty="0" smtClean="0"/>
              <a:t>What can you do to </a:t>
            </a:r>
          </a:p>
          <a:p>
            <a:r>
              <a:rPr lang="en-US" dirty="0" smtClean="0"/>
              <a:t>reduce the combinatorial </a:t>
            </a:r>
          </a:p>
          <a:p>
            <a:r>
              <a:rPr lang="en-US" dirty="0" smtClean="0"/>
              <a:t>path in a single-cycle Timed </a:t>
            </a:r>
            <a:br>
              <a:rPr lang="en-US" dirty="0" smtClean="0"/>
            </a:br>
            <a:r>
              <a:rPr lang="en-US" dirty="0" smtClean="0"/>
              <a:t>Loop if it is too long?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Optimizations</a:t>
            </a:r>
            <a:endParaRPr lang="en-US" dirty="0"/>
          </a:p>
        </p:txBody>
      </p:sp>
      <p:pic>
        <p:nvPicPr>
          <p:cNvPr id="7" name="Picture 11"/>
          <p:cNvPicPr>
            <a:picLocks noGrp="1" noChangeAspect="1" noChangeArrowheads="1"/>
          </p:cNvPicPr>
          <p:nvPr>
            <p:ph idx="1"/>
          </p:nvPr>
        </p:nvPicPr>
        <p:blipFill>
          <a:blip r:embed="rId3"/>
          <a:srcRect/>
          <a:stretch>
            <a:fillRect/>
          </a:stretch>
        </p:blipFill>
        <p:spPr bwMode="auto">
          <a:xfrm>
            <a:off x="1886593" y="1514475"/>
            <a:ext cx="5370813" cy="4286250"/>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Optimizations (continued)</a:t>
            </a:r>
            <a:endParaRPr lang="en-US" dirty="0"/>
          </a:p>
        </p:txBody>
      </p:sp>
      <p:pic>
        <p:nvPicPr>
          <p:cNvPr id="7" name="Content Placeholder 6"/>
          <p:cNvPicPr>
            <a:picLocks noGrp="1" noChangeAspect="1" noChangeArrowheads="1"/>
          </p:cNvPicPr>
          <p:nvPr>
            <p:ph idx="1"/>
          </p:nvPr>
        </p:nvPicPr>
        <p:blipFill>
          <a:blip r:embed="rId3"/>
          <a:srcRect/>
          <a:stretch>
            <a:fillRect/>
          </a:stretch>
        </p:blipFill>
        <p:spPr bwMode="auto">
          <a:xfrm>
            <a:off x="1691414" y="1514475"/>
            <a:ext cx="5761172" cy="4286250"/>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Optimizations (continued)</a:t>
            </a:r>
            <a:endParaRPr lang="en-US" dirty="0"/>
          </a:p>
        </p:txBody>
      </p:sp>
      <p:pic>
        <p:nvPicPr>
          <p:cNvPr id="7" name="Picture 9"/>
          <p:cNvPicPr>
            <a:picLocks noGrp="1" noChangeAspect="1" noChangeArrowheads="1"/>
          </p:cNvPicPr>
          <p:nvPr>
            <p:ph idx="1"/>
          </p:nvPr>
        </p:nvPicPr>
        <p:blipFill>
          <a:blip r:embed="rId3"/>
          <a:srcRect/>
          <a:stretch>
            <a:fillRect/>
          </a:stretch>
        </p:blipFill>
        <p:spPr bwMode="auto">
          <a:xfrm>
            <a:off x="1905000" y="1514475"/>
            <a:ext cx="4929292" cy="4669639"/>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Optimizations (continued)</a:t>
            </a:r>
            <a:endParaRPr lang="en-US" dirty="0"/>
          </a:p>
        </p:txBody>
      </p:sp>
      <p:sp>
        <p:nvSpPr>
          <p:cNvPr id="4" name="Content Placeholder 3"/>
          <p:cNvSpPr>
            <a:spLocks noGrp="1"/>
          </p:cNvSpPr>
          <p:nvPr>
            <p:ph sz="half" idx="1"/>
          </p:nvPr>
        </p:nvSpPr>
        <p:spPr/>
        <p:txBody>
          <a:bodyPr/>
          <a:lstStyle/>
          <a:p>
            <a:r>
              <a:rPr lang="en-US" dirty="0" smtClean="0"/>
              <a:t>Previously reduced </a:t>
            </a:r>
            <a:br>
              <a:rPr lang="en-US" dirty="0" smtClean="0"/>
            </a:br>
            <a:r>
              <a:rPr lang="en-US" dirty="0" smtClean="0"/>
              <a:t>VI to 9% of the FPGA; </a:t>
            </a:r>
            <a:br>
              <a:rPr lang="en-US" dirty="0" smtClean="0"/>
            </a:br>
            <a:r>
              <a:rPr lang="en-US" dirty="0" smtClean="0"/>
              <a:t>can we do better now?</a:t>
            </a:r>
          </a:p>
          <a:p>
            <a:endParaRPr lang="en-US" dirty="0"/>
          </a:p>
        </p:txBody>
      </p:sp>
      <p:pic>
        <p:nvPicPr>
          <p:cNvPr id="6" name="Picture 2" descr="\\nirvana\CustEd\Exchange\Inside CustEd\Matt Otis\CompactRIO Fundamentals\Screenshots\FPGA Optimization Example\Remove Division.bmp"/>
          <p:cNvPicPr>
            <a:picLocks noChangeAspect="1" noChangeArrowheads="1"/>
          </p:cNvPicPr>
          <p:nvPr/>
        </p:nvPicPr>
        <p:blipFill>
          <a:blip r:embed="rId3"/>
          <a:stretch>
            <a:fillRect/>
          </a:stretch>
        </p:blipFill>
        <p:spPr bwMode="auto">
          <a:xfrm>
            <a:off x="3667762" y="1752600"/>
            <a:ext cx="5095238" cy="38285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Optimizations (continued)</a:t>
            </a:r>
            <a:endParaRPr lang="en-US" dirty="0"/>
          </a:p>
        </p:txBody>
      </p:sp>
      <p:sp>
        <p:nvSpPr>
          <p:cNvPr id="5" name="Content Placeholder 4"/>
          <p:cNvSpPr>
            <a:spLocks noGrp="1"/>
          </p:cNvSpPr>
          <p:nvPr>
            <p:ph idx="1"/>
          </p:nvPr>
        </p:nvSpPr>
        <p:spPr/>
        <p:txBody>
          <a:bodyPr/>
          <a:lstStyle/>
          <a:p>
            <a:r>
              <a:rPr lang="en-US" dirty="0" smtClean="0"/>
              <a:t>Replace code with single-cycle Timed Loop to take advantage of decreased resources used by single-cycle Timed Loop</a:t>
            </a:r>
          </a:p>
          <a:p>
            <a:pPr lvl="1"/>
            <a:r>
              <a:rPr lang="en-US" sz="2400" dirty="0" smtClean="0"/>
              <a:t>Only update code once every 5000 ticks</a:t>
            </a:r>
          </a:p>
          <a:p>
            <a:pPr lvl="2"/>
            <a:r>
              <a:rPr lang="en-US" sz="2200" dirty="0" smtClean="0"/>
              <a:t>Use Case structure to update only on 5000</a:t>
            </a:r>
            <a:r>
              <a:rPr lang="en-US" sz="2200" baseline="30000" dirty="0" smtClean="0"/>
              <a:t>th</a:t>
            </a:r>
            <a:r>
              <a:rPr lang="en-US" sz="2200" dirty="0" smtClean="0"/>
              <a:t> iteration</a:t>
            </a:r>
          </a:p>
          <a:p>
            <a:pPr lvl="1"/>
            <a:r>
              <a:rPr lang="en-US" sz="2400" dirty="0" smtClean="0"/>
              <a:t>Must place analog output updates outside the single-cycle Timed Loop</a:t>
            </a:r>
          </a:p>
          <a:p>
            <a:pPr lvl="1"/>
            <a:r>
              <a:rPr lang="en-US" sz="2400" dirty="0" smtClean="0"/>
              <a:t>Look-Up Table takes full clock tick, must pipeline output</a:t>
            </a:r>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Benchmark the Loop Rate of a VI</a:t>
            </a:r>
          </a:p>
        </p:txBody>
      </p:sp>
      <p:sp>
        <p:nvSpPr>
          <p:cNvPr id="5" name="Content Placeholder 4"/>
          <p:cNvSpPr>
            <a:spLocks noGrp="1"/>
          </p:cNvSpPr>
          <p:nvPr>
            <p:ph idx="1"/>
          </p:nvPr>
        </p:nvSpPr>
        <p:spPr/>
        <p:txBody>
          <a:bodyPr/>
          <a:lstStyle/>
          <a:p>
            <a:pPr lvl="1"/>
            <a:r>
              <a:rPr lang="en-US" dirty="0" smtClean="0"/>
              <a:t>Loop rate limited by maximum speed of code in loop</a:t>
            </a:r>
          </a:p>
          <a:p>
            <a:pPr lvl="1"/>
            <a:r>
              <a:rPr lang="en-US" dirty="0" smtClean="0"/>
              <a:t>Maximum loop rate limited by code execution time plus two ticks</a:t>
            </a:r>
          </a:p>
          <a:p>
            <a:pPr lvl="2"/>
            <a:r>
              <a:rPr lang="en-US" dirty="0" smtClean="0"/>
              <a:t>1 Tick = 1 Clock cycle</a:t>
            </a:r>
          </a:p>
          <a:p>
            <a:pPr lvl="2"/>
            <a:r>
              <a:rPr lang="en-US" dirty="0" smtClean="0"/>
              <a:t>Clock cycle depends on </a:t>
            </a:r>
            <a:br>
              <a:rPr lang="en-US" dirty="0" smtClean="0"/>
            </a:br>
            <a:r>
              <a:rPr lang="en-US" dirty="0" smtClean="0"/>
              <a:t>compile rate (default 40 MHz)</a:t>
            </a:r>
          </a:p>
          <a:p>
            <a:pPr lvl="1"/>
            <a:endParaRPr lang="en-US" dirty="0" smtClean="0"/>
          </a:p>
          <a:p>
            <a:pPr lvl="2"/>
            <a:endParaRPr lang="en-US" dirty="0" smtClean="0"/>
          </a:p>
        </p:txBody>
      </p:sp>
      <p:pic>
        <p:nvPicPr>
          <p:cNvPr id="12" name="Picture 2"/>
          <p:cNvPicPr>
            <a:picLocks noChangeAspect="1" noChangeArrowheads="1"/>
          </p:cNvPicPr>
          <p:nvPr/>
        </p:nvPicPr>
        <p:blipFill>
          <a:blip r:embed="rId3"/>
          <a:srcRect/>
          <a:stretch>
            <a:fillRect/>
          </a:stretch>
        </p:blipFill>
        <p:spPr>
          <a:xfrm>
            <a:off x="4953000" y="3326970"/>
            <a:ext cx="3343275" cy="2549956"/>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nirvana\CustEd\Exchange\Inside CustEd\Matt Otis\CompactRIO Fundamentals\Screenshots\FPGA Optimization Example\SCTL.bmp"/>
          <p:cNvPicPr>
            <a:picLocks noGrp="1" noChangeAspect="1" noChangeArrowheads="1"/>
          </p:cNvPicPr>
          <p:nvPr>
            <p:ph sz="half" idx="2"/>
          </p:nvPr>
        </p:nvPicPr>
        <p:blipFill>
          <a:blip r:embed="rId3"/>
          <a:srcRect/>
          <a:stretch>
            <a:fillRect/>
          </a:stretch>
        </p:blipFill>
        <p:spPr bwMode="auto">
          <a:xfrm>
            <a:off x="2209800" y="1524000"/>
            <a:ext cx="6770874" cy="4572000"/>
          </a:xfrm>
          <a:prstGeom prst="rect">
            <a:avLst/>
          </a:prstGeom>
          <a:noFill/>
        </p:spPr>
      </p:pic>
      <p:sp>
        <p:nvSpPr>
          <p:cNvPr id="2" name="Title 1"/>
          <p:cNvSpPr>
            <a:spLocks noGrp="1"/>
          </p:cNvSpPr>
          <p:nvPr>
            <p:ph type="title"/>
          </p:nvPr>
        </p:nvSpPr>
        <p:spPr/>
        <p:txBody>
          <a:bodyPr/>
          <a:lstStyle/>
          <a:p>
            <a:r>
              <a:rPr lang="en-US" dirty="0" smtClean="0"/>
              <a:t>Combining Optimizations (continued)</a:t>
            </a:r>
            <a:endParaRPr lang="en-US" dirty="0"/>
          </a:p>
        </p:txBody>
      </p:sp>
      <p:sp>
        <p:nvSpPr>
          <p:cNvPr id="4" name="Content Placeholder 3"/>
          <p:cNvSpPr>
            <a:spLocks noGrp="1"/>
          </p:cNvSpPr>
          <p:nvPr>
            <p:ph sz="half" idx="1"/>
          </p:nvPr>
        </p:nvSpPr>
        <p:spPr>
          <a:xfrm>
            <a:off x="533400" y="1514475"/>
            <a:ext cx="1676400" cy="4286250"/>
          </a:xfrm>
        </p:spPr>
        <p:txBody>
          <a:bodyPr/>
          <a:lstStyle/>
          <a:p>
            <a:r>
              <a:rPr lang="en-US" dirty="0" smtClean="0"/>
              <a:t>This VI uses 8% of the FPGA</a:t>
            </a:r>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 Advanced Optimizations</a:t>
            </a:r>
            <a:endParaRPr lang="en-US" dirty="0"/>
          </a:p>
        </p:txBody>
      </p:sp>
      <p:sp>
        <p:nvSpPr>
          <p:cNvPr id="5" name="Content Placeholder 4"/>
          <p:cNvSpPr>
            <a:spLocks noGrp="1"/>
          </p:cNvSpPr>
          <p:nvPr>
            <p:ph idx="1"/>
          </p:nvPr>
        </p:nvSpPr>
        <p:spPr/>
        <p:txBody>
          <a:bodyPr/>
          <a:lstStyle/>
          <a:p>
            <a:pPr lvl="1"/>
            <a:r>
              <a:rPr lang="en-US" dirty="0" smtClean="0"/>
              <a:t>Beyond the scope of this course</a:t>
            </a:r>
          </a:p>
          <a:p>
            <a:pPr lvl="1"/>
            <a:r>
              <a:rPr lang="en-US" dirty="0" smtClean="0"/>
              <a:t>Require intimate knowledge of how the FPGA circuit is created</a:t>
            </a:r>
          </a:p>
          <a:p>
            <a:pPr lvl="1"/>
            <a:r>
              <a:rPr lang="en-US" dirty="0" smtClean="0"/>
              <a:t>Deal with complex features such as arbitration</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Content Placeholder 3"/>
          <p:cNvSpPr>
            <a:spLocks noGrp="1"/>
          </p:cNvSpPr>
          <p:nvPr>
            <p:ph sz="half" idx="1"/>
          </p:nvPr>
        </p:nvSpPr>
        <p:spPr>
          <a:xfrm>
            <a:off x="533400" y="2133600"/>
            <a:ext cx="2667000" cy="3962400"/>
          </a:xfrm>
        </p:spPr>
        <p:txBody>
          <a:bodyPr/>
          <a:lstStyle/>
          <a:p>
            <a:pPr lvl="1">
              <a:lnSpc>
                <a:spcPct val="80000"/>
              </a:lnSpc>
              <a:spcBef>
                <a:spcPct val="50000"/>
              </a:spcBef>
            </a:pPr>
            <a:r>
              <a:rPr lang="en-US" dirty="0" smtClean="0"/>
              <a:t>Optimizing FPGA VIs for Speed and Size</a:t>
            </a:r>
          </a:p>
          <a:p>
            <a:pPr lvl="1">
              <a:lnSpc>
                <a:spcPct val="80000"/>
              </a:lnSpc>
              <a:spcBef>
                <a:spcPct val="50000"/>
              </a:spcBef>
            </a:pPr>
            <a:r>
              <a:rPr lang="en-US" dirty="0" smtClean="0"/>
              <a:t>FPGA VI and Function Details</a:t>
            </a:r>
            <a:endParaRPr lang="en-US" b="1" dirty="0" smtClean="0"/>
          </a:p>
          <a:p>
            <a:endParaRPr lang="en-US" dirty="0"/>
          </a:p>
        </p:txBody>
      </p:sp>
      <p:pic>
        <p:nvPicPr>
          <p:cNvPr id="6" name="Picture 6"/>
          <p:cNvPicPr>
            <a:picLocks noGrp="1" noChangeAspect="1" noChangeArrowheads="1"/>
          </p:cNvPicPr>
          <p:nvPr>
            <p:ph sz="half" idx="2"/>
          </p:nvPr>
        </p:nvPicPr>
        <p:blipFill>
          <a:blip r:embed="rId3"/>
          <a:stretch>
            <a:fillRect/>
          </a:stretch>
        </p:blipFill>
        <p:spPr bwMode="auto">
          <a:xfrm>
            <a:off x="3200671" y="2133600"/>
            <a:ext cx="5562329" cy="3973765"/>
          </a:xfrm>
          <a:prstGeom prst="rect">
            <a:avLst/>
          </a:prstGeom>
          <a:noFill/>
        </p:spPr>
      </p:pic>
      <p:sp>
        <p:nvSpPr>
          <p:cNvPr id="7" name="Text Placeholder 6"/>
          <p:cNvSpPr>
            <a:spLocks noGrp="1"/>
          </p:cNvSpPr>
          <p:nvPr>
            <p:ph type="body" sz="quarter" idx="10"/>
          </p:nvPr>
        </p:nvSpPr>
        <p:spPr/>
        <p:txBody>
          <a:bodyPr/>
          <a:lstStyle/>
          <a:p>
            <a:r>
              <a:rPr lang="en-US" dirty="0" smtClean="0"/>
              <a:t>Refer to the following </a:t>
            </a:r>
            <a:r>
              <a:rPr lang="en-US" i="1" dirty="0" smtClean="0"/>
              <a:t>LabVIEW FPGA Help </a:t>
            </a:r>
            <a:r>
              <a:rPr lang="en-US" dirty="0" smtClean="0"/>
              <a:t>topics:</a:t>
            </a:r>
            <a:endParaRPr lang="en-US" i="1"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dirty="0" smtClean="0"/>
              <a:t>Summary Quiz</a:t>
            </a:r>
            <a:endParaRPr lang="en-US" dirty="0"/>
          </a:p>
        </p:txBody>
      </p:sp>
      <p:sp>
        <p:nvSpPr>
          <p:cNvPr id="13317" name="Rectangle 5"/>
          <p:cNvSpPr>
            <a:spLocks noGrp="1" noChangeArrowheads="1"/>
          </p:cNvSpPr>
          <p:nvPr>
            <p:ph sz="half" idx="1"/>
          </p:nvPr>
        </p:nvSpPr>
        <p:spPr/>
        <p:txBody>
          <a:bodyPr/>
          <a:lstStyle/>
          <a:p>
            <a:pPr marL="457200" indent="-457200">
              <a:buAutoNum type="arabicPeriod"/>
            </a:pPr>
            <a:r>
              <a:rPr lang="en-US" sz="2200" dirty="0" smtClean="0"/>
              <a:t>Which of the following are FPGA optimization techniques?</a:t>
            </a:r>
          </a:p>
          <a:p>
            <a:pPr marL="911225" lvl="1" indent="-457200">
              <a:buFont typeface="+mj-lt"/>
              <a:buAutoNum type="alphaLcPeriod"/>
            </a:pPr>
            <a:r>
              <a:rPr lang="en-US" sz="1800" dirty="0" smtClean="0"/>
              <a:t>Eliminate arrays on the front panel</a:t>
            </a:r>
          </a:p>
          <a:p>
            <a:pPr marL="911225" lvl="1" indent="-457200">
              <a:buFont typeface="+mj-lt"/>
              <a:buAutoNum type="alphaLcPeriod"/>
            </a:pPr>
            <a:r>
              <a:rPr lang="en-US" sz="1800" dirty="0" smtClean="0"/>
              <a:t>Decrease the block diagram size</a:t>
            </a:r>
          </a:p>
          <a:p>
            <a:pPr marL="911225" lvl="1" indent="-457200">
              <a:buFont typeface="+mj-lt"/>
              <a:buAutoNum type="alphaLcPeriod"/>
            </a:pPr>
            <a:r>
              <a:rPr lang="en-US" sz="1800" dirty="0" smtClean="0"/>
              <a:t>Pipeline large combinatorial paths</a:t>
            </a:r>
          </a:p>
          <a:p>
            <a:pPr marL="911225" lvl="1" indent="-457200">
              <a:buFont typeface="+mj-lt"/>
              <a:buAutoNum type="alphaLcPeriod"/>
            </a:pPr>
            <a:r>
              <a:rPr lang="en-US" sz="1800" dirty="0" smtClean="0"/>
              <a:t>Use the Scale By Power of 2 function with a control on the </a:t>
            </a:r>
            <a:br>
              <a:rPr lang="en-US" sz="1800" dirty="0" smtClean="0"/>
            </a:br>
            <a:r>
              <a:rPr lang="en-US" sz="1800" b="1" dirty="0" smtClean="0"/>
              <a:t>n</a:t>
            </a:r>
            <a:r>
              <a:rPr lang="en-US" sz="1800" dirty="0" smtClean="0"/>
              <a:t> input</a:t>
            </a:r>
          </a:p>
          <a:p>
            <a:pPr marL="911225" lvl="1" indent="-457200">
              <a:buFont typeface="+mj-lt"/>
              <a:buAutoNum type="alphaLcPeriod"/>
            </a:pPr>
            <a:r>
              <a:rPr lang="en-US" sz="1800" dirty="0" smtClean="0"/>
              <a:t>Replace all loops with single-cycle Timed Loops</a:t>
            </a:r>
            <a:endParaRPr lang="en-US" sz="1800" dirty="0"/>
          </a:p>
        </p:txBody>
      </p:sp>
      <p:sp>
        <p:nvSpPr>
          <p:cNvPr id="13316" name="Rectangle 4"/>
          <p:cNvSpPr>
            <a:spLocks noGrp="1" noChangeArrowheads="1"/>
          </p:cNvSpPr>
          <p:nvPr>
            <p:ph sz="half" idx="2"/>
          </p:nvPr>
        </p:nvSpPr>
        <p:spPr/>
        <p:txBody>
          <a:bodyPr/>
          <a:lstStyle/>
          <a:p>
            <a:pPr marL="457200" indent="-457200">
              <a:buFont typeface="+mj-lt"/>
              <a:buAutoNum type="arabicPeriod" startAt="2"/>
            </a:pPr>
            <a:r>
              <a:rPr lang="en-US" sz="2200" dirty="0" smtClean="0"/>
              <a:t>How does the single-cycle Timed Loop create a smaller FPGA footprint and execute within one clock tick?</a:t>
            </a:r>
          </a:p>
          <a:p>
            <a:pPr marL="911225" lvl="1" indent="-457200">
              <a:buFont typeface="+mj-lt"/>
              <a:buAutoNum type="alphaLcPeriod"/>
            </a:pPr>
            <a:r>
              <a:rPr lang="en-US" sz="1800" dirty="0" smtClean="0"/>
              <a:t>By using the logic functions of other VIs when they are not in use</a:t>
            </a:r>
          </a:p>
          <a:p>
            <a:pPr marL="911225" lvl="1" indent="-457200">
              <a:buFont typeface="+mj-lt"/>
              <a:buAutoNum type="alphaLcPeriod"/>
            </a:pPr>
            <a:r>
              <a:rPr lang="en-US" sz="1800" dirty="0" smtClean="0"/>
              <a:t>By eliminating the Enable Chain overhead</a:t>
            </a:r>
          </a:p>
          <a:p>
            <a:pPr marL="911225" lvl="1" indent="-457200">
              <a:buFont typeface="+mj-lt"/>
              <a:buAutoNum type="alphaLcPeriod"/>
            </a:pPr>
            <a:r>
              <a:rPr lang="en-US" sz="1800" dirty="0" smtClean="0"/>
              <a:t>By passing the data to the RT controller to process</a:t>
            </a:r>
          </a:p>
          <a:p>
            <a:pPr marL="911225" lvl="1" indent="-457200">
              <a:buFont typeface="+mj-lt"/>
              <a:buAutoNum type="alphaLcPeriod"/>
            </a:pPr>
            <a:r>
              <a:rPr lang="en-US" sz="1800" dirty="0" smtClean="0"/>
              <a:t>By skipping some functions and having incomplete functionality</a:t>
            </a:r>
          </a:p>
          <a:p>
            <a:pPr marL="682625" lvl="1" indent="-457200">
              <a:buFont typeface="+mj-lt"/>
              <a:buAutoNum type="alphaLcPeriod"/>
            </a:pP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Benchmark the Loop Rate of a VI (continued)</a:t>
            </a:r>
          </a:p>
        </p:txBody>
      </p:sp>
      <p:sp>
        <p:nvSpPr>
          <p:cNvPr id="8" name="Content Placeholder 7"/>
          <p:cNvSpPr>
            <a:spLocks noGrp="1"/>
          </p:cNvSpPr>
          <p:nvPr>
            <p:ph idx="1"/>
          </p:nvPr>
        </p:nvSpPr>
        <p:spPr/>
        <p:txBody>
          <a:bodyPr/>
          <a:lstStyle/>
          <a:p>
            <a:pPr lvl="1"/>
            <a:r>
              <a:rPr lang="en-US" dirty="0" smtClean="0"/>
              <a:t>Timestamp each iteration</a:t>
            </a:r>
          </a:p>
          <a:p>
            <a:pPr lvl="1"/>
            <a:r>
              <a:rPr lang="en-US" dirty="0" smtClean="0"/>
              <a:t>Calculate the difference</a:t>
            </a:r>
          </a:p>
          <a:p>
            <a:pPr lvl="2"/>
            <a:r>
              <a:rPr lang="en-US" dirty="0" smtClean="0"/>
              <a:t>Remove benchmarking code later</a:t>
            </a:r>
          </a:p>
          <a:p>
            <a:pPr lvl="1"/>
            <a:r>
              <a:rPr lang="en-US" dirty="0" smtClean="0"/>
              <a:t>Timestamp measurements done in parallel</a:t>
            </a:r>
          </a:p>
          <a:p>
            <a:pPr lvl="2"/>
            <a:r>
              <a:rPr lang="en-US" dirty="0" smtClean="0"/>
              <a:t>Does not affect execution speed</a:t>
            </a:r>
          </a:p>
          <a:p>
            <a:endParaRPr lang="en-US" dirty="0"/>
          </a:p>
        </p:txBody>
      </p:sp>
      <p:pic>
        <p:nvPicPr>
          <p:cNvPr id="13" name="Picture 3"/>
          <p:cNvPicPr>
            <a:picLocks noChangeAspect="1" noChangeArrowheads="1"/>
          </p:cNvPicPr>
          <p:nvPr/>
        </p:nvPicPr>
        <p:blipFill>
          <a:blip r:embed="rId3"/>
          <a:srcRect/>
          <a:stretch>
            <a:fillRect/>
          </a:stretch>
        </p:blipFill>
        <p:spPr>
          <a:xfrm>
            <a:off x="5410200" y="3753124"/>
            <a:ext cx="2876191" cy="219047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Benchmark the Size of a VI</a:t>
            </a:r>
          </a:p>
        </p:txBody>
      </p:sp>
      <p:sp>
        <p:nvSpPr>
          <p:cNvPr id="8" name="Content Placeholder 7"/>
          <p:cNvSpPr>
            <a:spLocks noGrp="1"/>
          </p:cNvSpPr>
          <p:nvPr>
            <p:ph idx="1"/>
          </p:nvPr>
        </p:nvSpPr>
        <p:spPr/>
        <p:txBody>
          <a:bodyPr/>
          <a:lstStyle/>
          <a:p>
            <a:pPr lvl="1"/>
            <a:r>
              <a:rPr lang="en-US" dirty="0" smtClean="0"/>
              <a:t>Compilation Summary</a:t>
            </a:r>
          </a:p>
          <a:p>
            <a:pPr lvl="2"/>
            <a:r>
              <a:rPr lang="en-US" dirty="0" smtClean="0"/>
              <a:t>BUFGMUXs—Portal to the </a:t>
            </a:r>
            <a:br>
              <a:rPr lang="en-US" dirty="0" smtClean="0"/>
            </a:br>
            <a:r>
              <a:rPr lang="en-US" dirty="0" smtClean="0"/>
              <a:t>clock net, which clocks FFs</a:t>
            </a:r>
          </a:p>
          <a:p>
            <a:pPr lvl="2"/>
            <a:r>
              <a:rPr lang="en-US" dirty="0" smtClean="0"/>
              <a:t>IOBs—Input/output blocks</a:t>
            </a:r>
          </a:p>
          <a:p>
            <a:pPr lvl="3"/>
            <a:r>
              <a:rPr lang="en-US" dirty="0" err="1" smtClean="0"/>
              <a:t>LOCed</a:t>
            </a:r>
            <a:r>
              <a:rPr lang="en-US" dirty="0" smtClean="0"/>
              <a:t> IOBs—Always 100%</a:t>
            </a:r>
          </a:p>
          <a:p>
            <a:pPr lvl="2"/>
            <a:r>
              <a:rPr lang="en-US" dirty="0" smtClean="0"/>
              <a:t>MULT18X18s—Multipliers</a:t>
            </a:r>
          </a:p>
          <a:p>
            <a:pPr lvl="2"/>
            <a:r>
              <a:rPr lang="en-US" dirty="0" smtClean="0"/>
              <a:t>SLICEs—Combination of lookup tables (LUTs) and flip-flops (FFs)</a:t>
            </a:r>
          </a:p>
          <a:p>
            <a:pPr lvl="3"/>
            <a:r>
              <a:rPr lang="en-US" dirty="0" smtClean="0"/>
              <a:t>Most important metric in compile summary</a:t>
            </a:r>
          </a:p>
          <a:p>
            <a:endParaRPr lang="en-US" dirty="0"/>
          </a:p>
        </p:txBody>
      </p:sp>
      <p:pic>
        <p:nvPicPr>
          <p:cNvPr id="11" name="Picture 2" descr="\\nirvana\CustEd\Exchange\Inside CustEd\Matt Otis\CompactRIO Fundamentals\Screenshots\Exercise 5-1\Original PNG Images\FPGA Optimization - Eliminate FP Array - Compile Report.png"/>
          <p:cNvPicPr>
            <a:picLocks noChangeAspect="1" noChangeArrowheads="1"/>
          </p:cNvPicPr>
          <p:nvPr/>
        </p:nvPicPr>
        <p:blipFill>
          <a:blip r:embed="rId3"/>
          <a:srcRect/>
          <a:stretch>
            <a:fillRect/>
          </a:stretch>
        </p:blipFill>
        <p:spPr bwMode="auto">
          <a:xfrm>
            <a:off x="4648200" y="1665905"/>
            <a:ext cx="4267200" cy="244889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Benchmark the Speed of a VI</a:t>
            </a:r>
          </a:p>
        </p:txBody>
      </p:sp>
      <p:sp>
        <p:nvSpPr>
          <p:cNvPr id="8" name="Content Placeholder 7"/>
          <p:cNvSpPr>
            <a:spLocks noGrp="1"/>
          </p:cNvSpPr>
          <p:nvPr>
            <p:ph idx="1"/>
          </p:nvPr>
        </p:nvSpPr>
        <p:spPr/>
        <p:txBody>
          <a:bodyPr/>
          <a:lstStyle/>
          <a:p>
            <a:pPr lvl="1"/>
            <a:r>
              <a:rPr lang="en-US" dirty="0" smtClean="0"/>
              <a:t>Clock Rates</a:t>
            </a:r>
          </a:p>
          <a:p>
            <a:pPr lvl="2"/>
            <a:r>
              <a:rPr lang="en-US" dirty="0" smtClean="0"/>
              <a:t>Requested Rate—Rate of FPGA Timebase</a:t>
            </a:r>
          </a:p>
          <a:p>
            <a:pPr lvl="2"/>
            <a:r>
              <a:rPr lang="en-US" dirty="0" smtClean="0"/>
              <a:t>Theoretical Maximum—Maximum rate the FPGA could run without creating errors</a:t>
            </a:r>
          </a:p>
          <a:p>
            <a:pPr lvl="1"/>
            <a:r>
              <a:rPr lang="en-US" dirty="0" smtClean="0"/>
              <a:t>Theoretical Maximum </a:t>
            </a:r>
            <a:br>
              <a:rPr lang="en-US" dirty="0" smtClean="0"/>
            </a:br>
            <a:r>
              <a:rPr lang="en-US" dirty="0" smtClean="0"/>
              <a:t>Rate &lt; Requested Rate </a:t>
            </a:r>
          </a:p>
          <a:p>
            <a:pPr lvl="2"/>
            <a:r>
              <a:rPr lang="en-US" dirty="0" smtClean="0"/>
              <a:t>Compile Fails</a:t>
            </a:r>
          </a:p>
        </p:txBody>
      </p:sp>
      <p:pic>
        <p:nvPicPr>
          <p:cNvPr id="13" name="Picture 2" descr="\\nirvana\CustEd\Exchange\Inside CustEd\Matt Otis\CompactRIO Fundamentals\Screenshots\Exercise 5-1\Original PNG Images\FPGA Optimization - Eliminate FP Array - Compile Report.png"/>
          <p:cNvPicPr>
            <a:picLocks noGrp="1" noChangeAspect="1" noChangeArrowheads="1"/>
          </p:cNvPicPr>
          <p:nvPr>
            <p:ph sz="half" idx="4294967295"/>
          </p:nvPr>
        </p:nvPicPr>
        <p:blipFill>
          <a:blip r:embed="rId3"/>
          <a:srcRect/>
          <a:stretch>
            <a:fillRect/>
          </a:stretch>
        </p:blipFill>
        <p:spPr>
          <a:xfrm>
            <a:off x="4038599" y="3200400"/>
            <a:ext cx="4914261" cy="2819400"/>
          </a:xfr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18&quot;&gt;&lt;property id=&quot;20148&quot; value=&quot;5&quot;/&gt;&lt;property id=&quot;20300&quot; value=&quot;Slide 67 - &amp;quot;Summary Quiz&amp;quot;&quot;/&gt;&lt;property id=&quot;20307&quot; value=&quot;260&quot;/&gt;&lt;/object&gt;&lt;object type=&quot;3&quot; unique_id=&quot;10168&quot;&gt;&lt;property id=&quot;20148&quot; value=&quot;5&quot;/&gt;&lt;property id=&quot;20300&quot; value=&quot;Slide 1 - &amp;quot;Lesson 5: FPGA Optimization&amp;quot;&quot;/&gt;&lt;property id=&quot;20307&quot; value=&quot;298&quot;/&gt;&lt;/object&gt;&lt;object type=&quot;3&quot; unique_id=&quot;10170&quot;&gt;&lt;property id=&quot;20148&quot; value=&quot;5&quot;/&gt;&lt;property id=&quot;20300&quot; value=&quot;Slide 2 - &amp;quot;A. Optimization Techniques&amp;quot;&quot;/&gt;&lt;property id=&quot;20307&quot; value=&quot;300&quot;/&gt;&lt;/object&gt;&lt;object type=&quot;3&quot; unique_id=&quot;10171&quot;&gt;&lt;property id=&quot;20148&quot; value=&quot;5&quot;/&gt;&lt;property id=&quot;20300&quot; value=&quot;Slide 3 - &amp;quot;A. Optimization Techniques&amp;quot;&quot;/&gt;&lt;property id=&quot;20307&quot; value=&quot;301&quot;/&gt;&lt;/object&gt;&lt;object type=&quot;3&quot; unique_id=&quot;10172&quot;&gt;&lt;property id=&quot;20148&quot; value=&quot;5&quot;/&gt;&lt;property id=&quot;20300&quot; value=&quot;Slide 4 - &amp;quot;B. Benchmarking FPGA VIs&amp;quot;&quot;/&gt;&lt;property id=&quot;20307&quot; value=&quot;363&quot;/&gt;&lt;/object&gt;&lt;object type=&quot;3&quot; unique_id=&quot;10173&quot;&gt;&lt;property id=&quot;20148&quot; value=&quot;5&quot;/&gt;&lt;property id=&quot;20300&quot; value=&quot;Slide 5 - &amp;quot;B. Benchmarking FPGA VIs&amp;quot;&quot;/&gt;&lt;property id=&quot;20307&quot; value=&quot;356&quot;/&gt;&lt;/object&gt;&lt;object type=&quot;3&quot; unique_id=&quot;10174&quot;&gt;&lt;property id=&quot;20148&quot; value=&quot;5&quot;/&gt;&lt;property id=&quot;20300&quot; value=&quot;Slide 6 - &amp;quot;B. Benchmarking FPGA VIs&amp;quot;&quot;/&gt;&lt;property id=&quot;20307&quot; value=&quot;377&quot;/&gt;&lt;/object&gt;&lt;object type=&quot;3&quot; unique_id=&quot;10175&quot;&gt;&lt;property id=&quot;20148&quot; value=&quot;5&quot;/&gt;&lt;property id=&quot;20300&quot; value=&quot;Slide 7 - &amp;quot;B. Benchmarking FPGA VIs&amp;quot;&quot;/&gt;&lt;property id=&quot;20307&quot; value=&quot;357&quot;/&gt;&lt;/object&gt;&lt;object type=&quot;3&quot; unique_id=&quot;10176&quot;&gt;&lt;property id=&quot;20148&quot; value=&quot;5&quot;/&gt;&lt;property id=&quot;20300&quot; value=&quot;Slide 8 - &amp;quot;B. Benchmarking FPGA VIs&amp;quot;&quot;/&gt;&lt;property id=&quot;20307&quot; value=&quot;355&quot;/&gt;&lt;/object&gt;&lt;object type=&quot;3&quot; unique_id=&quot;10177&quot;&gt;&lt;property id=&quot;20148&quot; value=&quot;5&quot;/&gt;&lt;property id=&quot;20300&quot; value=&quot;Slide 9 - &amp;quot;B. Benchmarking FPGA VIs&amp;quot;&quot;/&gt;&lt;property id=&quot;20307&quot; value=&quot;358&quot;/&gt;&lt;/object&gt;&lt;object type=&quot;3&quot; unique_id=&quot;10178&quot;&gt;&lt;property id=&quot;20148&quot; value=&quot;5&quot;/&gt;&lt;property id=&quot;20300&quot; value=&quot;Slide 10 - &amp;quot;C. Basic Optimizations&amp;quot;&quot;/&gt;&lt;property id=&quot;20307&quot; value=&quot;303&quot;/&gt;&lt;/object&gt;&lt;object type=&quot;3&quot; unique_id=&quot;10179&quot;&gt;&lt;property id=&quot;20148&quot; value=&quot;5&quot;/&gt;&lt;property id=&quot;20300&quot; value=&quot;Slide 11 - &amp;quot;C. Basic Optimizations&amp;quot;&quot;/&gt;&lt;property id=&quot;20307&quot; value=&quot;364&quot;/&gt;&lt;/object&gt;&lt;object type=&quot;3&quot; unique_id=&quot;10180&quot;&gt;&lt;property id=&quot;20148&quot; value=&quot;5&quot;/&gt;&lt;property id=&quot;20300&quot; value=&quot;Slide 12 - &amp;quot;C. Basic Optimizations&amp;quot;&quot;/&gt;&lt;property id=&quot;20307&quot; value=&quot;302&quot;/&gt;&lt;/object&gt;&lt;object type=&quot;3&quot; unique_id=&quot;10181&quot;&gt;&lt;property id=&quot;20148&quot; value=&quot;5&quot;/&gt;&lt;property id=&quot;20300&quot; value=&quot;Slide 13 - &amp;quot;C. Basic Optimizations&amp;quot;&quot;/&gt;&lt;property id=&quot;20307&quot; value=&quot;341&quot;/&gt;&lt;/object&gt;&lt;object type=&quot;3&quot; unique_id=&quot;10183&quot;&gt;&lt;property id=&quot;20148&quot; value=&quot;5&quot;/&gt;&lt;property id=&quot;20300&quot; value=&quot;Slide 14 - &amp;quot;C. Basic Optimizations&amp;quot;&quot;/&gt;&lt;property id=&quot;20307&quot; value=&quot;347&quot;/&gt;&lt;/object&gt;&lt;object type=&quot;3&quot; unique_id=&quot;10184&quot;&gt;&lt;property id=&quot;20148&quot; value=&quot;5&quot;/&gt;&lt;property id=&quot;20300&quot; value=&quot;Slide 15 - &amp;quot;C. Basic Optimizations&amp;quot;&quot;/&gt;&lt;property id=&quot;20307&quot; value=&quot;342&quot;/&gt;&lt;/object&gt;&lt;object type=&quot;3&quot; unique_id=&quot;10185&quot;&gt;&lt;property id=&quot;20148&quot; value=&quot;5&quot;/&gt;&lt;property id=&quot;20300&quot; value=&quot;Slide 16 - &amp;quot;C. Basic Optimizations&amp;quot;&quot;/&gt;&lt;property id=&quot;20307&quot; value=&quot;305&quot;/&gt;&lt;/object&gt;&lt;object type=&quot;3&quot; unique_id=&quot;10186&quot;&gt;&lt;property id=&quot;20148&quot; value=&quot;5&quot;/&gt;&lt;property id=&quot;20300&quot; value=&quot;Slide 17 - &amp;quot;C. Basic Optimizations&amp;quot;&quot;/&gt;&lt;property id=&quot;20307&quot; value=&quot;306&quot;/&gt;&lt;/object&gt;&lt;object type=&quot;3&quot; unique_id=&quot;10187&quot;&gt;&lt;property id=&quot;20148&quot; value=&quot;5&quot;/&gt;&lt;property id=&quot;20300&quot; value=&quot;Slide 18 - &amp;quot;C. Basic Optimizations&amp;quot;&quot;/&gt;&lt;property id=&quot;20307&quot; value=&quot;359&quot;/&gt;&lt;/object&gt;&lt;object type=&quot;3&quot; unique_id=&quot;10188&quot;&gt;&lt;property id=&quot;20148&quot; value=&quot;5&quot;/&gt;&lt;property id=&quot;20300&quot; value=&quot;Slide 19 - &amp;quot;C. Basic Optimizations&amp;quot;&quot;/&gt;&lt;property id=&quot;20307&quot; value=&quot;369&quot;/&gt;&lt;/object&gt;&lt;object type=&quot;3&quot; unique_id=&quot;10189&quot;&gt;&lt;property id=&quot;20148&quot; value=&quot;5&quot;/&gt;&lt;property id=&quot;20300&quot; value=&quot;Slide 20 - &amp;quot;C. Basic Optimizations&amp;quot;&quot;/&gt;&lt;property id=&quot;20307&quot; value=&quot;310&quot;/&gt;&lt;/object&gt;&lt;object type=&quot;3&quot; unique_id=&quot;10190&quot;&gt;&lt;property id=&quot;20148&quot; value=&quot;5&quot;/&gt;&lt;property id=&quot;20300&quot; value=&quot;Slide 21 - &amp;quot;C. Basic Optimizations&amp;quot;&quot;/&gt;&lt;property id=&quot;20307&quot; value=&quot;344&quot;/&gt;&lt;/object&gt;&lt;object type=&quot;3&quot; unique_id=&quot;10191&quot;&gt;&lt;property id=&quot;20148&quot; value=&quot;5&quot;/&gt;&lt;property id=&quot;20300&quot; value=&quot;Slide 22 - &amp;quot;C. Basic Optimizations&amp;quot;&quot;/&gt;&lt;property id=&quot;20307&quot; value=&quot;345&quot;/&gt;&lt;/object&gt;&lt;object type=&quot;3&quot; unique_id=&quot;10192&quot;&gt;&lt;property id=&quot;20148&quot; value=&quot;5&quot;/&gt;&lt;property id=&quot;20300&quot; value=&quot;Slide 23 - &amp;quot;C. Basic Optimizations&amp;quot;&quot;/&gt;&lt;property id=&quot;20307&quot; value=&quot;346&quot;/&gt;&lt;/object&gt;&lt;object type=&quot;3&quot; unique_id=&quot;10193&quot;&gt;&lt;property id=&quot;20148&quot; value=&quot;5&quot;/&gt;&lt;property id=&quot;20300&quot; value=&quot;Slide 24 - &amp;quot;C. Basic Optimizations&amp;quot;&quot;/&gt;&lt;property id=&quot;20307&quot; value=&quot;365&quot;/&gt;&lt;/object&gt;&lt;object type=&quot;3&quot; unique_id=&quot;10194&quot;&gt;&lt;property id=&quot;20148&quot; value=&quot;5&quot;/&gt;&lt;property id=&quot;20300&quot; value=&quot;Slide 25 - &amp;quot;C. Basic Optimizations&amp;quot;&quot;/&gt;&lt;property id=&quot;20307&quot; value=&quot;361&quot;/&gt;&lt;/object&gt;&lt;object type=&quot;3&quot; unique_id=&quot;10195&quot;&gt;&lt;property id=&quot;20148&quot; value=&quot;5&quot;/&gt;&lt;property id=&quot;20300&quot; value=&quot;Slide 26 - &amp;quot;C. Basic Optimizations&amp;quot;&quot;/&gt;&lt;property id=&quot;20307&quot; value=&quot;311&quot;/&gt;&lt;/object&gt;&lt;object type=&quot;3&quot; unique_id=&quot;10196&quot;&gt;&lt;property id=&quot;20148&quot; value=&quot;5&quot;/&gt;&lt;property id=&quot;20300&quot; value=&quot;Slide 27 - &amp;quot;C. Basic Optimizations&amp;quot;&quot;/&gt;&lt;property id=&quot;20307&quot; value=&quot;348&quot;/&gt;&lt;/object&gt;&lt;object type=&quot;3&quot; unique_id=&quot;10197&quot;&gt;&lt;property id=&quot;20148&quot; value=&quot;5&quot;/&gt;&lt;property id=&quot;20300&quot; value=&quot;Slide 28 - &amp;quot;C. Basic Optimizations&amp;quot;&quot;/&gt;&lt;property id=&quot;20307&quot; value=&quot;337&quot;/&gt;&lt;/object&gt;&lt;object type=&quot;3&quot; unique_id=&quot;10198&quot;&gt;&lt;property id=&quot;20148&quot; value=&quot;5&quot;/&gt;&lt;property id=&quot;20300&quot; value=&quot;Slide 29 - &amp;quot;C. Basic Optimizations&amp;quot;&quot;/&gt;&lt;property id=&quot;20307&quot; value=&quot;338&quot;/&gt;&lt;/object&gt;&lt;object type=&quot;3&quot; unique_id=&quot;10199&quot;&gt;&lt;property id=&quot;20148&quot; value=&quot;5&quot;/&gt;&lt;property id=&quot;20300&quot; value=&quot;Slide 30 - &amp;quot;C. Basic Optimizations&amp;quot;&quot;/&gt;&lt;property id=&quot;20307&quot; value=&quot;339&quot;/&gt;&lt;/object&gt;&lt;object type=&quot;3&quot; unique_id=&quot;10200&quot;&gt;&lt;property id=&quot;20148&quot; value=&quot;5&quot;/&gt;&lt;property id=&quot;20300&quot; value=&quot;Slide 31 - &amp;quot;D. Architecture Optimizations&amp;quot;&quot;/&gt;&lt;property id=&quot;20307&quot; value=&quot;366&quot;/&gt;&lt;/object&gt;&lt;object type=&quot;3&quot; unique_id=&quot;10201&quot;&gt;&lt;property id=&quot;20148&quot; value=&quot;5&quot;/&gt;&lt;property id=&quot;20300&quot; value=&quot;Slide 32 - &amp;quot;D. Architecture Optimizations&amp;quot;&quot;/&gt;&lt;property id=&quot;20307&quot; value=&quot;340&quot;/&gt;&lt;/object&gt;&lt;object type=&quot;3&quot; unique_id=&quot;10202&quot;&gt;&lt;property id=&quot;20148&quot; value=&quot;5&quot;/&gt;&lt;property id=&quot;20300&quot; value=&quot;Slide 33 - &amp;quot;D. Architecture Optimizations&amp;quot;&quot;/&gt;&lt;property id=&quot;20307&quot; value=&quot;313&quot;/&gt;&lt;/object&gt;&lt;object type=&quot;3&quot; unique_id=&quot;10203&quot;&gt;&lt;property id=&quot;20148&quot; value=&quot;5&quot;/&gt;&lt;property id=&quot;20300&quot; value=&quot;Slide 34 - &amp;quot;D. Architecture Optimizations&amp;quot;&quot;/&gt;&lt;property id=&quot;20307&quot; value=&quot;315&quot;/&gt;&lt;/object&gt;&lt;object type=&quot;3&quot; unique_id=&quot;10204&quot;&gt;&lt;property id=&quot;20148&quot; value=&quot;5&quot;/&gt;&lt;property id=&quot;20300&quot; value=&quot;Slide 35 - &amp;quot;D. Architecture Optimizations&amp;quot;&quot;/&gt;&lt;property id=&quot;20307&quot; value=&quot;316&quot;/&gt;&lt;/object&gt;&lt;object type=&quot;3&quot; unique_id=&quot;10205&quot;&gt;&lt;property id=&quot;20148&quot; value=&quot;5&quot;/&gt;&lt;property id=&quot;20300&quot; value=&quot;Slide 36 - &amp;quot;D. Architecture Optimizations&amp;quot;&quot;/&gt;&lt;property id=&quot;20307&quot; value=&quot;317&quot;/&gt;&lt;/object&gt;&lt;object type=&quot;3&quot; unique_id=&quot;10206&quot;&gt;&lt;property id=&quot;20148&quot; value=&quot;5&quot;/&gt;&lt;property id=&quot;20300&quot; value=&quot;Slide 37 - &amp;quot;D. Architecture Optimizations&amp;quot;&quot;/&gt;&lt;property id=&quot;20307&quot; value=&quot;378&quot;/&gt;&lt;/object&gt;&lt;object type=&quot;3&quot; unique_id=&quot;10207&quot;&gt;&lt;property id=&quot;20148&quot; value=&quot;5&quot;/&gt;&lt;property id=&quot;20300&quot; value=&quot;Slide 38 - &amp;quot;D. Architecture Optimizations&amp;quot;&quot;/&gt;&lt;property id=&quot;20307&quot; value=&quot;314&quot;/&gt;&lt;/object&gt;&lt;object type=&quot;3&quot; unique_id=&quot;10208&quot;&gt;&lt;property id=&quot;20148&quot; value=&quot;5&quot;/&gt;&lt;property id=&quot;20300&quot; value=&quot;Slide 39 - &amp;quot;D. Architecture Optimizations&amp;quot;&quot;/&gt;&lt;property id=&quot;20307&quot; value=&quot;318&quot;/&gt;&lt;/object&gt;&lt;object type=&quot;3&quot; unique_id=&quot;10209&quot;&gt;&lt;property id=&quot;20148&quot; value=&quot;5&quot;/&gt;&lt;property id=&quot;20300&quot; value=&quot;Slide 40 - &amp;quot;Pipelining&amp;quot;&quot;/&gt;&lt;property id=&quot;20307&quot; value=&quot;319&quot;/&gt;&lt;/object&gt;&lt;object type=&quot;3&quot; unique_id=&quot;10210&quot;&gt;&lt;property id=&quot;20148&quot; value=&quot;5&quot;/&gt;&lt;property id=&quot;20300&quot; value=&quot;Slide 41 - &amp;quot;D. Architecture Optimizations&amp;quot;&quot;/&gt;&lt;property id=&quot;20307&quot; value=&quot;376&quot;/&gt;&lt;/object&gt;&lt;object type=&quot;3&quot; unique_id=&quot;10211&quot;&gt;&lt;property id=&quot;20148&quot; value=&quot;5&quot;/&gt;&lt;property id=&quot;20300&quot; value=&quot;Slide 42 - &amp;quot;Pipelining&amp;amp;#x09;&amp;quot;&quot;/&gt;&lt;property id=&quot;20307&quot; value=&quot;379&quot;/&gt;&lt;/object&gt;&lt;object type=&quot;3&quot; unique_id=&quot;10212&quot;&gt;&lt;property id=&quot;20148&quot; value=&quot;5&quot;/&gt;&lt;property id=&quot;20300&quot; value=&quot;Slide 43 - &amp;quot;Pipelining&amp;quot;&quot;/&gt;&lt;property id=&quot;20307&quot; value=&quot;371&quot;/&gt;&lt;/object&gt;&lt;object type=&quot;3&quot; unique_id=&quot;10213&quot;&gt;&lt;property id=&quot;20148&quot; value=&quot;5&quot;/&gt;&lt;property id=&quot;20300&quot; value=&quot;Slide 44 - &amp;quot;Pipelining&amp;quot;&quot;/&gt;&lt;property id=&quot;20307&quot; value=&quot;372&quot;/&gt;&lt;/object&gt;&lt;object type=&quot;3&quot; unique_id=&quot;10214&quot;&gt;&lt;property id=&quot;20148&quot; value=&quot;5&quot;/&gt;&lt;property id=&quot;20300&quot; value=&quot;Slide 45 - &amp;quot;Pipelining&amp;quot;&quot;/&gt;&lt;property id=&quot;20307&quot; value=&quot;374&quot;/&gt;&lt;/object&gt;&lt;object type=&quot;3&quot; unique_id=&quot;10215&quot;&gt;&lt;property id=&quot;20148&quot; value=&quot;5&quot;/&gt;&lt;property id=&quot;20300&quot; value=&quot;Slide 46 - &amp;quot;Pipelining&amp;quot;&quot;/&gt;&lt;property id=&quot;20307&quot; value=&quot;320&quot;/&gt;&lt;/object&gt;&lt;object type=&quot;3&quot; unique_id=&quot;10216&quot;&gt;&lt;property id=&quot;20148&quot; value=&quot;5&quot;/&gt;&lt;property id=&quot;20300&quot; value=&quot;Slide 47 - &amp;quot;D. Architecture Optimizations&amp;quot;&quot;/&gt;&lt;property id=&quot;20307&quot; value=&quot;321&quot;/&gt;&lt;/object&gt;&lt;object type=&quot;3&quot; unique_id=&quot;10217&quot;&gt;&lt;property id=&quot;20148&quot; value=&quot;5&quot;/&gt;&lt;property id=&quot;20300&quot; value=&quot;Slide 48 - &amp;quot;D. Architecture Optimizations&amp;quot;&quot;/&gt;&lt;property id=&quot;20307&quot; value=&quot;322&quot;/&gt;&lt;/object&gt;&lt;object type=&quot;3&quot; unique_id=&quot;10218&quot;&gt;&lt;property id=&quot;20148&quot; value=&quot;5&quot;/&gt;&lt;property id=&quot;20300&quot; value=&quot;Slide 49 - &amp;quot;D. Architecture Optimizations&amp;quot;&quot;/&gt;&lt;property id=&quot;20307&quot; value=&quot;323&quot;/&gt;&lt;/object&gt;&lt;object type=&quot;3&quot; unique_id=&quot;10219&quot;&gt;&lt;property id=&quot;20148&quot; value=&quot;5&quot;/&gt;&lt;property id=&quot;20300&quot; value=&quot;Slide 50&quot;/&gt;&lt;property id=&quot;20307&quot; value=&quot;324&quot;/&gt;&lt;/object&gt;&lt;object type=&quot;3&quot; unique_id=&quot;10220&quot;&gt;&lt;property id=&quot;20148&quot; value=&quot;5&quot;/&gt;&lt;property id=&quot;20300&quot; value=&quot;Slide 51 - &amp;quot;D. Architecture Optimizations&amp;quot;&quot;/&gt;&lt;property id=&quot;20307&quot; value=&quot;349&quot;/&gt;&lt;/object&gt;&lt;object type=&quot;3&quot; unique_id=&quot;10221&quot;&gt;&lt;property id=&quot;20148&quot; value=&quot;5&quot;/&gt;&lt;property id=&quot;20300&quot; value=&quot;Slide 52 - &amp;quot;Single Cycle Timed Loop&amp;quot;&quot;/&gt;&lt;property id=&quot;20307&quot; value=&quot;350&quot;/&gt;&lt;/object&gt;&lt;object type=&quot;3&quot; unique_id=&quot;10222&quot;&gt;&lt;property id=&quot;20148&quot; value=&quot;5&quot;/&gt;&lt;property id=&quot;20300&quot; value=&quot;Slide 53 - &amp;quot;Single Cycle Timed Loop&amp;quot;&quot;/&gt;&lt;property id=&quot;20307&quot; value=&quot;326&quot;/&gt;&lt;/object&gt;&lt;object type=&quot;3&quot; unique_id=&quot;10223&quot;&gt;&lt;property id=&quot;20148&quot; value=&quot;5&quot;/&gt;&lt;property id=&quot;20300&quot; value=&quot;Slide 54 - &amp;quot;Single Cycle Timed Loop&amp;quot;&quot;/&gt;&lt;property id=&quot;20307&quot; value=&quot;327&quot;/&gt;&lt;/object&gt;&lt;object type=&quot;3&quot; unique_id=&quot;10224&quot;&gt;&lt;property id=&quot;20148&quot; value=&quot;5&quot;/&gt;&lt;property id=&quot;20300&quot; value=&quot;Slide 55 - &amp;quot;Single Cycle Timed Loop&amp;quot;&quot;/&gt;&lt;property id=&quot;20307&quot; value=&quot;351&quot;/&gt;&lt;/object&gt;&lt;object type=&quot;3&quot; unique_id=&quot;10225&quot;&gt;&lt;property id=&quot;20148&quot; value=&quot;5&quot;/&gt;&lt;property id=&quot;20300&quot; value=&quot;Slide 56&quot;/&gt;&lt;property id=&quot;20307&quot; value=&quot;352&quot;/&gt;&lt;/object&gt;&lt;object type=&quot;3&quot; unique_id=&quot;10226&quot;&gt;&lt;property id=&quot;20148&quot; value=&quot;5&quot;/&gt;&lt;property id=&quot;20300&quot; value=&quot;Slide 57 - &amp;quot;D. Architectural Optimizations&amp;quot;&quot;/&gt;&lt;property id=&quot;20307&quot; value=&quot;332&quot;/&gt;&lt;/object&gt;&lt;object type=&quot;3&quot; unique_id=&quot;10227&quot;&gt;&lt;property id=&quot;20148&quot; value=&quot;5&quot;/&gt;&lt;property id=&quot;20300&quot; value=&quot;Slide 58 - &amp;quot;Combining Optimizations&amp;quot;&quot;/&gt;&lt;property id=&quot;20307&quot; value=&quot;328&quot;/&gt;&lt;/object&gt;&lt;object type=&quot;3&quot; unique_id=&quot;10228&quot;&gt;&lt;property id=&quot;20148&quot; value=&quot;5&quot;/&gt;&lt;property id=&quot;20300&quot; value=&quot;Slide 59 - &amp;quot;Combining Optimizations&amp;quot;&quot;/&gt;&lt;property id=&quot;20307&quot; value=&quot;330&quot;/&gt;&lt;/object&gt;&lt;object type=&quot;3&quot; unique_id=&quot;10229&quot;&gt;&lt;property id=&quot;20148&quot; value=&quot;5&quot;/&gt;&lt;property id=&quot;20300&quot; value=&quot;Slide 60 - &amp;quot;Combining Optimizations&amp;quot;&quot;/&gt;&lt;property id=&quot;20307&quot; value=&quot;331&quot;/&gt;&lt;/object&gt;&lt;object type=&quot;3&quot; unique_id=&quot;10230&quot;&gt;&lt;property id=&quot;20148&quot; value=&quot;5&quot;/&gt;&lt;property id=&quot;20300&quot; value=&quot;Slide 61 - &amp;quot;Combining Optimizations&amp;quot;&quot;/&gt;&lt;property id=&quot;20307&quot; value=&quot;353&quot;/&gt;&lt;/object&gt;&lt;object type=&quot;3&quot; unique_id=&quot;10231&quot;&gt;&lt;property id=&quot;20148&quot; value=&quot;5&quot;/&gt;&lt;property id=&quot;20300&quot; value=&quot;Slide 62 - &amp;quot;Combining Optimizations&amp;quot;&quot;/&gt;&lt;property id=&quot;20307&quot; value=&quot;368&quot;/&gt;&lt;/object&gt;&lt;object type=&quot;3&quot; unique_id=&quot;10232&quot;&gt;&lt;property id=&quot;20148&quot; value=&quot;5&quot;/&gt;&lt;property id=&quot;20300&quot; value=&quot;Slide 63 - &amp;quot;Combining Optimizations&amp;quot;&quot;/&gt;&lt;property id=&quot;20307&quot; value=&quot;336&quot;/&gt;&lt;/object&gt;&lt;object type=&quot;3&quot; unique_id=&quot;10233&quot;&gt;&lt;property id=&quot;20148&quot; value=&quot;5&quot;/&gt;&lt;property id=&quot;20300&quot; value=&quot;Slide 64 - &amp;quot;Exercise 5-2: Architectural Optimizations&amp;quot;&quot;/&gt;&lt;property id=&quot;20307&quot; value=&quot;309&quot;/&gt;&lt;/object&gt;&lt;object type=&quot;3&quot; unique_id=&quot;10234&quot;&gt;&lt;property id=&quot;20148&quot; value=&quot;5&quot;/&gt;&lt;property id=&quot;20300&quot; value=&quot;Slide 65 - &amp;quot;E. Advanced Optimizations&amp;quot;&quot;/&gt;&lt;property id=&quot;20307&quot; value=&quot;367&quot;/&gt;&lt;/object&gt;&lt;object type=&quot;3&quot; unique_id=&quot;10235&quot;&gt;&lt;property id=&quot;20148&quot; value=&quot;5&quot;/&gt;&lt;property id=&quot;20300&quot; value=&quot;Slide 66 - &amp;quot;Resources&amp;quot;&quot;/&gt;&lt;property id=&quot;20307&quot; value=&quot;329&quot;/&gt;&lt;/object&gt;&lt;/object&gt;&lt;/object&gt;&lt;/database&gt;"/>
</p:tagLst>
</file>

<file path=ppt/theme/theme1.xml><?xml version="1.0" encoding="utf-8"?>
<a:theme xmlns:a="http://schemas.openxmlformats.org/drawingml/2006/main" name="Customer Education Slide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22470</TotalTime>
  <Words>6889</Words>
  <Application>Microsoft PowerPoint</Application>
  <PresentationFormat>On-screen Show (4:3)</PresentationFormat>
  <Paragraphs>549</Paragraphs>
  <Slides>63</Slides>
  <Notes>63</Notes>
  <HiddenSlides>2</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63</vt:i4>
      </vt:variant>
    </vt:vector>
  </HeadingPairs>
  <TitlesOfParts>
    <vt:vector size="67" baseType="lpstr">
      <vt:lpstr>Customer Education Slide Template</vt:lpstr>
      <vt:lpstr>2007 Lesson Title</vt:lpstr>
      <vt:lpstr>2007 Exercise Slide</vt:lpstr>
      <vt:lpstr>Bitmap Image</vt:lpstr>
      <vt:lpstr>Lesson 8 FPGA Optimization (Optional)</vt:lpstr>
      <vt:lpstr>A. Optimization Techniques</vt:lpstr>
      <vt:lpstr>Three Levels of Optimization</vt:lpstr>
      <vt:lpstr>B. Benchmarking FPGA VIs</vt:lpstr>
      <vt:lpstr>Benchmark the Execution Speed of VIs</vt:lpstr>
      <vt:lpstr>Benchmark the Loop Rate of a VI</vt:lpstr>
      <vt:lpstr>Benchmark the Loop Rate of a VI (continued)</vt:lpstr>
      <vt:lpstr>Benchmark the Size of a VI</vt:lpstr>
      <vt:lpstr>Benchmark the Speed of a VI</vt:lpstr>
      <vt:lpstr>C. Basic Optimizations</vt:lpstr>
      <vt:lpstr>Types of Basic Optimizations</vt:lpstr>
      <vt:lpstr>Limit Front Panel Objects</vt:lpstr>
      <vt:lpstr>Limit Front Panel Objects (continued)</vt:lpstr>
      <vt:lpstr>Slide 14</vt:lpstr>
      <vt:lpstr>Limit Front Panel Objects (continued)</vt:lpstr>
      <vt:lpstr>Bitpack Boolean Logic</vt:lpstr>
      <vt:lpstr>Use Small Data Types</vt:lpstr>
      <vt:lpstr>Use Small Data Types (continued)</vt:lpstr>
      <vt:lpstr>Slide 19</vt:lpstr>
      <vt:lpstr>Use Small Data Types (continued)</vt:lpstr>
      <vt:lpstr>Use Small Data Types (continued)</vt:lpstr>
      <vt:lpstr>Avoid Large Functions</vt:lpstr>
      <vt:lpstr>Avoid Large Functions (continued)</vt:lpstr>
      <vt:lpstr>Avoid Large Functions (continued)</vt:lpstr>
      <vt:lpstr>Avoid Large Functions (continued)</vt:lpstr>
      <vt:lpstr>Optimize Comparisons</vt:lpstr>
      <vt:lpstr>Optimize Comparisons (continued)</vt:lpstr>
      <vt:lpstr>Reentrant vs. Non-Reentrant SubVIs</vt:lpstr>
      <vt:lpstr>Reentrant vs. Non-Reentrant SubVIs (continued)</vt:lpstr>
      <vt:lpstr>Candidate for Optimization</vt:lpstr>
      <vt:lpstr>Additional Optimization</vt:lpstr>
      <vt:lpstr>Optimized VI</vt:lpstr>
      <vt:lpstr>D. Architectural Optimizations</vt:lpstr>
      <vt:lpstr>Dataflow within the FPGA</vt:lpstr>
      <vt:lpstr>Dataflow within the FPGA (continued)</vt:lpstr>
      <vt:lpstr>Dataflow within the FPGA (continued)</vt:lpstr>
      <vt:lpstr>Parallel Operations</vt:lpstr>
      <vt:lpstr>Parallel Operations (continued)</vt:lpstr>
      <vt:lpstr>Parallel Operations (continued)</vt:lpstr>
      <vt:lpstr>Parallel Operations (continued)</vt:lpstr>
      <vt:lpstr>Pipelining</vt:lpstr>
      <vt:lpstr>Pipelining – Feedback Nodes</vt:lpstr>
      <vt:lpstr>Pipelining Example</vt:lpstr>
      <vt:lpstr>Implementing Pipelining</vt:lpstr>
      <vt:lpstr>Implementing Pipelining (continued)</vt:lpstr>
      <vt:lpstr>Implementing Pipelining (continued)</vt:lpstr>
      <vt:lpstr>Slide 47</vt:lpstr>
      <vt:lpstr>Single-Cycle Timed Loop</vt:lpstr>
      <vt:lpstr>Single-Cycle Timed Loop (continued)</vt:lpstr>
      <vt:lpstr>Single-Cycle Timed Loop (continued)</vt:lpstr>
      <vt:lpstr>Slide 51</vt:lpstr>
      <vt:lpstr>Single-Cycle Timed Loop Example</vt:lpstr>
      <vt:lpstr>Combinatorial Paths</vt:lpstr>
      <vt:lpstr>Slide 54</vt:lpstr>
      <vt:lpstr>Combining Optimizations</vt:lpstr>
      <vt:lpstr>Combining Optimizations (continued)</vt:lpstr>
      <vt:lpstr>Combining Optimizations (continued)</vt:lpstr>
      <vt:lpstr>Combining Optimizations (continued)</vt:lpstr>
      <vt:lpstr>Combining Optimizations (continued)</vt:lpstr>
      <vt:lpstr>Combining Optimizations (continued)</vt:lpstr>
      <vt:lpstr>E. Advanced Optimizations</vt:lpstr>
      <vt:lpstr>Resources</vt:lpstr>
      <vt:lpstr>Summary 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&lt;Course Name&gt;</dc:title>
  <dc:creator>motis</dc:creator>
  <cp:lastModifiedBy>spinsonn</cp:lastModifiedBy>
  <cp:revision>287</cp:revision>
  <dcterms:created xsi:type="dcterms:W3CDTF">2007-09-13T03:14:01Z</dcterms:created>
  <dcterms:modified xsi:type="dcterms:W3CDTF">2008-02-18T22:05:28Z</dcterms:modified>
</cp:coreProperties>
</file>