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Default Extension="gif" ContentType="image/gif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1" r:id="rId2"/>
    <p:sldMasterId id="2147483653" r:id="rId3"/>
  </p:sldMasterIdLst>
  <p:notesMasterIdLst>
    <p:notesMasterId r:id="rId67"/>
  </p:notesMasterIdLst>
  <p:handoutMasterIdLst>
    <p:handoutMasterId r:id="rId68"/>
  </p:handoutMasterIdLst>
  <p:sldIdLst>
    <p:sldId id="298" r:id="rId4"/>
    <p:sldId id="300" r:id="rId5"/>
    <p:sldId id="301" r:id="rId6"/>
    <p:sldId id="363" r:id="rId7"/>
    <p:sldId id="356" r:id="rId8"/>
    <p:sldId id="377" r:id="rId9"/>
    <p:sldId id="357" r:id="rId10"/>
    <p:sldId id="355" r:id="rId11"/>
    <p:sldId id="358" r:id="rId12"/>
    <p:sldId id="303" r:id="rId13"/>
    <p:sldId id="364" r:id="rId14"/>
    <p:sldId id="302" r:id="rId15"/>
    <p:sldId id="341" r:id="rId16"/>
    <p:sldId id="380" r:id="rId17"/>
    <p:sldId id="347" r:id="rId18"/>
    <p:sldId id="342" r:id="rId19"/>
    <p:sldId id="305" r:id="rId20"/>
    <p:sldId id="306" r:id="rId21"/>
    <p:sldId id="382" r:id="rId22"/>
    <p:sldId id="359" r:id="rId23"/>
    <p:sldId id="369" r:id="rId24"/>
    <p:sldId id="310" r:id="rId25"/>
    <p:sldId id="344" r:id="rId26"/>
    <p:sldId id="345" r:id="rId27"/>
    <p:sldId id="346" r:id="rId28"/>
    <p:sldId id="365" r:id="rId29"/>
    <p:sldId id="361" r:id="rId30"/>
    <p:sldId id="311" r:id="rId31"/>
    <p:sldId id="348" r:id="rId32"/>
    <p:sldId id="337" r:id="rId33"/>
    <p:sldId id="338" r:id="rId34"/>
    <p:sldId id="339" r:id="rId35"/>
    <p:sldId id="366" r:id="rId36"/>
    <p:sldId id="340" r:id="rId37"/>
    <p:sldId id="313" r:id="rId38"/>
    <p:sldId id="315" r:id="rId39"/>
    <p:sldId id="316" r:id="rId40"/>
    <p:sldId id="317" r:id="rId41"/>
    <p:sldId id="378" r:id="rId42"/>
    <p:sldId id="314" r:id="rId43"/>
    <p:sldId id="318" r:id="rId44"/>
    <p:sldId id="319" r:id="rId45"/>
    <p:sldId id="320" r:id="rId46"/>
    <p:sldId id="321" r:id="rId47"/>
    <p:sldId id="322" r:id="rId48"/>
    <p:sldId id="323" r:id="rId49"/>
    <p:sldId id="324" r:id="rId50"/>
    <p:sldId id="349" r:id="rId51"/>
    <p:sldId id="350" r:id="rId52"/>
    <p:sldId id="326" r:id="rId53"/>
    <p:sldId id="381" r:id="rId54"/>
    <p:sldId id="327" r:id="rId55"/>
    <p:sldId id="351" r:id="rId56"/>
    <p:sldId id="352" r:id="rId57"/>
    <p:sldId id="328" r:id="rId58"/>
    <p:sldId id="330" r:id="rId59"/>
    <p:sldId id="331" r:id="rId60"/>
    <p:sldId id="353" r:id="rId61"/>
    <p:sldId id="368" r:id="rId62"/>
    <p:sldId id="336" r:id="rId63"/>
    <p:sldId id="367" r:id="rId64"/>
    <p:sldId id="329" r:id="rId65"/>
    <p:sldId id="260" r:id="rId66"/>
  </p:sldIdLst>
  <p:sldSz cx="9144000" cy="6858000" type="screen4x3"/>
  <p:notesSz cx="6997700" cy="9271000"/>
  <p:custDataLst>
    <p:tags r:id="rId69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Heather Smith" initials="HD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bw" hiddenSlides="1" frameSlides="1"/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97" autoAdjust="0"/>
    <p:restoredTop sz="64452" autoAdjust="0"/>
  </p:normalViewPr>
  <p:slideViewPr>
    <p:cSldViewPr>
      <p:cViewPr varScale="1">
        <p:scale>
          <a:sx n="45" d="100"/>
          <a:sy n="45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75" d="100"/>
          <a:sy n="75" d="100"/>
        </p:scale>
        <p:origin x="-2502" y="-360"/>
      </p:cViewPr>
      <p:guideLst>
        <p:guide orient="horz" pos="2920"/>
        <p:guide pos="22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71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slide" Target="slides/slide58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tags" Target="tags/tag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1E13CF-BF4A-4CB4-ABB3-28A8ACCFA13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D98A8F6D-D4D5-41F6-9934-DDCEBB567F08}">
      <dgm:prSet phldrT="[Text]"/>
      <dgm:spPr/>
      <dgm:t>
        <a:bodyPr/>
        <a:lstStyle/>
        <a:p>
          <a:r>
            <a:rPr lang="ko-KR" altLang="en-US" dirty="0" smtClean="0"/>
            <a:t>한가지 최적화를 구현할 수 있다면 본 방법을 사용</a:t>
          </a:r>
          <a:endParaRPr lang="en-US" dirty="0"/>
        </a:p>
      </dgm:t>
    </dgm:pt>
    <dgm:pt modelId="{8B216E58-6D4D-4855-A62C-6A03A0094B61}" type="parTrans" cxnId="{0B305A2A-827F-4257-9139-E488A419D323}">
      <dgm:prSet/>
      <dgm:spPr/>
      <dgm:t>
        <a:bodyPr/>
        <a:lstStyle/>
        <a:p>
          <a:endParaRPr lang="en-US"/>
        </a:p>
      </dgm:t>
    </dgm:pt>
    <dgm:pt modelId="{C88BFF78-8441-4FFB-BCC2-ECF1C428AA17}" type="sibTrans" cxnId="{0B305A2A-827F-4257-9139-E488A419D323}">
      <dgm:prSet/>
      <dgm:spPr/>
      <dgm:t>
        <a:bodyPr/>
        <a:lstStyle/>
        <a:p>
          <a:endParaRPr lang="en-US"/>
        </a:p>
      </dgm:t>
    </dgm:pt>
    <dgm:pt modelId="{7BF61CC1-0AA6-4B7A-9B02-2BCC997C2187}" type="pres">
      <dgm:prSet presAssocID="{9D1E13CF-BF4A-4CB4-ABB3-28A8ACCFA13D}" presName="linearFlow" presStyleCnt="0">
        <dgm:presLayoutVars>
          <dgm:dir/>
          <dgm:resizeHandles val="exact"/>
        </dgm:presLayoutVars>
      </dgm:prSet>
      <dgm:spPr/>
    </dgm:pt>
    <dgm:pt modelId="{14E63A73-30B5-4766-9C16-4B62B4F06D7D}" type="pres">
      <dgm:prSet presAssocID="{D98A8F6D-D4D5-41F6-9934-DDCEBB567F08}" presName="composite" presStyleCnt="0"/>
      <dgm:spPr/>
    </dgm:pt>
    <dgm:pt modelId="{65AB00C5-E2E8-460E-AC79-81C0277692C3}" type="pres">
      <dgm:prSet presAssocID="{D98A8F6D-D4D5-41F6-9934-DDCEBB567F08}" presName="imgShp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1425296-A379-4F0E-A8BC-3617B66A3A3D}" type="pres">
      <dgm:prSet presAssocID="{D98A8F6D-D4D5-41F6-9934-DDCEBB567F08}" presName="txShp" presStyleLbl="node1" presStyleIdx="0" presStyleCnt="1" custScaleX="1117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A06D510-8FE4-4D58-A700-F35C815905E4}" type="presOf" srcId="{D98A8F6D-D4D5-41F6-9934-DDCEBB567F08}" destId="{E1425296-A379-4F0E-A8BC-3617B66A3A3D}" srcOrd="0" destOrd="0" presId="urn:microsoft.com/office/officeart/2005/8/layout/vList3"/>
    <dgm:cxn modelId="{A2283DEE-F01B-448F-B8F8-7E984EFE6DD8}" type="presOf" srcId="{9D1E13CF-BF4A-4CB4-ABB3-28A8ACCFA13D}" destId="{7BF61CC1-0AA6-4B7A-9B02-2BCC997C2187}" srcOrd="0" destOrd="0" presId="urn:microsoft.com/office/officeart/2005/8/layout/vList3"/>
    <dgm:cxn modelId="{0B305A2A-827F-4257-9139-E488A419D323}" srcId="{9D1E13CF-BF4A-4CB4-ABB3-28A8ACCFA13D}" destId="{D98A8F6D-D4D5-41F6-9934-DDCEBB567F08}" srcOrd="0" destOrd="0" parTransId="{8B216E58-6D4D-4855-A62C-6A03A0094B61}" sibTransId="{C88BFF78-8441-4FFB-BCC2-ECF1C428AA17}"/>
    <dgm:cxn modelId="{B7BFAE16-B73F-4621-ACDE-C936273B042A}" type="presParOf" srcId="{7BF61CC1-0AA6-4B7A-9B02-2BCC997C2187}" destId="{14E63A73-30B5-4766-9C16-4B62B4F06D7D}" srcOrd="0" destOrd="0" presId="urn:microsoft.com/office/officeart/2005/8/layout/vList3"/>
    <dgm:cxn modelId="{FBACC20D-0B97-4B64-9820-4D1C5D58F97D}" type="presParOf" srcId="{14E63A73-30B5-4766-9C16-4B62B4F06D7D}" destId="{65AB00C5-E2E8-460E-AC79-81C0277692C3}" srcOrd="0" destOrd="0" presId="urn:microsoft.com/office/officeart/2005/8/layout/vList3"/>
    <dgm:cxn modelId="{AD27173A-CF79-4E2D-B7BC-48DE1D87E183}" type="presParOf" srcId="{14E63A73-30B5-4766-9C16-4B62B4F06D7D}" destId="{E1425296-A379-4F0E-A8BC-3617B66A3A3D}" srcOrd="1" destOrd="0" presId="urn:microsoft.com/office/officeart/2005/8/layout/v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3033713" cy="46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2" y="0"/>
            <a:ext cx="3033713" cy="46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8804913"/>
            <a:ext cx="3033713" cy="46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2" y="8804913"/>
            <a:ext cx="3033713" cy="46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2AC76C0B-3986-4BB5-9A69-7183A74063C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9613" y="450850"/>
            <a:ext cx="5578475" cy="4184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863787"/>
            <a:ext cx="5714999" cy="3880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98465" y="9044710"/>
            <a:ext cx="6111875" cy="156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4503" tIns="25801" rIns="64503" bIns="25801">
            <a:spAutoFit/>
          </a:bodyPr>
          <a:lstStyle/>
          <a:p>
            <a:pPr algn="l" defTabSz="942975">
              <a:lnSpc>
                <a:spcPct val="85000"/>
              </a:lnSpc>
              <a:tabLst>
                <a:tab pos="234950" algn="l"/>
                <a:tab pos="3033713" algn="ctr"/>
                <a:tab pos="5776913" algn="r"/>
              </a:tabLst>
            </a:pPr>
            <a:r>
              <a:rPr lang="en-US" altLang="en-US" sz="800" b="0" i="1" dirty="0" smtClean="0">
                <a:solidFill>
                  <a:schemeClr val="tx1"/>
                </a:solidFill>
              </a:rPr>
              <a:t>	LabVIEW FPGA 	8</a:t>
            </a:r>
            <a:r>
              <a:rPr lang="en-US" sz="800" b="0" i="1" dirty="0" smtClean="0">
                <a:solidFill>
                  <a:schemeClr val="tx1"/>
                </a:solidFill>
              </a:rPr>
              <a:t>-</a:t>
            </a:r>
            <a:fld id="{8618B3B7-1819-48C9-894E-FAD3541A3B44}" type="slidenum">
              <a:rPr lang="en-US" sz="800" b="0" i="1" smtClean="0">
                <a:solidFill>
                  <a:schemeClr val="tx1"/>
                </a:solidFill>
              </a:rPr>
              <a:pPr algn="l" defTabSz="942975">
                <a:lnSpc>
                  <a:spcPct val="85000"/>
                </a:lnSpc>
                <a:tabLst>
                  <a:tab pos="234950" algn="l"/>
                  <a:tab pos="3033713" algn="ctr"/>
                  <a:tab pos="5776913" algn="r"/>
                </a:tabLst>
              </a:pPr>
              <a:t>‹#›</a:t>
            </a:fld>
            <a:r>
              <a:rPr lang="en-US" sz="800" b="0" i="1" dirty="0" smtClean="0">
                <a:solidFill>
                  <a:schemeClr val="tx1"/>
                </a:solidFill>
              </a:rPr>
              <a:t> 	ni.com</a:t>
            </a:r>
            <a:endParaRPr lang="en-US" sz="800" b="0" i="1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fontAlgn="base">
      <a:spcBef>
        <a:spcPct val="30000"/>
      </a:spcBef>
      <a:spcAft>
        <a:spcPct val="0"/>
      </a:spcAft>
      <a:tabLst>
        <a:tab pos="457200" algn="l"/>
      </a:tabLst>
      <a:defRPr sz="1400" b="1" kern="1200">
        <a:solidFill>
          <a:schemeClr val="tx1"/>
        </a:solidFill>
        <a:latin typeface="Arial Narrow" pitchFamily="34" charset="0"/>
        <a:ea typeface="+mn-ea"/>
        <a:cs typeface="Arial" pitchFamily="34" charset="0"/>
      </a:defRPr>
    </a:lvl1pPr>
    <a:lvl2pPr marL="0" indent="0" algn="l" rtl="0" fontAlgn="base">
      <a:spcBef>
        <a:spcPct val="30000"/>
      </a:spcBef>
      <a:spcAft>
        <a:spcPct val="0"/>
      </a:spcAft>
      <a:tabLst>
        <a:tab pos="457200" algn="l"/>
      </a:tabLs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indent="-228600" algn="l" rtl="0" fontAlgn="base">
      <a:spcBef>
        <a:spcPct val="30000"/>
      </a:spcBef>
      <a:spcAft>
        <a:spcPct val="0"/>
      </a:spcAft>
      <a:buFont typeface="Arial" pitchFamily="34" charset="0"/>
      <a:buChar char="•"/>
      <a:tabLst>
        <a:tab pos="457200" algn="l"/>
      </a:tabLs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457200" indent="-228600" algn="l" rtl="0" fontAlgn="base">
      <a:spcBef>
        <a:spcPct val="30000"/>
      </a:spcBef>
      <a:spcAft>
        <a:spcPct val="0"/>
      </a:spcAft>
      <a:buFont typeface="Times New Roman" pitchFamily="18" charset="0"/>
      <a:buChar char="–"/>
      <a:tabLst>
        <a:tab pos="457200" algn="l"/>
      </a:tabLs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019175" indent="-1019175" algn="l" rtl="0" fontAlgn="base">
      <a:spcBef>
        <a:spcPct val="30000"/>
      </a:spcBef>
      <a:spcAft>
        <a:spcPct val="0"/>
      </a:spcAft>
      <a:buFontTx/>
      <a:buNone/>
      <a:tabLst>
        <a:tab pos="400050" algn="l"/>
        <a:tab pos="1019175" algn="l"/>
      </a:tabLst>
      <a:defRPr sz="11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>
          <a:xfrm>
            <a:off x="679451" y="4863787"/>
            <a:ext cx="5714999" cy="3880884"/>
          </a:xfrm>
        </p:spPr>
        <p:txBody>
          <a:bodyPr>
            <a:normAutofit/>
          </a:bodyPr>
          <a:lstStyle/>
          <a:p>
            <a:pPr lvl="1"/>
            <a:r>
              <a:rPr lang="ko-KR" altLang="en-US" dirty="0" smtClean="0"/>
              <a:t>최적화 기법은 </a:t>
            </a:r>
            <a:r>
              <a:rPr lang="en-US" altLang="ko-KR" dirty="0" smtClean="0"/>
              <a:t>FPGA </a:t>
            </a:r>
            <a:r>
              <a:rPr lang="ko-KR" altLang="en-US" dirty="0" smtClean="0"/>
              <a:t>프로그래밍에 있어서 중요한 요소입니다</a:t>
            </a:r>
            <a:r>
              <a:rPr lang="en-US" altLang="ko-KR" dirty="0" smtClean="0"/>
              <a:t>. FPGA </a:t>
            </a:r>
            <a:r>
              <a:rPr lang="ko-KR" altLang="en-US" dirty="0" smtClean="0"/>
              <a:t>코드를 최적화하는 주 이유는 속도와 크기 개선입니다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속도는 빠른 주기의 루프 속도를 이용할 때 중요합니다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크기 최적화는 </a:t>
            </a:r>
            <a:r>
              <a:rPr lang="en-US" altLang="ko-KR" dirty="0" smtClean="0"/>
              <a:t>FPGA </a:t>
            </a:r>
            <a:r>
              <a:rPr lang="ko-KR" altLang="en-US" dirty="0" smtClean="0"/>
              <a:t>코드가 너무 복합적이고 </a:t>
            </a:r>
            <a:r>
              <a:rPr lang="en-US" altLang="ko-KR" dirty="0" smtClean="0"/>
              <a:t>FPGA</a:t>
            </a:r>
            <a:r>
              <a:rPr lang="ko-KR" altLang="en-US" dirty="0" smtClean="0"/>
              <a:t>에 맞추기엔 너무 클때 중요합니다</a:t>
            </a:r>
            <a:r>
              <a:rPr lang="en-US" altLang="ko-KR" dirty="0" smtClean="0"/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400" b="1" dirty="0" smtClean="0">
                <a:latin typeface="Arial Narrow" pitchFamily="34" charset="0"/>
              </a:rPr>
              <a:t>C. </a:t>
            </a:r>
            <a:r>
              <a:rPr lang="ko-KR" altLang="en-US" sz="1400" b="1" dirty="0" smtClean="0">
                <a:latin typeface="Arial Narrow" pitchFamily="34" charset="0"/>
              </a:rPr>
              <a:t>기본 최적화</a:t>
            </a:r>
            <a:endParaRPr lang="en-US" sz="1400" b="1" dirty="0" smtClean="0">
              <a:latin typeface="Arial Narrow" pitchFamily="34" charset="0"/>
            </a:endParaRPr>
          </a:p>
          <a:p>
            <a:pPr lvl="1"/>
            <a:r>
              <a:rPr lang="ko-KR" altLang="en-US" dirty="0" smtClean="0"/>
              <a:t>기본적인</a:t>
            </a:r>
            <a:r>
              <a:rPr lang="en-US" dirty="0" smtClean="0"/>
              <a:t> FPGA </a:t>
            </a:r>
            <a:r>
              <a:rPr lang="ko-KR" altLang="en-US" dirty="0" smtClean="0"/>
              <a:t>최적화 기법은 일반적으로 구현하기가 쉬우며 코드 아키텍처에 큰 변경이</a:t>
            </a:r>
            <a:r>
              <a:rPr lang="ko-KR" altLang="en-US" baseline="0" dirty="0" smtClean="0"/>
              <a:t> 필요 없고</a:t>
            </a:r>
            <a:r>
              <a:rPr lang="ko-KR" altLang="en-US" dirty="0" smtClean="0"/>
              <a:t> </a:t>
            </a:r>
            <a:r>
              <a:rPr lang="en-US" altLang="ko-KR" dirty="0" smtClean="0"/>
              <a:t>FPGA </a:t>
            </a:r>
            <a:r>
              <a:rPr lang="ko-KR" altLang="en-US" dirty="0" smtClean="0"/>
              <a:t>프로그래밍</a:t>
            </a:r>
            <a:r>
              <a:rPr lang="ko-KR" altLang="en-US" baseline="0" dirty="0" smtClean="0"/>
              <a:t>의 가장 좋은 방식일 때도 있습니다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본 섹션에서 다루는 기본적인 최적화는 </a:t>
            </a:r>
            <a:r>
              <a:rPr lang="en-US" altLang="ko-KR" baseline="0" dirty="0" smtClean="0"/>
              <a:t>FPGA</a:t>
            </a:r>
            <a:r>
              <a:rPr lang="ko-KR" altLang="en-US" baseline="0" dirty="0" smtClean="0"/>
              <a:t> 크기에 영향을 줍니다</a:t>
            </a:r>
            <a:r>
              <a:rPr lang="en-US" altLang="ko-KR" baseline="0" dirty="0" smtClean="0"/>
              <a:t>.</a:t>
            </a:r>
            <a:endParaRPr lang="en-US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dirty="0" smtClean="0"/>
              <a:t>프런트 패널 객체는 </a:t>
            </a:r>
            <a:r>
              <a:rPr lang="en-US" altLang="ko-KR" dirty="0" smtClean="0"/>
              <a:t>FPGA</a:t>
            </a:r>
            <a:r>
              <a:rPr lang="ko-KR" altLang="en-US" dirty="0" smtClean="0"/>
              <a:t>에서 상당한 양의 공간을 소모합니다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데이터 자체를 저장하는 데 필요한 공간 뿐만 아니라 상당한 양의 </a:t>
            </a:r>
            <a:r>
              <a:rPr lang="en-US" altLang="ko-KR" dirty="0" smtClean="0"/>
              <a:t>FGPA </a:t>
            </a:r>
            <a:r>
              <a:rPr lang="ko-KR" altLang="en-US" dirty="0" err="1" smtClean="0"/>
              <a:t>로직이</a:t>
            </a:r>
            <a:r>
              <a:rPr lang="ko-KR" altLang="en-US" dirty="0" smtClean="0"/>
              <a:t> 프런트 패널</a:t>
            </a:r>
            <a:r>
              <a:rPr lang="ko-KR" altLang="en-US" baseline="0" dirty="0" smtClean="0"/>
              <a:t> 객체와 호스트 </a:t>
            </a:r>
            <a:r>
              <a:rPr lang="en-US" altLang="ko-KR" baseline="0" dirty="0" smtClean="0"/>
              <a:t>VI</a:t>
            </a:r>
            <a:r>
              <a:rPr lang="ko-KR" altLang="en-US" baseline="0" dirty="0" smtClean="0"/>
              <a:t>간 통신을 수행하는데 필요합니다</a:t>
            </a:r>
            <a:r>
              <a:rPr lang="en-US" altLang="ko-KR" baseline="0" dirty="0" smtClean="0"/>
              <a:t>.</a:t>
            </a:r>
          </a:p>
          <a:p>
            <a:pPr lvl="1"/>
            <a:r>
              <a:rPr lang="en-US" baseline="0" dirty="0" smtClean="0"/>
              <a:t>FPGA</a:t>
            </a:r>
            <a:r>
              <a:rPr lang="ko-KR" altLang="en-US" baseline="0" dirty="0" smtClean="0"/>
              <a:t>와 </a:t>
            </a:r>
            <a:r>
              <a:rPr lang="en-US" altLang="ko-KR" baseline="0" dirty="0" smtClean="0"/>
              <a:t>RT </a:t>
            </a:r>
            <a:r>
              <a:rPr lang="ko-KR" altLang="en-US" baseline="0" dirty="0" smtClean="0"/>
              <a:t>호스트간의 버스를 통해 데이터를 전송할 때 데이터는 반드시 </a:t>
            </a:r>
            <a:r>
              <a:rPr lang="en-US" altLang="ko-KR" baseline="0" dirty="0" smtClean="0"/>
              <a:t>32-</a:t>
            </a:r>
            <a:r>
              <a:rPr lang="ko-KR" altLang="en-US" baseline="0" dirty="0" smtClean="0"/>
              <a:t>비트 </a:t>
            </a:r>
            <a:r>
              <a:rPr lang="ko-KR" altLang="en-US" baseline="0" dirty="0" err="1" smtClean="0"/>
              <a:t>패킷으로</a:t>
            </a:r>
            <a:r>
              <a:rPr lang="ko-KR" altLang="en-US" baseline="0" dirty="0" smtClean="0"/>
              <a:t> 나뉘어야 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그 이유는 버스상의 데이터 전송 라인의 수가 제한되어 있기 때문입니다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프런트 패널 객체가 </a:t>
            </a:r>
            <a:r>
              <a:rPr lang="en-US" altLang="ko-KR" baseline="0" dirty="0" smtClean="0"/>
              <a:t>32 </a:t>
            </a:r>
            <a:r>
              <a:rPr lang="ko-KR" altLang="en-US" baseline="0" dirty="0" smtClean="0"/>
              <a:t>비트 이상을 사용하면 프런트 패널 객체의 데이터는 여러 </a:t>
            </a:r>
            <a:r>
              <a:rPr lang="en-US" altLang="ko-KR" baseline="0" dirty="0" smtClean="0"/>
              <a:t>32-</a:t>
            </a:r>
            <a:r>
              <a:rPr lang="ko-KR" altLang="en-US" baseline="0" dirty="0" smtClean="0"/>
              <a:t>비트 덩어리들로 나뉘어야 하며 버스 구분적으로 따라 전달되어야 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데이터를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나누면 전체 전송 속도를 낮춥니다</a:t>
            </a:r>
            <a:r>
              <a:rPr lang="en-US" altLang="ko-KR" baseline="0" dirty="0" smtClean="0"/>
              <a:t>.</a:t>
            </a:r>
            <a:endParaRPr lang="en-US" dirty="0" smtClean="0"/>
          </a:p>
          <a:p>
            <a:pPr lvl="1"/>
            <a:r>
              <a:rPr lang="ko-KR" altLang="en-US" dirty="0" smtClean="0"/>
              <a:t>다음 가이드라인을 통해 </a:t>
            </a:r>
            <a:r>
              <a:rPr lang="en-US" altLang="ko-KR" dirty="0" smtClean="0"/>
              <a:t>FPGA </a:t>
            </a:r>
            <a:r>
              <a:rPr lang="ko-KR" altLang="en-US" dirty="0" smtClean="0"/>
              <a:t>코드를 </a:t>
            </a:r>
            <a:r>
              <a:rPr lang="en-US" altLang="ko-KR" dirty="0" smtClean="0"/>
              <a:t>32 </a:t>
            </a:r>
            <a:r>
              <a:rPr lang="ko-KR" altLang="en-US" dirty="0" smtClean="0"/>
              <a:t>비트 또는 더 낮은 비트로 최적화합니다</a:t>
            </a:r>
            <a:r>
              <a:rPr lang="en-US" dirty="0" smtClean="0"/>
              <a:t>: </a:t>
            </a:r>
          </a:p>
          <a:p>
            <a:pPr lvl="2"/>
            <a:r>
              <a:rPr lang="ko-KR" altLang="en-US" dirty="0" err="1" smtClean="0"/>
              <a:t>어레이</a:t>
            </a:r>
            <a:r>
              <a:rPr lang="ko-KR" altLang="en-US" dirty="0" smtClean="0"/>
              <a:t> 사용 제한</a:t>
            </a:r>
            <a:endParaRPr lang="en-US" dirty="0" smtClean="0"/>
          </a:p>
          <a:p>
            <a:pPr lvl="2"/>
            <a:r>
              <a:rPr lang="ko-KR" altLang="en-US" dirty="0" smtClean="0"/>
              <a:t>비트패킹 기법을 작은 </a:t>
            </a:r>
            <a:r>
              <a:rPr lang="ko-KR" altLang="en-US" dirty="0" err="1" smtClean="0"/>
              <a:t>어레이에</a:t>
            </a:r>
            <a:r>
              <a:rPr lang="ko-KR" altLang="en-US" dirty="0" smtClean="0"/>
              <a:t> 대한 대안으로 사용</a:t>
            </a:r>
            <a:endParaRPr lang="en-US" dirty="0" smtClean="0"/>
          </a:p>
          <a:p>
            <a:pPr lvl="2"/>
            <a:r>
              <a:rPr lang="ko-KR" altLang="en-US" dirty="0" smtClean="0"/>
              <a:t>데이터 전송에 </a:t>
            </a:r>
            <a:r>
              <a:rPr lang="en-US" dirty="0" smtClean="0"/>
              <a:t>FIFO</a:t>
            </a:r>
            <a:r>
              <a:rPr lang="en-US" baseline="0" dirty="0" smtClean="0"/>
              <a:t> </a:t>
            </a:r>
            <a:r>
              <a:rPr lang="ko-KR" altLang="en-US" baseline="0" dirty="0" smtClean="0"/>
              <a:t>구조 사용</a:t>
            </a:r>
            <a:endParaRPr lang="en-US" dirty="0" smtClean="0"/>
          </a:p>
          <a:p>
            <a:pPr lvl="1"/>
            <a:r>
              <a:rPr lang="ko-KR" altLang="en-US" dirty="0" smtClean="0"/>
              <a:t>본 기법들은 상위 레벨 </a:t>
            </a:r>
            <a:r>
              <a:rPr lang="en-US" altLang="ko-KR" dirty="0" smtClean="0"/>
              <a:t>FPGA VI</a:t>
            </a:r>
            <a:r>
              <a:rPr lang="ko-KR" altLang="en-US" dirty="0" smtClean="0"/>
              <a:t>의 프런트 패널 객체에만 필요하며 </a:t>
            </a:r>
            <a:r>
              <a:rPr lang="en-US" altLang="ko-KR" dirty="0" err="1" smtClean="0"/>
              <a:t>subVI</a:t>
            </a:r>
            <a:r>
              <a:rPr lang="ko-KR" altLang="en-US" dirty="0" smtClean="0"/>
              <a:t>의 프런트 패널 객체는 </a:t>
            </a:r>
            <a:r>
              <a:rPr lang="en-US" altLang="ko-KR" dirty="0" smtClean="0"/>
              <a:t>FPGA</a:t>
            </a:r>
            <a:r>
              <a:rPr lang="ko-KR" altLang="en-US" dirty="0" smtClean="0"/>
              <a:t>의 공간을 소모하지 않습니다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본 기법 사용에 대한 보다 자세한 정보는 다음 섹션을 참조합니다</a:t>
            </a:r>
            <a:r>
              <a:rPr lang="en-US" altLang="ko-KR" dirty="0" smtClean="0"/>
              <a:t>.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ko-KR" altLang="en-US" dirty="0" smtClean="0"/>
              <a:t>프런트 패널 </a:t>
            </a:r>
            <a:r>
              <a:rPr lang="ko-KR" altLang="en-US" dirty="0" err="1" smtClean="0"/>
              <a:t>어레이</a:t>
            </a:r>
            <a:r>
              <a:rPr lang="ko-KR" altLang="en-US" dirty="0" smtClean="0"/>
              <a:t> 피하기</a:t>
            </a:r>
            <a:endParaRPr lang="en-US" dirty="0" smtClean="0"/>
          </a:p>
          <a:p>
            <a:pPr lvl="1"/>
            <a:r>
              <a:rPr lang="en-US" dirty="0" smtClean="0"/>
              <a:t>32-</a:t>
            </a:r>
            <a:r>
              <a:rPr lang="ko-KR" altLang="en-US" dirty="0" smtClean="0"/>
              <a:t>비트보다 큰</a:t>
            </a:r>
            <a:r>
              <a:rPr lang="ko-KR" altLang="en-US" baseline="0" dirty="0" smtClean="0"/>
              <a:t> 크기의 </a:t>
            </a:r>
            <a:r>
              <a:rPr lang="ko-KR" altLang="en-US" baseline="0" dirty="0" err="1" smtClean="0"/>
              <a:t>어레이와</a:t>
            </a:r>
            <a:r>
              <a:rPr lang="ko-KR" altLang="en-US" baseline="0" dirty="0" smtClean="0"/>
              <a:t> 클러스터는 모든 데이터를 읽을 수 있도록 </a:t>
            </a:r>
            <a:r>
              <a:rPr lang="en-US" altLang="ko-KR" baseline="0" dirty="0" smtClean="0"/>
              <a:t>FPGA</a:t>
            </a:r>
            <a:r>
              <a:rPr lang="ko-KR" altLang="en-US" baseline="0" dirty="0" smtClean="0"/>
              <a:t>에 여분의 복사분이 필요합니다</a:t>
            </a:r>
            <a:r>
              <a:rPr lang="en-US" altLang="ko-KR" baseline="0" dirty="0" smtClean="0"/>
              <a:t>. </a:t>
            </a:r>
            <a:r>
              <a:rPr lang="ko-KR" altLang="en-US" baseline="0" dirty="0" err="1" smtClean="0"/>
              <a:t>어레이</a:t>
            </a:r>
            <a:r>
              <a:rPr lang="ko-KR" altLang="en-US" baseline="0" dirty="0" smtClean="0"/>
              <a:t> 요소는 </a:t>
            </a:r>
            <a:r>
              <a:rPr lang="en-US" altLang="ko-KR" baseline="0" dirty="0" smtClean="0"/>
              <a:t>FPGA</a:t>
            </a:r>
            <a:r>
              <a:rPr lang="ko-KR" altLang="en-US" baseline="0" dirty="0" smtClean="0"/>
              <a:t>에</a:t>
            </a:r>
            <a:r>
              <a:rPr lang="en-US" altLang="ko-KR" baseline="0" dirty="0" smtClean="0"/>
              <a:t>/</a:t>
            </a:r>
            <a:r>
              <a:rPr lang="ko-KR" altLang="en-US" baseline="0" dirty="0" smtClean="0"/>
              <a:t>으로부터 개별적으로 전송되기 때문에 </a:t>
            </a:r>
            <a:r>
              <a:rPr lang="ko-KR" altLang="en-US" baseline="0" dirty="0" err="1" smtClean="0"/>
              <a:t>어레이</a:t>
            </a:r>
            <a:r>
              <a:rPr lang="ko-KR" altLang="en-US" baseline="0" dirty="0" smtClean="0"/>
              <a:t> 사용의 제한은 데이터 전송에 필요한 </a:t>
            </a:r>
            <a:r>
              <a:rPr lang="ko-KR" altLang="en-US" baseline="0" dirty="0" err="1" smtClean="0"/>
              <a:t>로직</a:t>
            </a:r>
            <a:r>
              <a:rPr lang="ko-KR" altLang="en-US" baseline="0" dirty="0" smtClean="0"/>
              <a:t> 셀을 감소시킵니다</a:t>
            </a:r>
            <a:r>
              <a:rPr lang="en-US" altLang="ko-KR" baseline="0" dirty="0" smtClean="0"/>
              <a:t>.</a:t>
            </a:r>
          </a:p>
          <a:p>
            <a:pPr lvl="1"/>
            <a:r>
              <a:rPr lang="ko-KR" altLang="en-US" baseline="0" dirty="0" smtClean="0"/>
              <a:t>프런트 패널의 </a:t>
            </a:r>
            <a:r>
              <a:rPr lang="ko-KR" altLang="en-US" baseline="0" dirty="0" err="1" smtClean="0"/>
              <a:t>어레이</a:t>
            </a:r>
            <a:r>
              <a:rPr lang="ko-KR" altLang="en-US" baseline="0" dirty="0" smtClean="0"/>
              <a:t> 컨트롤을 사용한다면 </a:t>
            </a:r>
            <a:r>
              <a:rPr lang="ko-KR" altLang="en-US" baseline="0" dirty="0" err="1" smtClean="0"/>
              <a:t>어레이</a:t>
            </a:r>
            <a:r>
              <a:rPr lang="ko-KR" altLang="en-US" baseline="0" dirty="0" smtClean="0"/>
              <a:t> 크기를 줄여야 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컨트롤을 마우스 오른쪽 클릭하고 적합한 크기를 선택하여 </a:t>
            </a:r>
            <a:r>
              <a:rPr lang="ko-KR" altLang="en-US" baseline="0" dirty="0" err="1" smtClean="0"/>
              <a:t>어레이</a:t>
            </a:r>
            <a:r>
              <a:rPr lang="ko-KR" altLang="en-US" baseline="0" dirty="0" smtClean="0"/>
              <a:t> 크기를 선택할 수 있습니다</a:t>
            </a:r>
            <a:r>
              <a:rPr lang="en-US" altLang="ko-KR" baseline="0" dirty="0" smtClean="0"/>
              <a:t>. </a:t>
            </a:r>
          </a:p>
          <a:p>
            <a:pPr lvl="1"/>
            <a:r>
              <a:rPr lang="ko-KR" altLang="en-US" baseline="0" dirty="0" smtClean="0"/>
              <a:t>컨트롤 데이터는 </a:t>
            </a:r>
            <a:r>
              <a:rPr lang="en-US" altLang="ko-KR" baseline="0" dirty="0" smtClean="0"/>
              <a:t>FPGA</a:t>
            </a:r>
            <a:r>
              <a:rPr lang="ko-KR" altLang="en-US" baseline="0" dirty="0" smtClean="0"/>
              <a:t>의 </a:t>
            </a:r>
            <a:r>
              <a:rPr lang="en-US" altLang="ko-KR" baseline="0" dirty="0" smtClean="0"/>
              <a:t>RAM</a:t>
            </a:r>
            <a:r>
              <a:rPr lang="ko-KR" altLang="en-US" baseline="0" dirty="0" smtClean="0"/>
              <a:t>에 저장됩니다</a:t>
            </a:r>
            <a:r>
              <a:rPr lang="en-US" altLang="ko-KR" baseline="0" dirty="0" smtClean="0"/>
              <a:t>. RAM </a:t>
            </a:r>
            <a:r>
              <a:rPr lang="ko-KR" altLang="en-US" baseline="0" dirty="0" smtClean="0"/>
              <a:t>크기는 하드웨어 제한적이기 때문에 바이트의 </a:t>
            </a:r>
            <a:r>
              <a:rPr lang="ko-KR" altLang="en-US" baseline="0" dirty="0" err="1" smtClean="0"/>
              <a:t>어레이</a:t>
            </a:r>
            <a:r>
              <a:rPr lang="ko-KR" altLang="en-US" baseline="0" dirty="0" smtClean="0"/>
              <a:t> 크기는 사용하는 하드웨어의 </a:t>
            </a:r>
            <a:r>
              <a:rPr lang="en-US" altLang="ko-KR" baseline="0" dirty="0" smtClean="0"/>
              <a:t>RAM </a:t>
            </a:r>
            <a:r>
              <a:rPr lang="ko-KR" altLang="en-US" baseline="0" dirty="0" smtClean="0"/>
              <a:t>크기를 초과하지 못합니다</a:t>
            </a:r>
            <a:r>
              <a:rPr lang="en-US" altLang="ko-KR" baseline="0" dirty="0" smtClean="0"/>
              <a:t>. 1 M </a:t>
            </a:r>
            <a:r>
              <a:rPr lang="ko-KR" altLang="en-US" baseline="0" dirty="0" err="1" smtClean="0"/>
              <a:t>게이트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FPGA</a:t>
            </a:r>
            <a:r>
              <a:rPr lang="ko-KR" altLang="en-US" baseline="0" dirty="0" smtClean="0"/>
              <a:t>는 </a:t>
            </a:r>
            <a:r>
              <a:rPr lang="en-US" altLang="ko-KR" baseline="0" dirty="0" smtClean="0"/>
              <a:t>81,920 </a:t>
            </a:r>
            <a:r>
              <a:rPr lang="ko-KR" altLang="en-US" baseline="0" dirty="0" smtClean="0"/>
              <a:t>바이트의 </a:t>
            </a:r>
            <a:r>
              <a:rPr lang="en-US" altLang="ko-KR" baseline="0" dirty="0" smtClean="0"/>
              <a:t>RAM</a:t>
            </a:r>
            <a:r>
              <a:rPr lang="ko-KR" altLang="en-US" baseline="0" dirty="0" smtClean="0"/>
              <a:t>을 가지고 있습니다</a:t>
            </a:r>
            <a:r>
              <a:rPr lang="en-US" altLang="ko-KR" baseline="0" dirty="0" smtClean="0"/>
              <a:t>. 3 M </a:t>
            </a:r>
            <a:r>
              <a:rPr lang="ko-KR" altLang="en-US" baseline="0" dirty="0" err="1" smtClean="0"/>
              <a:t>게이트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FPGA</a:t>
            </a:r>
            <a:r>
              <a:rPr lang="ko-KR" altLang="en-US" baseline="0" dirty="0" smtClean="0"/>
              <a:t>는 </a:t>
            </a:r>
            <a:r>
              <a:rPr lang="en-US" altLang="ko-KR" baseline="0" dirty="0" smtClean="0"/>
              <a:t>196,608 </a:t>
            </a:r>
            <a:r>
              <a:rPr lang="ko-KR" altLang="en-US" baseline="0" dirty="0" smtClean="0"/>
              <a:t>바이트 </a:t>
            </a:r>
            <a:r>
              <a:rPr lang="en-US" altLang="ko-KR" baseline="0" dirty="0" smtClean="0"/>
              <a:t>RAM</a:t>
            </a:r>
            <a:r>
              <a:rPr lang="ko-KR" altLang="en-US" baseline="0" dirty="0" smtClean="0"/>
              <a:t>을 가지고 있습니다</a:t>
            </a:r>
            <a:r>
              <a:rPr lang="en-US" altLang="ko-KR" baseline="0" dirty="0" smtClean="0"/>
              <a:t>. </a:t>
            </a:r>
            <a:r>
              <a:rPr lang="ko-KR" altLang="en-US" baseline="0" dirty="0" err="1" smtClean="0"/>
              <a:t>어레이</a:t>
            </a:r>
            <a:r>
              <a:rPr lang="ko-KR" altLang="en-US" baseline="0" dirty="0" smtClean="0"/>
              <a:t> 크기가 사용 가능한 </a:t>
            </a:r>
            <a:r>
              <a:rPr lang="en-US" altLang="ko-KR" baseline="0" dirty="0" smtClean="0"/>
              <a:t>RAM</a:t>
            </a:r>
            <a:r>
              <a:rPr lang="ko-KR" altLang="en-US" baseline="0" dirty="0" smtClean="0"/>
              <a:t>보다 크면 컴파일은 실패합니다</a:t>
            </a:r>
            <a:r>
              <a:rPr lang="en-US" altLang="ko-KR" baseline="0" dirty="0" smtClean="0"/>
              <a:t>.</a:t>
            </a:r>
          </a:p>
          <a:p>
            <a:pPr lvl="1"/>
            <a:endParaRPr lang="en-US" baseline="0" dirty="0" smtClean="0"/>
          </a:p>
          <a:p>
            <a:pPr lvl="1"/>
            <a:r>
              <a:rPr lang="en-US" baseline="0" dirty="0" smtClean="0"/>
              <a:t>FPGA</a:t>
            </a:r>
            <a:r>
              <a:rPr lang="ko-KR" altLang="en-US" baseline="0" dirty="0" smtClean="0"/>
              <a:t>에서 호스트로 대용량의 데이터 세트를 전송하는 가장 좋은 방법은 </a:t>
            </a:r>
            <a:r>
              <a:rPr lang="en-US" altLang="ko-KR" baseline="0" dirty="0" smtClean="0"/>
              <a:t>DMA FIFO</a:t>
            </a:r>
            <a:r>
              <a:rPr lang="ko-KR" altLang="en-US" baseline="0" dirty="0" smtClean="0"/>
              <a:t>를 이용하는 것입니다</a:t>
            </a:r>
            <a:r>
              <a:rPr lang="en-US" altLang="ko-KR" baseline="0" dirty="0" smtClean="0"/>
              <a:t>. </a:t>
            </a:r>
            <a:r>
              <a:rPr lang="en-US" altLang="ko-KR" i="1" baseline="0" dirty="0" smtClean="0"/>
              <a:t>Lesson 7</a:t>
            </a:r>
            <a:r>
              <a:rPr lang="ko-KR" altLang="en-US" i="1" baseline="0" dirty="0" smtClean="0"/>
              <a:t> </a:t>
            </a:r>
            <a:r>
              <a:rPr lang="en-US" altLang="ko-KR" i="1" baseline="0" dirty="0" smtClean="0"/>
              <a:t>FPGA</a:t>
            </a:r>
            <a:r>
              <a:rPr lang="ko-KR" altLang="en-US" i="1" baseline="0" dirty="0" smtClean="0"/>
              <a:t>와 호스트 데이터 전송 동기화</a:t>
            </a:r>
            <a:r>
              <a:rPr lang="ko-KR" altLang="en-US" baseline="0" dirty="0" smtClean="0"/>
              <a:t>를 참조하여 </a:t>
            </a:r>
            <a:r>
              <a:rPr lang="en-US" altLang="ko-KR" baseline="0" dirty="0" smtClean="0"/>
              <a:t>DMA FIFO</a:t>
            </a:r>
            <a:r>
              <a:rPr lang="ko-KR" altLang="en-US" baseline="0" dirty="0" smtClean="0"/>
              <a:t>에 대한 자세한 정보를 확인합니다</a:t>
            </a:r>
            <a:r>
              <a:rPr lang="en-US" altLang="ko-KR" baseline="0" dirty="0" smtClean="0"/>
              <a:t>.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1" y="526329"/>
            <a:ext cx="5714999" cy="8218342"/>
          </a:xfrm>
        </p:spPr>
        <p:txBody>
          <a:bodyPr>
            <a:normAutofit/>
          </a:bodyPr>
          <a:lstStyle/>
          <a:p>
            <a:pPr lvl="1"/>
            <a:r>
              <a:rPr lang="ko-KR" altLang="en-US" dirty="0" err="1" smtClean="0"/>
              <a:t>어레이의</a:t>
            </a:r>
            <a:r>
              <a:rPr lang="ko-KR" altLang="en-US" dirty="0" smtClean="0"/>
              <a:t> 각 비트는 </a:t>
            </a:r>
            <a:r>
              <a:rPr lang="en-US" altLang="ko-KR" dirty="0" smtClean="0"/>
              <a:t>FPGA</a:t>
            </a:r>
            <a:r>
              <a:rPr lang="ko-KR" altLang="en-US" dirty="0" smtClean="0"/>
              <a:t>의 플립플롭을 사용하기 때문에 </a:t>
            </a:r>
            <a:r>
              <a:rPr lang="ko-KR" altLang="en-US" dirty="0" err="1" smtClean="0"/>
              <a:t>어레이는</a:t>
            </a:r>
            <a:r>
              <a:rPr lang="ko-KR" altLang="en-US" dirty="0" smtClean="0"/>
              <a:t> </a:t>
            </a:r>
            <a:r>
              <a:rPr lang="en-US" dirty="0" smtClean="0"/>
              <a:t>FPGA</a:t>
            </a:r>
            <a:r>
              <a:rPr lang="ko-KR" altLang="en-US" dirty="0" smtClean="0"/>
              <a:t>상의 상당한 공간을 소모합니다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어레이를</a:t>
            </a:r>
            <a:r>
              <a:rPr lang="ko-KR" altLang="en-US" dirty="0" smtClean="0"/>
              <a:t> 입력으로서 </a:t>
            </a:r>
            <a:r>
              <a:rPr lang="en-US" altLang="ko-KR" dirty="0" smtClean="0"/>
              <a:t>FPGA VI</a:t>
            </a:r>
            <a:r>
              <a:rPr lang="ko-KR" altLang="en-US" dirty="0" smtClean="0"/>
              <a:t>나 함수에 와이어로 연결하면 </a:t>
            </a:r>
            <a:r>
              <a:rPr lang="en-US" altLang="ko-KR" dirty="0" smtClean="0"/>
              <a:t>FPGA </a:t>
            </a:r>
            <a:r>
              <a:rPr lang="ko-KR" altLang="en-US" dirty="0" smtClean="0"/>
              <a:t>컴파일러는 동등한 </a:t>
            </a:r>
            <a:r>
              <a:rPr lang="en-US" altLang="ko-KR" dirty="0" smtClean="0"/>
              <a:t>For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루프를 생성하여 시퀀스에서 </a:t>
            </a:r>
            <a:r>
              <a:rPr lang="ko-KR" altLang="en-US" baseline="0" dirty="0" err="1" smtClean="0"/>
              <a:t>어레이의</a:t>
            </a:r>
            <a:r>
              <a:rPr lang="ko-KR" altLang="en-US" baseline="0" dirty="0" smtClean="0"/>
              <a:t> 각 요소를 처리합니다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클러스터를 입력으로서 </a:t>
            </a:r>
            <a:r>
              <a:rPr lang="en-US" altLang="ko-KR" baseline="0" dirty="0" smtClean="0"/>
              <a:t>FPGA VI</a:t>
            </a:r>
            <a:r>
              <a:rPr lang="ko-KR" altLang="en-US" baseline="0" dirty="0" smtClean="0"/>
              <a:t>나 함수에 와이어로 연결하면 </a:t>
            </a:r>
            <a:r>
              <a:rPr lang="en-US" altLang="ko-KR" baseline="0" dirty="0" smtClean="0"/>
              <a:t>FPGA </a:t>
            </a:r>
            <a:r>
              <a:rPr lang="ko-KR" altLang="en-US" baseline="0" dirty="0" smtClean="0"/>
              <a:t>컴파일러는 클러스터의 각 요소에 대한 병렬 </a:t>
            </a:r>
            <a:r>
              <a:rPr lang="ko-KR" altLang="en-US" baseline="0" dirty="0" err="1" smtClean="0"/>
              <a:t>로직을</a:t>
            </a:r>
            <a:r>
              <a:rPr lang="ko-KR" altLang="en-US" baseline="0" dirty="0" smtClean="0"/>
              <a:t> 생성합니다</a:t>
            </a:r>
            <a:r>
              <a:rPr lang="en-US" altLang="ko-KR" baseline="0" dirty="0" smtClean="0"/>
              <a:t>. </a:t>
            </a:r>
            <a:r>
              <a:rPr lang="ko-KR" altLang="en-US" baseline="0" dirty="0" err="1" smtClean="0"/>
              <a:t>어레이와</a:t>
            </a:r>
            <a:r>
              <a:rPr lang="ko-KR" altLang="en-US" baseline="0" dirty="0" smtClean="0"/>
              <a:t> 클러스터간의 관계는 순환적입니다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따라서 </a:t>
            </a:r>
            <a:r>
              <a:rPr lang="ko-KR" altLang="en-US" baseline="0" dirty="0" err="1" smtClean="0"/>
              <a:t>어레이의</a:t>
            </a:r>
            <a:r>
              <a:rPr lang="ko-KR" altLang="en-US" baseline="0" dirty="0" smtClean="0"/>
              <a:t> 클러스터를 입력으로서 와이어로 연결하면 </a:t>
            </a:r>
            <a:r>
              <a:rPr lang="ko-KR" altLang="en-US" baseline="0" dirty="0" err="1" smtClean="0"/>
              <a:t>어레이는</a:t>
            </a:r>
            <a:r>
              <a:rPr lang="ko-KR" altLang="en-US" baseline="0" dirty="0" smtClean="0"/>
              <a:t> 병렬로 처리되며 </a:t>
            </a:r>
            <a:r>
              <a:rPr lang="ko-KR" altLang="en-US" baseline="0" dirty="0" err="1" smtClean="0"/>
              <a:t>어레이</a:t>
            </a:r>
            <a:r>
              <a:rPr lang="ko-KR" altLang="en-US" baseline="0" dirty="0" smtClean="0"/>
              <a:t> 요소는 </a:t>
            </a:r>
            <a:r>
              <a:rPr lang="ko-KR" altLang="en-US" baseline="0" dirty="0" err="1" smtClean="0"/>
              <a:t>시퀀스별로</a:t>
            </a:r>
            <a:r>
              <a:rPr lang="ko-KR" altLang="en-US" baseline="0" dirty="0" smtClean="0"/>
              <a:t> 처리됩니다</a:t>
            </a:r>
            <a:r>
              <a:rPr lang="en-US" altLang="ko-KR" baseline="0" dirty="0" smtClean="0"/>
              <a:t>.</a:t>
            </a:r>
          </a:p>
          <a:p>
            <a:pPr lvl="1"/>
            <a:endParaRPr lang="en-US" baseline="0" dirty="0" smtClean="0"/>
          </a:p>
          <a:p>
            <a:pPr lvl="1"/>
            <a:r>
              <a:rPr lang="ko-KR" altLang="en-US" baseline="0" dirty="0" err="1" smtClean="0"/>
              <a:t>어레이에서</a:t>
            </a:r>
            <a:r>
              <a:rPr lang="ko-KR" altLang="en-US" baseline="0" dirty="0" smtClean="0"/>
              <a:t> 연산 수행은 최대 상위 레벨 또는 파생 </a:t>
            </a:r>
            <a:r>
              <a:rPr lang="ko-KR" altLang="en-US" baseline="0" dirty="0" err="1" smtClean="0"/>
              <a:t>클럭</a:t>
            </a:r>
            <a:r>
              <a:rPr lang="ko-KR" altLang="en-US" baseline="0" dirty="0" smtClean="0"/>
              <a:t> 속도를 제한할 수 있습니다</a:t>
            </a:r>
            <a:r>
              <a:rPr lang="en-US" altLang="ko-KR" baseline="0" dirty="0" smtClean="0"/>
              <a:t>. FPGA </a:t>
            </a:r>
            <a:r>
              <a:rPr lang="ko-KR" altLang="en-US" baseline="0" dirty="0" err="1" smtClean="0"/>
              <a:t>클럭</a:t>
            </a:r>
            <a:r>
              <a:rPr lang="ko-KR" altLang="en-US" baseline="0" dirty="0" smtClean="0"/>
              <a:t> 속도를 최대화하려면 </a:t>
            </a:r>
            <a:r>
              <a:rPr lang="ko-KR" altLang="en-US" baseline="0" dirty="0" err="1" smtClean="0"/>
              <a:t>어레이가</a:t>
            </a:r>
            <a:r>
              <a:rPr lang="ko-KR" altLang="en-US" baseline="0" dirty="0" smtClean="0"/>
              <a:t> 아닌 데이터 포인트를 처리합니다</a:t>
            </a:r>
            <a:r>
              <a:rPr lang="en-US" altLang="ko-KR" baseline="0" dirty="0" smtClean="0"/>
              <a:t>.</a:t>
            </a:r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FPGA VI</a:t>
            </a:r>
            <a:r>
              <a:rPr lang="ko-KR" altLang="en-US" dirty="0" smtClean="0"/>
              <a:t>에서 어레이 컨트롤과 상수를 가장 흔하게 사용하는 이유 중 하나는 대용량의 파형 정보 세트를 저장하는 것입니다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대용량 프런트 패널 </a:t>
            </a:r>
            <a:r>
              <a:rPr lang="ko-KR" altLang="en-US" dirty="0" err="1" smtClean="0"/>
              <a:t>어레이</a:t>
            </a:r>
            <a:r>
              <a:rPr lang="ko-KR" altLang="en-US" dirty="0" smtClean="0"/>
              <a:t> 컨트롤을 </a:t>
            </a:r>
            <a:r>
              <a:rPr lang="en-US" altLang="ko-KR" dirty="0" smtClean="0"/>
              <a:t>Look-Up</a:t>
            </a:r>
            <a:r>
              <a:rPr lang="en-US" altLang="ko-KR" baseline="0" dirty="0" smtClean="0"/>
              <a:t> Table (LUT) Express VI</a:t>
            </a:r>
            <a:r>
              <a:rPr lang="ko-KR" altLang="en-US" baseline="0" dirty="0" smtClean="0"/>
              <a:t>로 대체할 수 있습니다</a:t>
            </a:r>
            <a:r>
              <a:rPr lang="en-US" altLang="ko-KR" baseline="0" dirty="0" smtClean="0"/>
              <a:t>. </a:t>
            </a:r>
            <a:r>
              <a:rPr lang="ko-KR" altLang="en-US" baseline="0" dirty="0" err="1" smtClean="0"/>
              <a:t>룩업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테이블은 초기화된 메모리의 범용 블록을 제공합니다</a:t>
            </a:r>
            <a:r>
              <a:rPr lang="en-US" altLang="ko-KR" baseline="0" dirty="0" smtClean="0"/>
              <a:t>. </a:t>
            </a:r>
            <a:r>
              <a:rPr lang="ko-KR" altLang="en-US" baseline="0" dirty="0" err="1" smtClean="0"/>
              <a:t>어레이의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룩업</a:t>
            </a:r>
            <a:r>
              <a:rPr lang="ko-KR" altLang="en-US" baseline="0" dirty="0" smtClean="0"/>
              <a:t> 테이블을 사용하여 신호 생성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비선형 시스템 모델링 또는 수학 연산 수행에 대한 파형을 저장합니다</a:t>
            </a:r>
            <a:r>
              <a:rPr lang="en-US" altLang="ko-KR" baseline="0" dirty="0" smtClean="0"/>
              <a:t>.</a:t>
            </a:r>
            <a:endParaRPr lang="en-US" dirty="0" smtClean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불리언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로직</a:t>
            </a:r>
            <a:r>
              <a:rPr lang="ko-KR" altLang="en-US" dirty="0" smtClean="0"/>
              <a:t> 비트패킹</a:t>
            </a:r>
            <a:endParaRPr lang="en-US" dirty="0" smtClean="0"/>
          </a:p>
          <a:p>
            <a:pPr lvl="1"/>
            <a:r>
              <a:rPr lang="ko-KR" altLang="en-US" dirty="0" smtClean="0"/>
              <a:t>비트패킹은 여러 가지 작은 데이터들을 보다 큰 크기의 데이터로 결합하는 기술입니다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본 기법은 </a:t>
            </a:r>
            <a:r>
              <a:rPr lang="en-US" altLang="ko-KR" dirty="0" smtClean="0"/>
              <a:t>FPGA </a:t>
            </a:r>
            <a:r>
              <a:rPr lang="ko-KR" altLang="en-US" dirty="0" err="1" smtClean="0"/>
              <a:t>타겟과</a:t>
            </a:r>
            <a:r>
              <a:rPr lang="ko-KR" altLang="en-US" dirty="0" smtClean="0"/>
              <a:t> 리얼타임 호스트 사이에 통신이 </a:t>
            </a:r>
            <a:r>
              <a:rPr lang="en-US" altLang="ko-KR" dirty="0" smtClean="0"/>
              <a:t>32-</a:t>
            </a:r>
            <a:r>
              <a:rPr lang="ko-KR" altLang="en-US" dirty="0" smtClean="0"/>
              <a:t>비트 워드</a:t>
            </a:r>
            <a:r>
              <a:rPr lang="en-US" altLang="ko-KR" dirty="0" smtClean="0"/>
              <a:t>(word)</a:t>
            </a:r>
            <a:r>
              <a:rPr lang="ko-KR" altLang="en-US" dirty="0" smtClean="0"/>
              <a:t>로 통신하기 때문에 작동합니다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예를 들어</a:t>
            </a:r>
            <a:r>
              <a:rPr lang="en-US" altLang="ko-KR" dirty="0" smtClean="0"/>
              <a:t>, 4</a:t>
            </a:r>
            <a:r>
              <a:rPr lang="ko-KR" altLang="en-US" dirty="0" smtClean="0"/>
              <a:t>개의 </a:t>
            </a:r>
            <a:r>
              <a:rPr lang="en-US" altLang="ko-KR" dirty="0" smtClean="0"/>
              <a:t>8-</a:t>
            </a:r>
            <a:r>
              <a:rPr lang="ko-KR" altLang="en-US" dirty="0" smtClean="0"/>
              <a:t>비트 정수를 하나의 </a:t>
            </a:r>
            <a:r>
              <a:rPr lang="en-US" altLang="ko-KR" dirty="0" smtClean="0"/>
              <a:t>32-</a:t>
            </a:r>
            <a:r>
              <a:rPr lang="ko-KR" altLang="en-US" dirty="0" smtClean="0"/>
              <a:t>비트 정수로 저장할 수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데이터 요소들을 전송하는 </a:t>
            </a:r>
            <a:r>
              <a:rPr lang="en-US" altLang="ko-KR" dirty="0" smtClean="0"/>
              <a:t>4</a:t>
            </a:r>
            <a:r>
              <a:rPr lang="ko-KR" altLang="en-US" dirty="0" smtClean="0"/>
              <a:t>개의 분리된 버스가 아닌 하나의 버스만이 필요합니다</a:t>
            </a:r>
            <a:r>
              <a:rPr lang="en-US" altLang="ko-KR" dirty="0" smtClean="0"/>
              <a:t>.</a:t>
            </a:r>
          </a:p>
          <a:p>
            <a:pPr lvl="1"/>
            <a:r>
              <a:rPr lang="ko-KR" altLang="en-US" dirty="0" smtClean="0"/>
              <a:t>또</a:t>
            </a:r>
            <a:r>
              <a:rPr lang="ko-KR" altLang="en-US" baseline="0" dirty="0" smtClean="0"/>
              <a:t> 다른 비트패킹의 예로는 </a:t>
            </a:r>
            <a:r>
              <a:rPr lang="ko-KR" altLang="en-US" baseline="0" dirty="0" err="1" smtClean="0"/>
              <a:t>불리언</a:t>
            </a:r>
            <a:r>
              <a:rPr lang="ko-KR" altLang="en-US" baseline="0" dirty="0" smtClean="0"/>
              <a:t> 컨트롤을 </a:t>
            </a:r>
            <a:r>
              <a:rPr lang="ko-KR" altLang="en-US" baseline="0" dirty="0" err="1" smtClean="0"/>
              <a:t>불리언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어레이로</a:t>
            </a:r>
            <a:r>
              <a:rPr lang="ko-KR" altLang="en-US" baseline="0" dirty="0" smtClean="0"/>
              <a:t> 변환하는 것입니다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예를 들어</a:t>
            </a:r>
            <a:r>
              <a:rPr lang="en-US" altLang="ko-KR" baseline="0" dirty="0" smtClean="0"/>
              <a:t>, 8</a:t>
            </a:r>
            <a:r>
              <a:rPr lang="ko-KR" altLang="en-US" baseline="0" dirty="0" smtClean="0"/>
              <a:t>개의 </a:t>
            </a:r>
            <a:r>
              <a:rPr lang="ko-KR" altLang="en-US" baseline="0" dirty="0" err="1" smtClean="0"/>
              <a:t>불리언</a:t>
            </a:r>
            <a:r>
              <a:rPr lang="ko-KR" altLang="en-US" baseline="0" dirty="0" smtClean="0"/>
              <a:t> 컨트롤을 하나의 </a:t>
            </a:r>
            <a:r>
              <a:rPr lang="en-US" altLang="ko-KR" baseline="0" dirty="0" smtClean="0"/>
              <a:t>8-</a:t>
            </a:r>
            <a:r>
              <a:rPr lang="ko-KR" altLang="en-US" baseline="0" dirty="0" smtClean="0"/>
              <a:t>비트 </a:t>
            </a:r>
            <a:r>
              <a:rPr lang="ko-KR" altLang="en-US" baseline="0" dirty="0" err="1" smtClean="0"/>
              <a:t>비부호</a:t>
            </a:r>
            <a:r>
              <a:rPr lang="ko-KR" altLang="en-US" baseline="0" dirty="0" smtClean="0"/>
              <a:t> 정수로 변환하고 난 다음 위의 그림처럼 </a:t>
            </a:r>
            <a:r>
              <a:rPr lang="en-US" altLang="ko-KR" baseline="0" dirty="0" smtClean="0"/>
              <a:t>Number to Boolean Array </a:t>
            </a:r>
            <a:r>
              <a:rPr lang="ko-KR" altLang="en-US" baseline="0" dirty="0" smtClean="0"/>
              <a:t>함수를 사용하여 개별 구성요소로 </a:t>
            </a:r>
            <a:r>
              <a:rPr lang="ko-KR" altLang="en-US" baseline="0" dirty="0" err="1" smtClean="0"/>
              <a:t>인덱싱할</a:t>
            </a:r>
            <a:r>
              <a:rPr lang="ko-KR" altLang="en-US" baseline="0" dirty="0" smtClean="0"/>
              <a:t> 수 있습니다</a:t>
            </a:r>
            <a:r>
              <a:rPr lang="en-US" altLang="ko-KR" baseline="0" dirty="0" smtClean="0"/>
              <a:t>.</a:t>
            </a:r>
            <a:endParaRPr lang="en-US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FPGA</a:t>
            </a:r>
            <a:r>
              <a:rPr lang="ko-KR" altLang="en-US" dirty="0" smtClean="0"/>
              <a:t>에서 컨트롤과 상수를 사용할 때는 가능한한 가장 작은 데이터 유형을 사용합니다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예를 들어</a:t>
            </a:r>
            <a:r>
              <a:rPr lang="en-US" altLang="ko-KR" dirty="0" smtClean="0"/>
              <a:t>, Index</a:t>
            </a:r>
            <a:r>
              <a:rPr lang="en-US" altLang="ko-KR" baseline="0" dirty="0" smtClean="0"/>
              <a:t> Array </a:t>
            </a:r>
            <a:r>
              <a:rPr lang="ko-KR" altLang="en-US" baseline="0" dirty="0" smtClean="0"/>
              <a:t>함수의 기본 데이터 유형은 부호 </a:t>
            </a:r>
            <a:r>
              <a:rPr lang="en-US" altLang="ko-KR" baseline="0" dirty="0" smtClean="0"/>
              <a:t>32-</a:t>
            </a:r>
            <a:r>
              <a:rPr lang="ko-KR" altLang="en-US" baseline="0" dirty="0" smtClean="0"/>
              <a:t>비트 정수입니다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하지만</a:t>
            </a:r>
            <a:r>
              <a:rPr lang="en-US" altLang="ko-KR" baseline="0" dirty="0" smtClean="0"/>
              <a:t>, </a:t>
            </a:r>
            <a:r>
              <a:rPr lang="ko-KR" altLang="en-US" baseline="0" dirty="0" err="1" smtClean="0"/>
              <a:t>어레이가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256</a:t>
            </a:r>
            <a:r>
              <a:rPr lang="ko-KR" altLang="en-US" baseline="0" dirty="0" smtClean="0"/>
              <a:t>개의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요소만 필요하다면 인덱스를 </a:t>
            </a:r>
            <a:r>
              <a:rPr lang="ko-KR" altLang="en-US" baseline="0" dirty="0" err="1" smtClean="0"/>
              <a:t>비부호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8-</a:t>
            </a:r>
            <a:r>
              <a:rPr lang="ko-KR" altLang="en-US" baseline="0" dirty="0" smtClean="0"/>
              <a:t>비트 정수로 표현합니다</a:t>
            </a:r>
            <a:r>
              <a:rPr lang="en-US" altLang="ko-KR" baseline="0" dirty="0" smtClean="0"/>
              <a:t>.</a:t>
            </a:r>
          </a:p>
          <a:p>
            <a:pPr lvl="1"/>
            <a:r>
              <a:rPr lang="en-US" baseline="0" dirty="0" smtClean="0"/>
              <a:t>Case </a:t>
            </a:r>
            <a:r>
              <a:rPr lang="ko-KR" altLang="en-US" baseline="0" dirty="0" smtClean="0"/>
              <a:t>구조를 사용할 때 아주 드물게 </a:t>
            </a:r>
            <a:r>
              <a:rPr lang="en-US" altLang="ko-KR" baseline="0" dirty="0" smtClean="0"/>
              <a:t>256</a:t>
            </a:r>
            <a:r>
              <a:rPr lang="ko-KR" altLang="en-US" baseline="0" dirty="0" smtClean="0"/>
              <a:t>개 이상의</a:t>
            </a:r>
            <a:r>
              <a:rPr lang="en-US" altLang="ko-KR" baseline="0" dirty="0" smtClean="0"/>
              <a:t> case</a:t>
            </a:r>
            <a:r>
              <a:rPr lang="ko-KR" altLang="en-US" baseline="0" dirty="0" smtClean="0"/>
              <a:t>가 필요합니다</a:t>
            </a:r>
            <a:r>
              <a:rPr lang="en-US" altLang="ko-KR" baseline="0" dirty="0" smtClean="0"/>
              <a:t>. Case </a:t>
            </a:r>
            <a:r>
              <a:rPr lang="ko-KR" altLang="en-US" baseline="0" dirty="0" smtClean="0"/>
              <a:t>구조에 </a:t>
            </a:r>
            <a:r>
              <a:rPr lang="en-US" altLang="ko-KR" baseline="0" dirty="0" smtClean="0"/>
              <a:t>256</a:t>
            </a:r>
            <a:r>
              <a:rPr lang="ko-KR" altLang="en-US" baseline="0" dirty="0" smtClean="0"/>
              <a:t>개가 안 되는 </a:t>
            </a:r>
            <a:r>
              <a:rPr lang="en-US" altLang="ko-KR" baseline="0" dirty="0" smtClean="0"/>
              <a:t>case</a:t>
            </a:r>
            <a:r>
              <a:rPr lang="ko-KR" altLang="en-US" baseline="0" dirty="0" smtClean="0"/>
              <a:t>를 가지고 있다면 기본 부호 </a:t>
            </a:r>
            <a:r>
              <a:rPr lang="en-US" altLang="ko-KR" baseline="0" dirty="0" smtClean="0"/>
              <a:t>32-</a:t>
            </a:r>
            <a:r>
              <a:rPr lang="ko-KR" altLang="en-US" baseline="0" dirty="0" smtClean="0"/>
              <a:t>비트 정수가 아닌 </a:t>
            </a:r>
            <a:r>
              <a:rPr lang="ko-KR" altLang="en-US" baseline="0" dirty="0" err="1" smtClean="0"/>
              <a:t>셀렉터</a:t>
            </a:r>
            <a:r>
              <a:rPr lang="en-US" altLang="ko-KR" baseline="0" dirty="0" smtClean="0"/>
              <a:t>(selector)</a:t>
            </a:r>
            <a:r>
              <a:rPr lang="ko-KR" altLang="en-US" baseline="0" dirty="0" smtClean="0"/>
              <a:t> 터미널에 와이어로 연결된 </a:t>
            </a:r>
            <a:r>
              <a:rPr lang="ko-KR" altLang="en-US" baseline="0" dirty="0" err="1" smtClean="0"/>
              <a:t>비부호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8-</a:t>
            </a:r>
            <a:r>
              <a:rPr lang="ko-KR" altLang="en-US" baseline="0" dirty="0" smtClean="0"/>
              <a:t>비트 정수를 사용합니다</a:t>
            </a:r>
            <a:r>
              <a:rPr lang="en-US" altLang="ko-KR" baseline="0" dirty="0" smtClean="0"/>
              <a:t>.</a:t>
            </a:r>
            <a:endParaRPr lang="en-US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Saturation Arithmetic</a:t>
            </a:r>
          </a:p>
          <a:p>
            <a:pPr lvl="1"/>
            <a:r>
              <a:rPr lang="en-US" dirty="0" smtClean="0"/>
              <a:t>Saturation Arithmetic VI</a:t>
            </a:r>
            <a:r>
              <a:rPr lang="ko-KR" altLang="en-US" dirty="0" smtClean="0"/>
              <a:t>를 사용하여 불필요한 대용량 데이터 유형을 피하고 실행 시간과 </a:t>
            </a:r>
            <a:r>
              <a:rPr lang="en-US" altLang="ko-KR" dirty="0" smtClean="0"/>
              <a:t>FPGA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리소스 사용률을 최소화합니다</a:t>
            </a:r>
            <a:r>
              <a:rPr lang="en-US" altLang="ko-KR" baseline="0" dirty="0" smtClean="0"/>
              <a:t>. Saturation VI</a:t>
            </a:r>
            <a:r>
              <a:rPr lang="ko-KR" altLang="en-US" baseline="0" dirty="0" smtClean="0"/>
              <a:t>는 구성가능한 함수 출력 폭</a:t>
            </a:r>
            <a:r>
              <a:rPr lang="en-US" altLang="ko-KR" baseline="0" dirty="0" smtClean="0"/>
              <a:t>, </a:t>
            </a:r>
            <a:r>
              <a:rPr lang="ko-KR" altLang="en-US" baseline="0" dirty="0" err="1" smtClean="0"/>
              <a:t>오버플로우</a:t>
            </a:r>
            <a:r>
              <a:rPr lang="ko-KR" altLang="en-US" baseline="0" dirty="0" smtClean="0"/>
              <a:t> 처리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선택사항의 출력 터미널을 참고합니다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위의 그림은 </a:t>
            </a:r>
            <a:r>
              <a:rPr lang="en-US" altLang="ko-KR" baseline="0" dirty="0" smtClean="0"/>
              <a:t>Saturation Add VI</a:t>
            </a:r>
            <a:r>
              <a:rPr lang="ko-KR" altLang="en-US" baseline="0" dirty="0" smtClean="0"/>
              <a:t>에 대한 프로퍼티 대화상자를 보여주고 있습니다</a:t>
            </a:r>
            <a:r>
              <a:rPr lang="en-US" altLang="ko-KR" baseline="0" dirty="0" smtClean="0"/>
              <a:t>.</a:t>
            </a:r>
            <a:endParaRPr lang="en-US" dirty="0" smtClean="0"/>
          </a:p>
          <a:p>
            <a:pPr lvl="1"/>
            <a:r>
              <a:rPr lang="en-US" dirty="0" smtClean="0"/>
              <a:t>Saturation</a:t>
            </a:r>
            <a:r>
              <a:rPr lang="en-US" baseline="0" dirty="0" smtClean="0"/>
              <a:t> VI</a:t>
            </a:r>
            <a:r>
              <a:rPr lang="ko-KR" altLang="en-US" baseline="0" dirty="0" smtClean="0"/>
              <a:t>에 대한 두 세트의 옵션인 </a:t>
            </a:r>
            <a:r>
              <a:rPr lang="en-US" altLang="ko-KR" baseline="0" dirty="0" smtClean="0"/>
              <a:t>Output Width</a:t>
            </a:r>
            <a:r>
              <a:rPr lang="ko-KR" altLang="en-US" baseline="0" dirty="0" smtClean="0"/>
              <a:t>와 </a:t>
            </a:r>
            <a:r>
              <a:rPr lang="en-US" altLang="ko-KR" baseline="0" dirty="0" smtClean="0"/>
              <a:t>Overflow </a:t>
            </a:r>
            <a:r>
              <a:rPr lang="ko-KR" altLang="en-US" baseline="0" dirty="0" smtClean="0"/>
              <a:t>섹션이 있습니다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다음 설명은 </a:t>
            </a:r>
            <a:r>
              <a:rPr lang="en-US" altLang="ko-KR" baseline="0" dirty="0" smtClean="0"/>
              <a:t>Saturation VI</a:t>
            </a:r>
            <a:r>
              <a:rPr lang="ko-KR" altLang="en-US" baseline="0" dirty="0" smtClean="0"/>
              <a:t>에 적용됩니다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기타 </a:t>
            </a:r>
            <a:r>
              <a:rPr lang="en-US" altLang="ko-KR" baseline="0" dirty="0" smtClean="0"/>
              <a:t>Saturation Arithmetic VI</a:t>
            </a:r>
            <a:r>
              <a:rPr lang="ko-KR" altLang="en-US" baseline="0" dirty="0" smtClean="0"/>
              <a:t>에 대한 옵션은 유사합니다</a:t>
            </a:r>
            <a:r>
              <a:rPr lang="en-US" altLang="ko-KR" baseline="0" dirty="0" smtClean="0"/>
              <a:t>. </a:t>
            </a:r>
            <a:r>
              <a:rPr lang="ko-KR" altLang="en-US" baseline="0" dirty="0" err="1" smtClean="0"/>
              <a:t>프로퍼티에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대한 자세한 정보는 </a:t>
            </a:r>
            <a:r>
              <a:rPr lang="en-US" altLang="ko-KR" baseline="0" dirty="0" smtClean="0"/>
              <a:t>Saturation Multiply and Saturation Subtract </a:t>
            </a:r>
            <a:r>
              <a:rPr lang="ko-KR" altLang="en-US" baseline="0" dirty="0" smtClean="0"/>
              <a:t>주제를 참고합니다</a:t>
            </a:r>
            <a:r>
              <a:rPr lang="en-US" altLang="ko-KR" baseline="0" dirty="0" smtClean="0"/>
              <a:t>.</a:t>
            </a:r>
            <a:endParaRPr lang="en-US" dirty="0" smtClean="0"/>
          </a:p>
          <a:p>
            <a:pPr lvl="1"/>
            <a:r>
              <a:rPr lang="en-US" b="1" dirty="0" smtClean="0"/>
              <a:t>Output Width</a:t>
            </a:r>
            <a:r>
              <a:rPr lang="en-US" dirty="0" smtClean="0"/>
              <a:t>—</a:t>
            </a:r>
            <a:r>
              <a:rPr lang="ko-KR" altLang="en-US" dirty="0" smtClean="0"/>
              <a:t>출력 데이터 유형의 폭을 지정합니다</a:t>
            </a:r>
            <a:r>
              <a:rPr lang="en-US" altLang="ko-KR" dirty="0" smtClean="0"/>
              <a:t>. Output Width </a:t>
            </a:r>
            <a:r>
              <a:rPr lang="ko-KR" altLang="en-US" dirty="0" smtClean="0"/>
              <a:t>섹션에는 다음 옵션이 포함됩니다</a:t>
            </a:r>
            <a:r>
              <a:rPr lang="en-US" dirty="0" smtClean="0"/>
              <a:t>:</a:t>
            </a:r>
          </a:p>
          <a:p>
            <a:pPr lvl="2"/>
            <a:r>
              <a:rPr lang="en-US" b="1" dirty="0" smtClean="0"/>
              <a:t>Match input</a:t>
            </a:r>
            <a:r>
              <a:rPr lang="en-US" dirty="0" smtClean="0"/>
              <a:t>—</a:t>
            </a:r>
            <a:r>
              <a:rPr lang="ko-KR" altLang="en-US" dirty="0" smtClean="0"/>
              <a:t>출력 데이터의 폭이 가장 넓은 입력의 폭과 동등합니다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본 옵션은 기본입니다</a:t>
            </a:r>
            <a:r>
              <a:rPr lang="en-US" altLang="ko-KR" dirty="0" smtClean="0"/>
              <a:t>.</a:t>
            </a:r>
            <a:endParaRPr lang="en-US" dirty="0" smtClean="0"/>
          </a:p>
          <a:p>
            <a:pPr lvl="2"/>
            <a:r>
              <a:rPr lang="en-US" b="1" dirty="0" smtClean="0"/>
              <a:t>Avoid overflow</a:t>
            </a:r>
            <a:r>
              <a:rPr lang="en-US" dirty="0" smtClean="0"/>
              <a:t>—</a:t>
            </a:r>
            <a:r>
              <a:rPr lang="ko-KR" altLang="en-US" dirty="0" smtClean="0"/>
              <a:t>출력 데이터 유형이 결과에서 </a:t>
            </a:r>
            <a:r>
              <a:rPr lang="ko-KR" altLang="en-US" dirty="0" err="1" smtClean="0"/>
              <a:t>오버플로우를</a:t>
            </a:r>
            <a:r>
              <a:rPr lang="ko-KR" altLang="en-US" dirty="0" smtClean="0"/>
              <a:t> 방지하는 데 충분히 넓도록 지정합니다</a:t>
            </a:r>
            <a:r>
              <a:rPr lang="en-US" altLang="ko-KR" dirty="0" smtClean="0"/>
              <a:t>. LabVIEW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64-</a:t>
            </a:r>
            <a:r>
              <a:rPr lang="ko-KR" altLang="en-US" dirty="0" smtClean="0"/>
              <a:t>비트보다 넓은 데이터 유형을 지원하기 때문에 입력이 </a:t>
            </a:r>
            <a:r>
              <a:rPr lang="en-US" altLang="ko-KR" dirty="0" smtClean="0"/>
              <a:t>64-</a:t>
            </a:r>
            <a:r>
              <a:rPr lang="ko-KR" altLang="en-US" dirty="0" smtClean="0"/>
              <a:t>비트이면 </a:t>
            </a:r>
            <a:r>
              <a:rPr lang="en-US" altLang="ko-KR" dirty="0" smtClean="0"/>
              <a:t>LabVIEW</a:t>
            </a:r>
            <a:r>
              <a:rPr lang="ko-KR" altLang="en-US" dirty="0" smtClean="0"/>
              <a:t>는 오버플로우를 방지할 수</a:t>
            </a:r>
            <a:r>
              <a:rPr lang="ko-KR" altLang="en-US" baseline="0" dirty="0" smtClean="0"/>
              <a:t> 없습니다</a:t>
            </a:r>
            <a:r>
              <a:rPr lang="en-US" altLang="ko-KR" baseline="0" dirty="0" smtClean="0"/>
              <a:t>.</a:t>
            </a:r>
            <a:endParaRPr lang="en-US" dirty="0" smtClean="0"/>
          </a:p>
          <a:p>
            <a:pPr lvl="2"/>
            <a:r>
              <a:rPr lang="en-US" b="1" dirty="0" smtClean="0"/>
              <a:t>Fixed</a:t>
            </a:r>
            <a:r>
              <a:rPr lang="en-US" dirty="0" smtClean="0"/>
              <a:t>—</a:t>
            </a:r>
            <a:r>
              <a:rPr lang="ko-KR" altLang="en-US" dirty="0" smtClean="0"/>
              <a:t>출력 폭이 고정된 크기가 되도록 지정합니다</a:t>
            </a:r>
            <a:r>
              <a:rPr lang="en-US" altLang="ko-KR" dirty="0" smtClean="0"/>
              <a:t>. Fixed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폭 </a:t>
            </a:r>
            <a:r>
              <a:rPr lang="ko-KR" altLang="en-US" baseline="0" dirty="0" err="1" smtClean="0"/>
              <a:t>드롭다운</a:t>
            </a:r>
            <a:r>
              <a:rPr lang="ko-KR" altLang="en-US" baseline="0" dirty="0" smtClean="0"/>
              <a:t> 메뉴에서 크기를 선택합니다</a:t>
            </a:r>
            <a:r>
              <a:rPr lang="en-US" altLang="ko-KR" baseline="0" dirty="0" smtClean="0"/>
              <a:t>.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1" y="526329"/>
            <a:ext cx="5714999" cy="8218342"/>
          </a:xfrm>
        </p:spPr>
        <p:txBody>
          <a:bodyPr>
            <a:normAutofit/>
          </a:bodyPr>
          <a:lstStyle/>
          <a:p>
            <a:pPr lvl="1"/>
            <a:r>
              <a:rPr lang="en-US" b="1" dirty="0" smtClean="0"/>
              <a:t>Overflow</a:t>
            </a:r>
            <a:r>
              <a:rPr lang="en-US" dirty="0" smtClean="0"/>
              <a:t>—</a:t>
            </a:r>
            <a:r>
              <a:rPr lang="ko-KR" altLang="en-US" dirty="0" smtClean="0"/>
              <a:t>다음 옵션을 포함하고 있습니다</a:t>
            </a:r>
            <a:r>
              <a:rPr lang="en-US" dirty="0" smtClean="0"/>
              <a:t>:</a:t>
            </a:r>
          </a:p>
          <a:p>
            <a:pPr lvl="2"/>
            <a:r>
              <a:rPr lang="en-US" b="1" dirty="0" smtClean="0"/>
              <a:t>Mode</a:t>
            </a:r>
            <a:r>
              <a:rPr lang="en-US" dirty="0" smtClean="0"/>
              <a:t>—</a:t>
            </a:r>
            <a:r>
              <a:rPr lang="ko-KR" altLang="en-US" dirty="0" smtClean="0"/>
              <a:t>연산 결과가 출력 데이터 유형 범위 밖이면 출력의 작동방식을 지정합니다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포함된 옵션은 다음과 같습니다</a:t>
            </a:r>
            <a:r>
              <a:rPr lang="en-US" dirty="0" smtClean="0"/>
              <a:t>:</a:t>
            </a:r>
          </a:p>
          <a:p>
            <a:pPr lvl="3"/>
            <a:r>
              <a:rPr lang="en-US" b="1" dirty="0" smtClean="0"/>
              <a:t>Saturate</a:t>
            </a:r>
            <a:r>
              <a:rPr lang="en-US" dirty="0" smtClean="0"/>
              <a:t>—VI</a:t>
            </a:r>
            <a:r>
              <a:rPr lang="ko-KR" altLang="en-US" dirty="0" smtClean="0"/>
              <a:t>는 연산의 실제 결과값이 출력 데이터 유형의 범위를 초과하면 출력 데이터 유형으로 표현가능한 최대 숫자 크기를 반환합니다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출력은 연산의 실제 결과와 같은 부호를 가지고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예를 들어</a:t>
            </a:r>
            <a:r>
              <a:rPr lang="en-US" altLang="ko-KR" dirty="0" smtClean="0"/>
              <a:t>, </a:t>
            </a:r>
            <a:r>
              <a:rPr lang="ko-KR" altLang="en-US" dirty="0" smtClean="0"/>
              <a:t>데이터 유형이 </a:t>
            </a:r>
            <a:r>
              <a:rPr lang="en-US" altLang="ko-KR" dirty="0" smtClean="0"/>
              <a:t>I16</a:t>
            </a:r>
            <a:r>
              <a:rPr lang="ko-KR" altLang="en-US" dirty="0" smtClean="0"/>
              <a:t>이고 연산의 실제 결과가 </a:t>
            </a:r>
            <a:r>
              <a:rPr lang="en-US" altLang="ko-KR" dirty="0" smtClean="0"/>
              <a:t>-32,800</a:t>
            </a:r>
            <a:r>
              <a:rPr lang="ko-KR" altLang="en-US" dirty="0" smtClean="0"/>
              <a:t>이면 </a:t>
            </a:r>
            <a:r>
              <a:rPr lang="en-US" altLang="ko-KR" dirty="0" smtClean="0"/>
              <a:t>VI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-32,768</a:t>
            </a:r>
            <a:r>
              <a:rPr lang="ko-KR" altLang="en-US" dirty="0" smtClean="0"/>
              <a:t>을 반환합니다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이 옵션은 </a:t>
            </a:r>
            <a:r>
              <a:rPr lang="en-US" altLang="ko-KR" dirty="0" smtClean="0"/>
              <a:t>VI</a:t>
            </a:r>
            <a:r>
              <a:rPr lang="ko-KR" altLang="en-US" dirty="0" smtClean="0"/>
              <a:t>가 </a:t>
            </a:r>
            <a:r>
              <a:rPr lang="en-US" altLang="ko-KR" dirty="0" smtClean="0"/>
              <a:t>FPGA</a:t>
            </a:r>
            <a:r>
              <a:rPr lang="ko-KR" altLang="en-US" dirty="0" smtClean="0"/>
              <a:t>의 더 많은 공간을 사용하도록 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이 옵션은 기본입니다</a:t>
            </a:r>
            <a:r>
              <a:rPr lang="en-US" altLang="ko-KR" dirty="0" smtClean="0"/>
              <a:t>.</a:t>
            </a:r>
            <a:endParaRPr lang="en-US" dirty="0" smtClean="0"/>
          </a:p>
          <a:p>
            <a:pPr lvl="3"/>
            <a:r>
              <a:rPr lang="en-US" b="1" dirty="0" smtClean="0"/>
              <a:t>Wrap</a:t>
            </a:r>
            <a:r>
              <a:rPr lang="en-US" dirty="0" smtClean="0"/>
              <a:t>—VI</a:t>
            </a:r>
            <a:r>
              <a:rPr lang="ko-KR" altLang="en-US" dirty="0" smtClean="0"/>
              <a:t>는 출력 데이터 유형이 담을 수 있는 결과만큼 최소한의 중요한 비트를 반환합니다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이는 </a:t>
            </a:r>
            <a:r>
              <a:rPr lang="en-US" altLang="ko-KR" dirty="0" smtClean="0"/>
              <a:t>Add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함수와 동일하게 작동합니다</a:t>
            </a:r>
            <a:r>
              <a:rPr lang="en-US" altLang="ko-KR" baseline="0" dirty="0" smtClean="0"/>
              <a:t>.</a:t>
            </a:r>
            <a:endParaRPr lang="en-US" dirty="0" smtClean="0"/>
          </a:p>
          <a:p>
            <a:pPr lvl="2"/>
            <a:r>
              <a:rPr lang="en-US" b="1" dirty="0" smtClean="0"/>
              <a:t>Show overflow terminal</a:t>
            </a:r>
            <a:r>
              <a:rPr lang="en-US" dirty="0" smtClean="0"/>
              <a:t>—VI</a:t>
            </a:r>
            <a:r>
              <a:rPr lang="ko-KR" altLang="en-US" dirty="0" smtClean="0"/>
              <a:t>는 </a:t>
            </a:r>
            <a:r>
              <a:rPr lang="en-US" b="1" dirty="0" smtClean="0"/>
              <a:t>Show overflow terminal </a:t>
            </a:r>
            <a:r>
              <a:rPr lang="ko-KR" altLang="en-US" b="0" dirty="0" smtClean="0"/>
              <a:t>체크박스에 체크표시를 하면 </a:t>
            </a:r>
            <a:r>
              <a:rPr lang="ko-KR" altLang="en-US" b="0" dirty="0" err="1" smtClean="0"/>
              <a:t>오버플로우</a:t>
            </a:r>
            <a:r>
              <a:rPr lang="ko-KR" altLang="en-US" b="0" dirty="0" smtClean="0"/>
              <a:t> 출력을 </a:t>
            </a:r>
            <a:r>
              <a:rPr lang="ko-KR" altLang="en-US" b="0" dirty="0" err="1" smtClean="0"/>
              <a:t>디스플레이합니다</a:t>
            </a:r>
            <a:r>
              <a:rPr lang="en-US" altLang="ko-KR" b="0" dirty="0" smtClean="0"/>
              <a:t>. </a:t>
            </a:r>
            <a:r>
              <a:rPr lang="ko-KR" altLang="en-US" b="0" dirty="0" smtClean="0"/>
              <a:t>기본적으로 </a:t>
            </a:r>
            <a:r>
              <a:rPr lang="en-US" altLang="ko-KR" b="0" dirty="0" smtClean="0"/>
              <a:t>VI</a:t>
            </a:r>
            <a:r>
              <a:rPr lang="ko-KR" altLang="en-US" b="0" dirty="0" smtClean="0"/>
              <a:t>는 오버플로우 출력을 </a:t>
            </a:r>
            <a:r>
              <a:rPr lang="ko-KR" altLang="en-US" b="0" dirty="0" err="1" smtClean="0"/>
              <a:t>디스플레이하지</a:t>
            </a:r>
            <a:r>
              <a:rPr lang="ko-KR" altLang="en-US" b="0" dirty="0" smtClean="0"/>
              <a:t> 못합니다</a:t>
            </a:r>
            <a:r>
              <a:rPr lang="en-US" altLang="ko-KR" b="0" dirty="0" smtClean="0"/>
              <a:t>.</a:t>
            </a:r>
            <a:endParaRPr lang="en-US" b="0" dirty="0" smtClean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lvl="1" indent="-228600"/>
            <a:r>
              <a:rPr lang="en-US" sz="1400" b="1" dirty="0" smtClean="0">
                <a:latin typeface="Arial Narrow" pitchFamily="34" charset="0"/>
              </a:rPr>
              <a:t>A. </a:t>
            </a:r>
            <a:r>
              <a:rPr lang="ko-KR" altLang="en-US" sz="1400" b="1" dirty="0" smtClean="0">
                <a:latin typeface="Arial Narrow" pitchFamily="34" charset="0"/>
              </a:rPr>
              <a:t>최적화 기법</a:t>
            </a:r>
            <a:endParaRPr lang="en-US" sz="1400" b="1" dirty="0" smtClean="0">
              <a:latin typeface="Arial Narrow" pitchFamily="34" charset="0"/>
            </a:endParaRPr>
          </a:p>
          <a:p>
            <a:pPr marL="228600" lvl="1" indent="-228600"/>
            <a:r>
              <a:rPr lang="en-US" dirty="0" smtClean="0"/>
              <a:t>FPGA VI</a:t>
            </a:r>
            <a:r>
              <a:rPr lang="ko-KR" altLang="en-US" dirty="0" smtClean="0"/>
              <a:t>는 두 영역으로 주로 한정됩니다</a:t>
            </a:r>
            <a:r>
              <a:rPr lang="en-US" dirty="0" smtClean="0"/>
              <a:t>:</a:t>
            </a:r>
          </a:p>
          <a:p>
            <a:pPr lvl="2"/>
            <a:r>
              <a:rPr lang="ko-KR" altLang="en-US" b="1" dirty="0" smtClean="0"/>
              <a:t>속도</a:t>
            </a:r>
            <a:r>
              <a:rPr lang="en-US" dirty="0" smtClean="0"/>
              <a:t>—FPGA</a:t>
            </a:r>
            <a:r>
              <a:rPr lang="en-US" baseline="0" dirty="0" smtClean="0"/>
              <a:t> </a:t>
            </a:r>
            <a:r>
              <a:rPr lang="ko-KR" altLang="en-US" baseline="0" dirty="0" err="1" smtClean="0"/>
              <a:t>게이트의</a:t>
            </a:r>
            <a:r>
              <a:rPr lang="ko-KR" altLang="en-US" baseline="0" dirty="0" smtClean="0"/>
              <a:t> 실제 실행 속도와 관련됩니다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코드가 원하는 루프 속도로 실행하지 못하면 어플리케이션을 수정하여 루프 속도를 향상시켜야 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본 수정은 </a:t>
            </a:r>
            <a:r>
              <a:rPr lang="en-US" altLang="ko-KR" baseline="0" dirty="0" smtClean="0"/>
              <a:t>FPGA VI</a:t>
            </a:r>
            <a:r>
              <a:rPr lang="ko-KR" altLang="en-US" baseline="0" dirty="0" smtClean="0"/>
              <a:t>의 생성과 설계 방법을 변화시킵니다</a:t>
            </a:r>
            <a:r>
              <a:rPr lang="en-US" altLang="ko-KR" baseline="0" dirty="0" smtClean="0"/>
              <a:t>.</a:t>
            </a:r>
            <a:endParaRPr lang="en-US" dirty="0" smtClean="0"/>
          </a:p>
          <a:p>
            <a:pPr lvl="2"/>
            <a:r>
              <a:rPr lang="ko-KR" altLang="en-US" b="1" dirty="0" smtClean="0"/>
              <a:t>크기</a:t>
            </a:r>
            <a:r>
              <a:rPr lang="en-US" dirty="0" smtClean="0"/>
              <a:t>—</a:t>
            </a:r>
            <a:r>
              <a:rPr lang="ko-KR" altLang="en-US" dirty="0" smtClean="0"/>
              <a:t>어플리케이션이 </a:t>
            </a:r>
            <a:r>
              <a:rPr lang="en-US" altLang="ko-KR" dirty="0" smtClean="0"/>
              <a:t>FPGA</a:t>
            </a:r>
            <a:r>
              <a:rPr lang="ko-KR" altLang="en-US" dirty="0" smtClean="0"/>
              <a:t>에서 사용하는 실제 총 공간과 관련됩니다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어플리케이션이 </a:t>
            </a:r>
            <a:r>
              <a:rPr lang="en-US" altLang="ko-KR" dirty="0" smtClean="0"/>
              <a:t>FPGA</a:t>
            </a:r>
            <a:r>
              <a:rPr lang="ko-KR" altLang="en-US" dirty="0" smtClean="0"/>
              <a:t>에서 물리적으로 사용가능한 것보다 더 많은 하드웨어 구성요소를 </a:t>
            </a:r>
            <a:r>
              <a:rPr lang="ko-KR" altLang="en-US" dirty="0" smtClean="0"/>
              <a:t>필요로 </a:t>
            </a:r>
            <a:r>
              <a:rPr lang="ko-KR" altLang="en-US" dirty="0" smtClean="0"/>
              <a:t>하면 컴파일은</a:t>
            </a:r>
            <a:r>
              <a:rPr lang="ko-KR" altLang="en-US" baseline="0" dirty="0" smtClean="0"/>
              <a:t> 실패하며 어플리케이션은 </a:t>
            </a:r>
            <a:r>
              <a:rPr lang="en-US" altLang="ko-KR" baseline="0" dirty="0" smtClean="0"/>
              <a:t>FPGA</a:t>
            </a:r>
            <a:r>
              <a:rPr lang="ko-KR" altLang="en-US" baseline="0" dirty="0" smtClean="0"/>
              <a:t>에서 실행할 수 없습니다</a:t>
            </a:r>
            <a:r>
              <a:rPr lang="en-US" altLang="ko-KR" baseline="0" dirty="0" smtClean="0"/>
              <a:t>.</a:t>
            </a:r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Saturation Arithmetic VI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Add, Subtract, Multiply </a:t>
            </a:r>
            <a:r>
              <a:rPr lang="ko-KR" altLang="en-US" dirty="0" smtClean="0"/>
              <a:t>함수와 동일한 속도로 실행합니다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하지만 </a:t>
            </a:r>
            <a:r>
              <a:rPr lang="en-US" altLang="ko-KR" dirty="0" smtClean="0"/>
              <a:t>saturation </a:t>
            </a:r>
            <a:r>
              <a:rPr lang="ko-KR" altLang="en-US" dirty="0" smtClean="0"/>
              <a:t>작동방식은 작은 양의 오버헤드를 </a:t>
            </a:r>
            <a:r>
              <a:rPr lang="en-US" altLang="ko-KR" dirty="0" smtClean="0"/>
              <a:t>FPGA</a:t>
            </a:r>
            <a:r>
              <a:rPr lang="ko-KR" altLang="en-US" dirty="0" smtClean="0"/>
              <a:t>에 추가합니다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오버헤드는 </a:t>
            </a:r>
            <a:r>
              <a:rPr lang="en-US" altLang="ko-KR" dirty="0" smtClean="0"/>
              <a:t>FPGA</a:t>
            </a:r>
            <a:r>
              <a:rPr lang="ko-KR" altLang="en-US" dirty="0" smtClean="0"/>
              <a:t>에 추가적인 공간을 요구합니다</a:t>
            </a:r>
            <a:r>
              <a:rPr lang="en-US" altLang="ko-KR" dirty="0" smtClean="0"/>
              <a:t>. Saturation</a:t>
            </a:r>
            <a:r>
              <a:rPr lang="en-US" altLang="ko-KR" baseline="0" dirty="0" smtClean="0"/>
              <a:t> Arithmetic VI</a:t>
            </a:r>
            <a:r>
              <a:rPr lang="ko-KR" altLang="en-US" baseline="0" dirty="0" smtClean="0"/>
              <a:t>는 작동방식을 최적화하고 </a:t>
            </a:r>
            <a:r>
              <a:rPr lang="en-US" altLang="ko-KR" baseline="0" dirty="0" smtClean="0"/>
              <a:t>FPGA </a:t>
            </a:r>
            <a:r>
              <a:rPr lang="ko-KR" altLang="en-US" baseline="0" dirty="0" smtClean="0"/>
              <a:t>크기를 줄이는 데 좋습니다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하지만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데이터 크기가 동일하게 남아있으면 </a:t>
            </a:r>
            <a:r>
              <a:rPr lang="en-US" altLang="ko-KR" baseline="0" dirty="0" smtClean="0"/>
              <a:t>Saturation Arithmetic VI</a:t>
            </a:r>
            <a:r>
              <a:rPr lang="ko-KR" altLang="en-US" baseline="0" dirty="0" smtClean="0"/>
              <a:t>는 </a:t>
            </a:r>
            <a:r>
              <a:rPr lang="en-US" altLang="ko-KR" baseline="0" dirty="0" smtClean="0"/>
              <a:t>FPGA </a:t>
            </a:r>
            <a:r>
              <a:rPr lang="ko-KR" altLang="en-US" baseline="0" dirty="0" smtClean="0"/>
              <a:t>크기를 조금씩 증가시키며 동시에 보다 예상 가능한 출력을 유발합니다</a:t>
            </a:r>
            <a:r>
              <a:rPr lang="en-US" altLang="ko-KR" baseline="0" dirty="0" smtClean="0"/>
              <a:t>.</a:t>
            </a:r>
          </a:p>
          <a:p>
            <a:pPr lvl="1"/>
            <a:r>
              <a:rPr lang="en-US" baseline="0" dirty="0" smtClean="0"/>
              <a:t>Saturation Arithmetic VI</a:t>
            </a:r>
            <a:r>
              <a:rPr lang="ko-KR" altLang="en-US" baseline="0" dirty="0" smtClean="0"/>
              <a:t>를 사용하여 가능한 가장 작은 입력 및 출력 데이터 유형을 지정합니다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예를 들어</a:t>
            </a:r>
            <a:r>
              <a:rPr lang="en-US" altLang="ko-KR" baseline="0" dirty="0" smtClean="0"/>
              <a:t>, </a:t>
            </a:r>
            <a:r>
              <a:rPr lang="en-US" altLang="ko-KR" baseline="0" dirty="0" smtClean="0"/>
              <a:t>Unsigned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8-</a:t>
            </a:r>
            <a:r>
              <a:rPr lang="ko-KR" altLang="en-US" baseline="0" dirty="0" smtClean="0"/>
              <a:t>비트 정수 입력과 </a:t>
            </a:r>
            <a:r>
              <a:rPr lang="en-US" altLang="ko-KR" baseline="0" dirty="0" smtClean="0"/>
              <a:t>Unsigned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16-</a:t>
            </a:r>
            <a:r>
              <a:rPr lang="ko-KR" altLang="en-US" baseline="0" dirty="0" smtClean="0"/>
              <a:t>비트 정수 출력을 사용하여 </a:t>
            </a:r>
            <a:r>
              <a:rPr lang="en-US" altLang="ko-KR" baseline="0" dirty="0" smtClean="0"/>
              <a:t>Saturation Add VI</a:t>
            </a:r>
            <a:r>
              <a:rPr lang="ko-KR" altLang="en-US" baseline="0" dirty="0" smtClean="0"/>
              <a:t>를 구성할 수 있습니다</a:t>
            </a:r>
            <a:r>
              <a:rPr lang="en-US" altLang="ko-KR" baseline="0" dirty="0" smtClean="0"/>
              <a:t>.</a:t>
            </a:r>
          </a:p>
          <a:p>
            <a:pPr lvl="1"/>
            <a:r>
              <a:rPr lang="ko-KR" altLang="en-US" baseline="0" dirty="0" err="1" smtClean="0"/>
              <a:t>오버플로우를</a:t>
            </a:r>
            <a:r>
              <a:rPr lang="ko-KR" altLang="en-US" baseline="0" dirty="0" smtClean="0"/>
              <a:t> 허용하기 원한다면 </a:t>
            </a:r>
            <a:r>
              <a:rPr lang="en-US" altLang="ko-KR" baseline="0" dirty="0" smtClean="0"/>
              <a:t>Saturation Arithmetic VI</a:t>
            </a:r>
            <a:r>
              <a:rPr lang="ko-KR" altLang="en-US" baseline="0" dirty="0" smtClean="0"/>
              <a:t>를 사용하여 </a:t>
            </a:r>
            <a:r>
              <a:rPr lang="ko-KR" altLang="en-US" baseline="0" dirty="0" err="1" smtClean="0"/>
              <a:t>오버플로우를</a:t>
            </a:r>
            <a:r>
              <a:rPr lang="ko-KR" altLang="en-US" baseline="0" dirty="0" smtClean="0"/>
              <a:t> 처리할 수 있습니다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각 </a:t>
            </a:r>
            <a:r>
              <a:rPr lang="en-US" altLang="ko-KR" baseline="0" dirty="0" smtClean="0"/>
              <a:t>Saturation Arithmetic VI</a:t>
            </a:r>
            <a:r>
              <a:rPr lang="ko-KR" altLang="en-US" baseline="0" dirty="0" smtClean="0"/>
              <a:t>의 구성 대화상자에서 옵션을 선택하여 결과를 </a:t>
            </a:r>
            <a:r>
              <a:rPr lang="en-US" altLang="ko-KR" baseline="0" dirty="0" smtClean="0"/>
              <a:t>saturate</a:t>
            </a:r>
            <a:r>
              <a:rPr lang="ko-KR" altLang="en-US" baseline="0" dirty="0" smtClean="0"/>
              <a:t>하거나 </a:t>
            </a:r>
            <a:r>
              <a:rPr lang="ko-KR" altLang="en-US" baseline="0" dirty="0" err="1" smtClean="0"/>
              <a:t>랩핑할</a:t>
            </a:r>
            <a:r>
              <a:rPr lang="ko-KR" altLang="en-US" baseline="0" dirty="0" smtClean="0"/>
              <a:t> 수 있습니다</a:t>
            </a:r>
            <a:r>
              <a:rPr lang="en-US" altLang="ko-KR" baseline="0" dirty="0" smtClean="0"/>
              <a:t>. </a:t>
            </a:r>
            <a:r>
              <a:rPr lang="ko-KR" altLang="en-US" baseline="0" dirty="0" err="1" smtClean="0"/>
              <a:t>오버플로우가</a:t>
            </a:r>
            <a:r>
              <a:rPr lang="ko-KR" altLang="en-US" baseline="0" dirty="0" smtClean="0"/>
              <a:t> 발생하고 신호에서 비지속성을 피하려면 </a:t>
            </a:r>
            <a:r>
              <a:rPr lang="en-US" altLang="ko-KR" baseline="0" dirty="0" smtClean="0"/>
              <a:t>saturate </a:t>
            </a:r>
            <a:r>
              <a:rPr lang="ko-KR" altLang="en-US" baseline="0" dirty="0" smtClean="0"/>
              <a:t>모드를 선택하여 에러를 최소화합니다</a:t>
            </a:r>
            <a:r>
              <a:rPr lang="en-US" altLang="ko-KR" baseline="0" dirty="0" smtClean="0"/>
              <a:t>. Wrap </a:t>
            </a:r>
            <a:r>
              <a:rPr lang="ko-KR" altLang="en-US" baseline="0" dirty="0" smtClean="0"/>
              <a:t>모드를 선택하여 </a:t>
            </a:r>
            <a:r>
              <a:rPr lang="en-US" altLang="ko-KR" baseline="0" dirty="0" smtClean="0"/>
              <a:t>FPGA </a:t>
            </a:r>
            <a:r>
              <a:rPr lang="ko-KR" altLang="en-US" baseline="0" dirty="0" err="1" smtClean="0"/>
              <a:t>타겟의</a:t>
            </a:r>
            <a:r>
              <a:rPr lang="ko-KR" altLang="en-US" baseline="0" dirty="0" smtClean="0"/>
              <a:t> 가장 적은 공간을 사용합니다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또한 숫자 함수를 사용하여 </a:t>
            </a:r>
            <a:r>
              <a:rPr lang="en-US" altLang="ko-KR" baseline="0" dirty="0" smtClean="0"/>
              <a:t>wrap </a:t>
            </a:r>
            <a:r>
              <a:rPr lang="ko-KR" altLang="en-US" baseline="0" dirty="0" smtClean="0"/>
              <a:t>모드를 실행할 수 있습니다</a:t>
            </a:r>
            <a:r>
              <a:rPr lang="en-US" altLang="ko-KR" baseline="0" dirty="0" smtClean="0"/>
              <a:t>. Saturation Arithmetic VI</a:t>
            </a:r>
            <a:r>
              <a:rPr lang="ko-KR" altLang="en-US" baseline="0" dirty="0" smtClean="0"/>
              <a:t>를 구성하여 부호 또는 </a:t>
            </a:r>
            <a:r>
              <a:rPr lang="en-US" altLang="ko-KR" baseline="0" dirty="0" smtClean="0"/>
              <a:t>Unsigned</a:t>
            </a:r>
            <a:r>
              <a:rPr lang="ko-KR" altLang="en-US" baseline="0" dirty="0" smtClean="0"/>
              <a:t> </a:t>
            </a:r>
            <a:r>
              <a:rPr lang="ko-KR" altLang="en-US" baseline="0" dirty="0" smtClean="0"/>
              <a:t>정수 </a:t>
            </a:r>
            <a:r>
              <a:rPr lang="ko-KR" altLang="en-US" baseline="0" dirty="0" err="1" smtClean="0"/>
              <a:t>오버플로우를</a:t>
            </a:r>
            <a:r>
              <a:rPr lang="ko-KR" altLang="en-US" baseline="0" dirty="0" smtClean="0"/>
              <a:t> 처리할 수 있습니다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또한 </a:t>
            </a:r>
            <a:r>
              <a:rPr lang="en-US" altLang="ko-KR" baseline="0" dirty="0" smtClean="0"/>
              <a:t>saturate </a:t>
            </a:r>
            <a:r>
              <a:rPr lang="ko-KR" altLang="en-US" baseline="0" dirty="0" smtClean="0"/>
              <a:t>모드를 사용하여 </a:t>
            </a:r>
            <a:r>
              <a:rPr lang="ko-KR" altLang="en-US" baseline="0" dirty="0" err="1" smtClean="0"/>
              <a:t>모듈형</a:t>
            </a:r>
            <a:r>
              <a:rPr lang="ko-KR" altLang="en-US" baseline="0" dirty="0" smtClean="0"/>
              <a:t> 수학을 수행하지 않고 </a:t>
            </a:r>
            <a:r>
              <a:rPr lang="ko-KR" altLang="en-US" baseline="0" dirty="0" err="1" smtClean="0"/>
              <a:t>오버플로우</a:t>
            </a:r>
            <a:r>
              <a:rPr lang="ko-KR" altLang="en-US" baseline="0" dirty="0" smtClean="0"/>
              <a:t> 조건이 발생하면 최대 또는 최소 값을 반환할 수 있습니다</a:t>
            </a:r>
            <a:r>
              <a:rPr lang="en-US" altLang="ko-KR" baseline="0" dirty="0" smtClean="0"/>
              <a:t>.</a:t>
            </a:r>
          </a:p>
          <a:p>
            <a:pPr lvl="1"/>
            <a:endParaRPr lang="en-US" baseline="0" dirty="0" smtClean="0"/>
          </a:p>
          <a:p>
            <a:pPr lvl="1"/>
            <a:r>
              <a:rPr lang="en-US" baseline="0" dirty="0" smtClean="0"/>
              <a:t>FPGA</a:t>
            </a:r>
            <a:r>
              <a:rPr lang="ko-KR" altLang="en-US" baseline="0" dirty="0" smtClean="0"/>
              <a:t>의 공간을 절약하기 위해 가능하다면 </a:t>
            </a:r>
            <a:r>
              <a:rPr lang="en-US" altLang="ko-KR" baseline="0" dirty="0" smtClean="0"/>
              <a:t>Saturation Arithmetic VI</a:t>
            </a:r>
            <a:r>
              <a:rPr lang="ko-KR" altLang="en-US" baseline="0" dirty="0" smtClean="0"/>
              <a:t>에서 </a:t>
            </a:r>
            <a:r>
              <a:rPr lang="en-US" altLang="ko-KR" baseline="0" dirty="0" smtClean="0"/>
              <a:t>wrap </a:t>
            </a:r>
            <a:r>
              <a:rPr lang="ko-KR" altLang="en-US" baseline="0" dirty="0" smtClean="0"/>
              <a:t>모드를 사용합니다</a:t>
            </a:r>
            <a:r>
              <a:rPr lang="en-US" altLang="ko-KR" baseline="0" dirty="0" smtClean="0"/>
              <a:t>. Show overflow terminal </a:t>
            </a:r>
            <a:r>
              <a:rPr lang="ko-KR" altLang="en-US" baseline="0" dirty="0" smtClean="0"/>
              <a:t>체크항목을 사용하여 특정 결과의 오버플로우가 발생한 때를 나타낼 수 있습니다</a:t>
            </a:r>
            <a:r>
              <a:rPr lang="en-US" altLang="ko-KR" baseline="0" dirty="0" smtClean="0"/>
              <a:t>.</a:t>
            </a:r>
            <a:endParaRPr lang="en-US" dirty="0" smtClean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강제 </a:t>
            </a:r>
            <a:r>
              <a:rPr lang="ko-KR" altLang="en-US" dirty="0" err="1" smtClean="0"/>
              <a:t>변환점</a:t>
            </a:r>
            <a:r>
              <a:rPr lang="ko-KR" altLang="en-US" dirty="0" smtClean="0"/>
              <a:t> 제거</a:t>
            </a:r>
            <a:endParaRPr lang="en-US" dirty="0" smtClean="0"/>
          </a:p>
          <a:p>
            <a:pPr lvl="1"/>
            <a:r>
              <a:rPr lang="ko-KR" altLang="en-US" dirty="0" smtClean="0"/>
              <a:t>강제 </a:t>
            </a:r>
            <a:r>
              <a:rPr lang="ko-KR" altLang="en-US" dirty="0" err="1" smtClean="0"/>
              <a:t>변환점이</a:t>
            </a:r>
            <a:r>
              <a:rPr lang="ko-KR" altLang="en-US" dirty="0" smtClean="0"/>
              <a:t> 디스플레이 되면 컴파일러가 적합한 데이터 유형을 결정해야 함을 의미합니다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이는 비효율적인 데이터 변환으로 이어질 수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강제가 변경될 수 있는 여지를 남기지 않고 원하는 데이터 유형을 지정하고 블록 다이어그램에 강제 </a:t>
            </a:r>
            <a:r>
              <a:rPr lang="ko-KR" altLang="en-US" dirty="0" err="1" smtClean="0"/>
              <a:t>변환점이</a:t>
            </a:r>
            <a:r>
              <a:rPr lang="ko-KR" altLang="en-US" dirty="0" smtClean="0"/>
              <a:t> 나타나는 적합한 강제 함수를 삽입합니다</a:t>
            </a:r>
            <a:r>
              <a:rPr lang="en-US" altLang="ko-KR" dirty="0" smtClean="0"/>
              <a:t>.</a:t>
            </a:r>
            <a:endParaRPr lang="en-US" dirty="0" smtClean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대용량 함수 피하기</a:t>
            </a:r>
            <a:endParaRPr lang="en-US" dirty="0" smtClean="0"/>
          </a:p>
          <a:p>
            <a:pPr lvl="1"/>
            <a:r>
              <a:rPr lang="en-US" dirty="0" smtClean="0"/>
              <a:t>Quotient &amp; Remainder, Rotate 1D Array, Scale By Power</a:t>
            </a:r>
            <a:r>
              <a:rPr lang="en-US" baseline="0" dirty="0" smtClean="0"/>
              <a:t> of 2</a:t>
            </a:r>
            <a:r>
              <a:rPr lang="ko-KR" altLang="en-US" baseline="0" dirty="0" smtClean="0"/>
              <a:t>와 같은 일부 </a:t>
            </a:r>
            <a:r>
              <a:rPr lang="en-US" altLang="ko-KR" baseline="0" dirty="0" smtClean="0"/>
              <a:t>LabVIEW </a:t>
            </a:r>
            <a:r>
              <a:rPr lang="ko-KR" altLang="en-US" baseline="0" dirty="0" smtClean="0"/>
              <a:t>함수들은 </a:t>
            </a:r>
            <a:r>
              <a:rPr lang="en-US" altLang="ko-KR" baseline="0" dirty="0" smtClean="0"/>
              <a:t>FPGA</a:t>
            </a:r>
            <a:r>
              <a:rPr lang="ko-KR" altLang="en-US" baseline="0" dirty="0" smtClean="0"/>
              <a:t> 총 공간의 </a:t>
            </a:r>
            <a:r>
              <a:rPr lang="ko-KR" altLang="en-US" baseline="0" dirty="0" smtClean="0"/>
              <a:t>상당부분을 </a:t>
            </a:r>
            <a:r>
              <a:rPr lang="ko-KR" altLang="en-US" baseline="0" dirty="0" smtClean="0"/>
              <a:t>차지합니다</a:t>
            </a:r>
            <a:r>
              <a:rPr lang="en-US" altLang="ko-KR" baseline="0" dirty="0" smtClean="0"/>
              <a:t>.</a:t>
            </a:r>
            <a:endParaRPr lang="en-US" dirty="0" smtClean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Quotient &amp; Remainder</a:t>
            </a:r>
            <a:r>
              <a:rPr 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이 함수는 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의 상당한 공간을 소모합니다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Power of two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로 나누고자 한다면 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입력에 와이어로 연결된 음의 상수를 가진 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Scale by Power of 2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함수 사용을 고려합니다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b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1100" b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Quotient &amp; Remainder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함수의 분자는 반복 터미널에 묶여 있고 나머지는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="0" kern="1200" baseline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어레이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또는 </a:t>
            </a:r>
            <a:r>
              <a:rPr lang="ko-KR" altLang="en-US" sz="1100" b="0" kern="1200" baseline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룩업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테이블 내에 위치를 유지하고 있습니다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대안은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시프트 레지스터에 묶인 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Increment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함수를 사용하고 카운트가 지정한 값을 초과하면 값을 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으로 설정하여 스스로 축적되는 코드를 생성하는 것입니다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Scale by Power of 2</a:t>
            </a:r>
            <a:r>
              <a:rPr 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컨트롤을 입력에 와이어로 연결하면 이 함수가 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의 상당한 공간을 소모합니다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하지만 상수를 입력에 연결하면 함수는 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의 공간을 소모하지 않습니다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음의 상수를 본 함수의 입력에 와이어로 연결하면 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power of 2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로 나눈 것과 같은 효과를 가집니다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b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1100" b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  <a:tab pos="1031875" algn="l"/>
              </a:tabLst>
            </a:pPr>
            <a:r>
              <a:rPr lang="en-US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	</a:t>
            </a:r>
            <a:r>
              <a:rPr lang="ko-KR" altLang="en-US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노트</a:t>
            </a:r>
            <a:r>
              <a:rPr 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가능한 한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언제나 컨트롤 대신 상수를 사용하여 </a:t>
            </a:r>
            <a:r>
              <a:rPr 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를 최적화합니다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하지만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커넥터 팬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루프 터널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시프트 레지스터와 같은 중재 구조는 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LabVIEW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가 입력을 상수로 인식하는 것을 방지할 수 있습니다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5777" name="Picture 1" descr="C:\Documents and Settings\spinsonn\Desktop\note-bw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6450" y="5637427"/>
            <a:ext cx="215900" cy="215605"/>
          </a:xfrm>
          <a:prstGeom prst="rect">
            <a:avLst/>
          </a:prstGeom>
          <a:noFill/>
        </p:spPr>
      </p:pic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Rotate 1D Array</a:t>
            </a:r>
            <a:r>
              <a:rPr 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입력에 컨트롤을 와이어로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연결하면 본 함수는 회전되는 위치의 수에 비례하여 시간이 걸리고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오버헤드의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두 </a:t>
            </a:r>
            <a:r>
              <a:rPr lang="ko-KR" altLang="en-US" sz="1100" b="0" kern="1200" baseline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클럭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주기가 함수에 입력과 종료를 하는데 추가됩니다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하지만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상수를 입력에 와이어로 연결하면 본 함수는 실행하는 데 극미한 시간이 걸리며 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의 용량을 소모하지 않습니다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Comparison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함수는 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에 상당한 용량을 필요로 합니다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위의 그림처럼 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Number to Boolean Array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함수와 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함수를 이용하여 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의 용량을 절약할 수 있습니다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왼편의 </a:t>
            </a:r>
            <a:r>
              <a:rPr 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While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루프의 코드는 숫자를 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과 비교하는 표준 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LabVIEW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코드입니다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오른편의 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While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루프의 코드는 동일한 결과를 달성하지만 거의 절반의 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리소스를 사용하며 거의 두 배가 빠르게 실행합니다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100" b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본 기법을 이용하여 데이터를 최적화하여 비교 값을 조정하고자 하는 경우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원하는 결과를 확인하는 데 필요한 적합한 </a:t>
            </a:r>
            <a:r>
              <a:rPr lang="ko-KR" altLang="en-US" sz="1100" b="0" kern="1200" baseline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불리언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="0" kern="1200" baseline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로직을</a:t>
            </a:r>
            <a:r>
              <a:rPr lang="ko-KR" altLang="en-US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매칭하는 코드를 재구성해야 합니다</a:t>
            </a:r>
            <a:r>
              <a:rPr lang="en-US" altLang="ko-KR" sz="1100" b="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b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1100" b="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smtClean="0"/>
              <a:t>	</a:t>
            </a:r>
            <a:r>
              <a:rPr lang="ko-KR" altLang="en-US" sz="1100" dirty="0" smtClean="0"/>
              <a:t>노트</a:t>
            </a:r>
            <a:r>
              <a:rPr lang="en-US" sz="1100" dirty="0" smtClean="0"/>
              <a:t>	</a:t>
            </a: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powers of 2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와 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비교만하는 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데는 본 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기법을 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사용할 수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 있습니다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b="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9633" name="Picture 1" descr="C:\Documents and Settings\spinsonn\Desktop\note-bw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9150" y="6005223"/>
            <a:ext cx="215900" cy="215605"/>
          </a:xfrm>
          <a:prstGeom prst="rect">
            <a:avLst/>
          </a:prstGeom>
          <a:noFill/>
        </p:spPr>
      </p:pic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kern="1200" baseline="0" dirty="0" smtClean="0">
                <a:solidFill>
                  <a:schemeClr val="tx1"/>
                </a:solidFill>
                <a:cs typeface="Times New Roman" pitchFamily="18" charset="0"/>
              </a:rPr>
              <a:t>재호출 </a:t>
            </a:r>
            <a:r>
              <a:rPr lang="ko-KR" altLang="en-US" kern="1200" baseline="0" dirty="0" smtClean="0">
                <a:solidFill>
                  <a:schemeClr val="tx1"/>
                </a:solidFill>
                <a:cs typeface="Times New Roman" pitchFamily="18" charset="0"/>
              </a:rPr>
              <a:t>및 </a:t>
            </a:r>
            <a:r>
              <a:rPr lang="ko-KR" altLang="en-US" kern="1200" baseline="0" dirty="0" smtClean="0">
                <a:solidFill>
                  <a:schemeClr val="tx1"/>
                </a:solidFill>
                <a:cs typeface="Times New Roman" pitchFamily="18" charset="0"/>
              </a:rPr>
              <a:t>재호출 </a:t>
            </a:r>
            <a:r>
              <a:rPr lang="ko-KR" altLang="en-US" kern="1200" baseline="0" dirty="0" smtClean="0">
                <a:solidFill>
                  <a:schemeClr val="tx1"/>
                </a:solidFill>
                <a:cs typeface="Times New Roman" pitchFamily="18" charset="0"/>
              </a:rPr>
              <a:t>불가 </a:t>
            </a:r>
            <a:r>
              <a:rPr lang="en-US" kern="1200" baseline="0" dirty="0" err="1" smtClean="0">
                <a:solidFill>
                  <a:schemeClr val="tx1"/>
                </a:solidFill>
                <a:cs typeface="Times New Roman" pitchFamily="18" charset="0"/>
              </a:rPr>
              <a:t>subVI</a:t>
            </a:r>
            <a:r>
              <a:rPr lang="en-US" kern="1200" baseline="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ko-KR" altLang="en-US" kern="1200" baseline="0" dirty="0" smtClean="0">
                <a:solidFill>
                  <a:schemeClr val="tx1"/>
                </a:solidFill>
                <a:cs typeface="Times New Roman" pitchFamily="18" charset="0"/>
              </a:rPr>
              <a:t>사용</a:t>
            </a:r>
            <a:endParaRPr lang="en-US" kern="1200" baseline="0" dirty="0" smtClean="0">
              <a:solidFill>
                <a:schemeClr val="tx1"/>
              </a:solidFill>
              <a:cs typeface="Times New Roman" pitchFamily="18" charset="0"/>
            </a:endParaRPr>
          </a:p>
          <a:p>
            <a:r>
              <a:rPr lang="en-US" sz="1100" b="0" dirty="0" err="1" smtClean="0"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를 여러 호출자간에 공유한 단일 </a:t>
            </a:r>
            <a:r>
              <a:rPr lang="ko-KR" altLang="en-US" sz="1100" b="0" dirty="0" err="1" smtClean="0">
                <a:latin typeface="Times New Roman" pitchFamily="18" charset="0"/>
                <a:cs typeface="Times New Roman" pitchFamily="18" charset="0"/>
              </a:rPr>
              <a:t>인스턴스로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 구성할 수 있습니다</a:t>
            </a:r>
            <a:r>
              <a:rPr lang="en-US" altLang="ko-KR" sz="1100" b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이는 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재호출 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불가 </a:t>
            </a:r>
            <a:r>
              <a:rPr lang="en-US" altLang="ko-KR" sz="1100" b="0" dirty="0" err="1" smtClean="0"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라고 함</a:t>
            </a:r>
            <a:r>
              <a:rPr lang="en-US" altLang="ko-KR" sz="1100" b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또한 </a:t>
            </a:r>
            <a:r>
              <a:rPr lang="en-US" altLang="ko-KR" sz="1100" b="0" dirty="0" err="1" smtClean="0"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를 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재호출로 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구성하여 병렬 실행을 가능하게 할 수 있습니다</a:t>
            </a:r>
            <a:r>
              <a:rPr lang="en-US" altLang="ko-KR" sz="1100" b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기본적으로 </a:t>
            </a:r>
            <a:r>
              <a:rPr lang="en-US" altLang="ko-KR" sz="1100" b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="0" dirty="0" err="1" smtClean="0">
                <a:latin typeface="Times New Roman" pitchFamily="18" charset="0"/>
                <a:cs typeface="Times New Roman" pitchFamily="18" charset="0"/>
              </a:rPr>
              <a:t>타겟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 아래에 생성된 </a:t>
            </a:r>
            <a:r>
              <a:rPr lang="en-US" altLang="ko-KR" sz="1100" b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재호출입니다</a:t>
            </a:r>
            <a:r>
              <a:rPr lang="en-US" altLang="ko-KR" sz="1100" b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ko-KR" sz="1100" b="0" dirty="0" err="1" smtClean="0"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를 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재호출 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불가로 만들려면 </a:t>
            </a:r>
            <a:r>
              <a:rPr lang="en-US" altLang="ko-KR" sz="1100" b="0" dirty="0" smtClean="0">
                <a:latin typeface="Times New Roman" pitchFamily="18" charset="0"/>
                <a:cs typeface="Times New Roman" pitchFamily="18" charset="0"/>
              </a:rPr>
              <a:t>VI Properties 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대화 상자의 </a:t>
            </a:r>
            <a:r>
              <a:rPr lang="en-US" altLang="ko-KR" sz="1100" b="0" dirty="0" smtClean="0">
                <a:latin typeface="Times New Roman" pitchFamily="18" charset="0"/>
                <a:cs typeface="Times New Roman" pitchFamily="18" charset="0"/>
              </a:rPr>
              <a:t>Category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풀다운 메뉴에서 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Execution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을 선택하고 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Reentrant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실행 체크박스에서 체크표시를 제거합니다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100" b="0" baseline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일부 어플리케이션은 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의 함수나 </a:t>
            </a:r>
            <a:r>
              <a:rPr lang="en-US" altLang="ko-KR" sz="1100" b="0" baseline="0" dirty="0" err="1" smtClean="0"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와 같은 여러 호출자가 액세스하는 공유 리소스를 사용합니다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가능한 공유 리소스에는 디지털 출력 라인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아날로그 라인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메모리 항목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, FIFO,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인터럽트 라인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로컬 및 글로벌 변수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재호출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불가 </a:t>
            </a:r>
            <a:r>
              <a:rPr lang="en-US" altLang="ko-KR" sz="1100" b="0" baseline="0" dirty="0" err="1" smtClean="0"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가 포함됩니다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0" baseline="0" dirty="0" err="1" smtClean="0">
                <a:latin typeface="Times New Roman" pitchFamily="18" charset="0"/>
                <a:cs typeface="Times New Roman" pitchFamily="18" charset="0"/>
              </a:rPr>
              <a:t>호출자는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 반드시 큐에서 기다려 리소스에 대한 독단적인 접근을 획득해야 합니다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반대로 </a:t>
            </a:r>
            <a:r>
              <a:rPr lang="ko-KR" altLang="en-US" sz="1100" b="0" baseline="0" dirty="0" err="1" smtClean="0">
                <a:latin typeface="Times New Roman" pitchFamily="18" charset="0"/>
                <a:cs typeface="Times New Roman" pitchFamily="18" charset="0"/>
              </a:rPr>
              <a:t>비공유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 리소스는 특정 </a:t>
            </a:r>
            <a:r>
              <a:rPr lang="ko-KR" altLang="en-US" sz="1100" b="0" baseline="0" dirty="0" err="1" smtClean="0">
                <a:latin typeface="Times New Roman" pitchFamily="18" charset="0"/>
                <a:cs typeface="Times New Roman" pitchFamily="18" charset="0"/>
              </a:rPr>
              <a:t>호출자에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 전담된 코드 부분입니다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. FPGA VI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의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재호출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불가 </a:t>
            </a:r>
            <a:r>
              <a:rPr lang="en-US" altLang="ko-KR" sz="1100" b="0" baseline="0" dirty="0" err="1" smtClean="0"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를 사용하면 하나의 </a:t>
            </a:r>
            <a:r>
              <a:rPr lang="en-US" altLang="ko-KR" sz="1100" b="0" baseline="0" dirty="0" err="1" smtClean="0"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복사본만이 하드웨어가 되고 모든 </a:t>
            </a:r>
            <a:r>
              <a:rPr lang="ko-KR" altLang="en-US" sz="1100" b="0" baseline="0" dirty="0" err="1" smtClean="0">
                <a:latin typeface="Times New Roman" pitchFamily="18" charset="0"/>
                <a:cs typeface="Times New Roman" pitchFamily="18" charset="0"/>
              </a:rPr>
              <a:t>호출자는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 하드웨어 리소스를 공유합니다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이렇게 하면 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코드의 실행 속도를 감소시킬 수 있습니다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. FGPA VI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에서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재호출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b="0" baseline="0" dirty="0" err="1" smtClean="0"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를 사용하고 싶다면 </a:t>
            </a:r>
            <a:r>
              <a:rPr lang="en-US" altLang="ko-KR" sz="1100" b="0" baseline="0" dirty="0" err="1" smtClean="0"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의 각 호출은 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상의 전용 코드 영역을 생성합니다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예를 들어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블록 다이어그램에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재호출 </a:t>
            </a:r>
            <a:r>
              <a:rPr lang="en-US" altLang="ko-KR" sz="1100" b="0" baseline="0" dirty="0" err="1" smtClean="0"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로 구성된 이벤트 카운터의 다섯 </a:t>
            </a:r>
            <a:r>
              <a:rPr lang="ko-KR" altLang="en-US" sz="1100" b="0" baseline="0" dirty="0" err="1" smtClean="0">
                <a:latin typeface="Times New Roman" pitchFamily="18" charset="0"/>
                <a:cs typeface="Times New Roman" pitchFamily="18" charset="0"/>
              </a:rPr>
              <a:t>인스턴스들을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 가지고 있다면 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LabVIEW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에서 이벤트 카운터의 독립적인 다섯 복사본을 실행합니다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하지만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이벤트 카운터 </a:t>
            </a:r>
            <a:r>
              <a:rPr lang="en-US" altLang="ko-KR" sz="1100" b="0" baseline="0" dirty="0" err="1" smtClean="0"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가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재호출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불가라면 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LabVIEW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상의 하드웨어에 한 가지 이벤트 카운터만을 실행합니다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100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5" name="Notes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dirty="0" smtClean="0"/>
              <a:t>여러 가지 최적화 기법을 사용하여 비 작동 또는 부절절하게</a:t>
            </a:r>
            <a:r>
              <a:rPr lang="ko-KR" altLang="en-US" baseline="0" dirty="0" smtClean="0"/>
              <a:t> </a:t>
            </a:r>
            <a:r>
              <a:rPr lang="ko-KR" altLang="en-US" dirty="0" smtClean="0"/>
              <a:t>작동하는 어플리케이션을 사용할 수 있는 솔루션으로 바꿀 수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위의 표는 주요 최적화 기술 일부와 </a:t>
            </a:r>
            <a:r>
              <a:rPr lang="en-US" altLang="ko-KR" dirty="0" smtClean="0"/>
              <a:t>FPGA </a:t>
            </a:r>
            <a:r>
              <a:rPr lang="ko-KR" altLang="en-US" dirty="0" smtClean="0"/>
              <a:t>및 크기에 끼치는 영향에 대해 나타내고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이 기법들은 </a:t>
            </a:r>
            <a:r>
              <a:rPr lang="en-US" altLang="ko-KR" dirty="0" err="1" smtClean="0"/>
              <a:t>CompactRIO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타겟들</a:t>
            </a:r>
            <a:r>
              <a:rPr lang="ko-KR" altLang="en-US" dirty="0" smtClean="0"/>
              <a:t> 뿐만 아니라 기타 </a:t>
            </a:r>
            <a:r>
              <a:rPr lang="ko-KR" altLang="en-US" dirty="0" err="1" smtClean="0"/>
              <a:t>내쇼날인스트루먼트</a:t>
            </a:r>
            <a:r>
              <a:rPr lang="ko-KR" altLang="en-US" dirty="0" smtClean="0"/>
              <a:t> </a:t>
            </a:r>
            <a:r>
              <a:rPr lang="en-US" altLang="ko-KR" dirty="0" smtClean="0"/>
              <a:t>FPGA </a:t>
            </a:r>
            <a:r>
              <a:rPr lang="ko-KR" altLang="en-US" dirty="0" err="1" smtClean="0"/>
              <a:t>타겟용으로</a:t>
            </a:r>
            <a:r>
              <a:rPr lang="ko-KR" altLang="en-US" dirty="0" smtClean="0"/>
              <a:t> 작동합니다</a:t>
            </a:r>
            <a:r>
              <a:rPr lang="en-US" altLang="ko-KR" dirty="0" smtClean="0"/>
              <a:t>.</a:t>
            </a:r>
            <a:endParaRPr lang="en-US" dirty="0" smtClean="0"/>
          </a:p>
          <a:p>
            <a:pPr lvl="1"/>
            <a:r>
              <a:rPr lang="ko-KR" altLang="en-US" dirty="0" smtClean="0"/>
              <a:t>최적화 기법의 세</a:t>
            </a:r>
            <a:r>
              <a:rPr lang="ko-KR" altLang="en-US" baseline="0" dirty="0" smtClean="0"/>
              <a:t> 단계는 다음을 포함합니다</a:t>
            </a:r>
            <a:r>
              <a:rPr lang="en-US" dirty="0" smtClean="0"/>
              <a:t>: </a:t>
            </a:r>
          </a:p>
          <a:p>
            <a:pPr lvl="2"/>
            <a:r>
              <a:rPr lang="ko-KR" altLang="en-US" dirty="0" smtClean="0"/>
              <a:t>주요 코드 변경이 필요 없는 기본적인 최적화 기법</a:t>
            </a:r>
            <a:endParaRPr lang="en-US" dirty="0" smtClean="0"/>
          </a:p>
          <a:p>
            <a:pPr lvl="2"/>
            <a:r>
              <a:rPr lang="ko-KR" altLang="en-US" dirty="0" smtClean="0"/>
              <a:t>코드 구조에 변경이 필요한 아키텍처 최적화</a:t>
            </a:r>
            <a:endParaRPr lang="en-US" dirty="0" smtClean="0"/>
          </a:p>
          <a:p>
            <a:pPr lvl="2"/>
            <a:r>
              <a:rPr lang="en-US" dirty="0" smtClean="0"/>
              <a:t>FPGA</a:t>
            </a:r>
            <a:r>
              <a:rPr lang="en-US" baseline="0" dirty="0" smtClean="0"/>
              <a:t> </a:t>
            </a:r>
            <a:r>
              <a:rPr lang="ko-KR" altLang="en-US" baseline="0" dirty="0" smtClean="0"/>
              <a:t>아키텍처의 세밀한 지식이 필요한 고급 기법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8" name="Slide Image Placeholder 7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이 </a:t>
            </a:r>
            <a:r>
              <a:rPr lang="en-US" altLang="ko-KR" sz="1100" b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는 어레이를 사용하여 </a:t>
            </a:r>
            <a:r>
              <a:rPr lang="ko-KR" altLang="en-US" sz="1100" b="0" dirty="0" err="1" smtClean="0">
                <a:latin typeface="Times New Roman" pitchFamily="18" charset="0"/>
                <a:cs typeface="Times New Roman" pitchFamily="18" charset="0"/>
              </a:rPr>
              <a:t>사인파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 데이터를 </a:t>
            </a:r>
            <a:r>
              <a:rPr lang="ko-KR" altLang="en-US" sz="1100" b="0" dirty="0" err="1" smtClean="0">
                <a:latin typeface="Times New Roman" pitchFamily="18" charset="0"/>
                <a:cs typeface="Times New Roman" pitchFamily="18" charset="0"/>
              </a:rPr>
              <a:t>저정합니다</a:t>
            </a:r>
            <a:r>
              <a:rPr lang="en-US" altLang="ko-KR" sz="1100" b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본 </a:t>
            </a:r>
            <a:r>
              <a:rPr lang="ko-KR" altLang="en-US" sz="1100" b="0" dirty="0" err="1" smtClean="0">
                <a:latin typeface="Times New Roman" pitchFamily="18" charset="0"/>
                <a:cs typeface="Times New Roman" pitchFamily="18" charset="0"/>
              </a:rPr>
              <a:t>어레이는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 값을 얻기 위해 </a:t>
            </a:r>
            <a:r>
              <a:rPr lang="ko-KR" altLang="en-US" sz="1100" b="0" dirty="0" err="1" smtClean="0">
                <a:latin typeface="Times New Roman" pitchFamily="18" charset="0"/>
                <a:cs typeface="Times New Roman" pitchFamily="18" charset="0"/>
              </a:rPr>
              <a:t>인덱싱됩니다</a:t>
            </a:r>
            <a:r>
              <a:rPr lang="en-US" altLang="ko-KR" sz="1100" b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추가적으로 네 개의 이전 값들은 시프트 레지스터에 저장됩니다</a:t>
            </a:r>
            <a:r>
              <a:rPr lang="en-US" altLang="ko-KR" sz="1100" b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네 개의 이전 값들은 평균입니다</a:t>
            </a:r>
            <a:r>
              <a:rPr lang="en-US" altLang="ko-KR" sz="1100" b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이 </a:t>
            </a:r>
            <a:r>
              <a:rPr lang="en-US" altLang="ko-KR" sz="1100" b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는 컴파일링하기에 너무 큽니다</a:t>
            </a:r>
            <a:r>
              <a:rPr lang="en-US" altLang="ko-KR" sz="1100" b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이 코드를 최적화하려면 무엇을 할 수 있을까요</a:t>
            </a:r>
            <a:r>
              <a:rPr lang="en-US" altLang="ko-KR" sz="1100" b="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en-US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b="0" dirty="0" err="1" smtClean="0"/>
              <a:t>어레이를</a:t>
            </a:r>
            <a:r>
              <a:rPr lang="ko-KR" altLang="en-US" b="0" dirty="0" smtClean="0"/>
              <a:t> </a:t>
            </a:r>
            <a:r>
              <a:rPr lang="ko-KR" altLang="en-US" b="0" dirty="0" err="1" smtClean="0"/>
              <a:t>룩업</a:t>
            </a:r>
            <a:r>
              <a:rPr lang="ko-KR" altLang="en-US" b="0" dirty="0" smtClean="0"/>
              <a:t> 테이블로 대체했습니다</a:t>
            </a:r>
            <a:r>
              <a:rPr lang="en-US" altLang="ko-KR" b="0" dirty="0" smtClean="0"/>
              <a:t>. </a:t>
            </a:r>
            <a:r>
              <a:rPr lang="ko-KR" altLang="en-US" b="0" dirty="0" smtClean="0"/>
              <a:t>이 변경만으로도 프로그램을 컴파일링할 수 있고 </a:t>
            </a:r>
            <a:r>
              <a:rPr lang="en-US" altLang="ko-KR" b="0" dirty="0" smtClean="0"/>
              <a:t>1M </a:t>
            </a:r>
            <a:r>
              <a:rPr lang="ko-KR" altLang="en-US" b="0" dirty="0" err="1" smtClean="0"/>
              <a:t>게이트</a:t>
            </a:r>
            <a:r>
              <a:rPr lang="ko-KR" altLang="en-US" b="0" dirty="0" smtClean="0"/>
              <a:t> </a:t>
            </a:r>
            <a:r>
              <a:rPr lang="en-US" altLang="ko-KR" b="0" dirty="0" smtClean="0"/>
              <a:t>FPGA</a:t>
            </a:r>
            <a:r>
              <a:rPr lang="ko-KR" altLang="en-US" b="0" dirty="0" smtClean="0"/>
              <a:t>의 </a:t>
            </a:r>
            <a:r>
              <a:rPr lang="en-US" altLang="ko-KR" b="0" dirty="0" smtClean="0"/>
              <a:t>18%</a:t>
            </a:r>
            <a:r>
              <a:rPr lang="ko-KR" altLang="en-US" b="0" dirty="0" smtClean="0"/>
              <a:t>만 사용합니다</a:t>
            </a:r>
            <a:r>
              <a:rPr lang="en-US" altLang="ko-KR" b="0" dirty="0" smtClean="0"/>
              <a:t>. </a:t>
            </a:r>
            <a:r>
              <a:rPr lang="ko-KR" altLang="en-US" b="0" dirty="0" smtClean="0"/>
              <a:t>프로그램을 좀 더 최적화할 수 있을까요</a:t>
            </a:r>
            <a:r>
              <a:rPr lang="en-US" altLang="ko-KR" b="0" dirty="0" smtClean="0"/>
              <a:t>?</a:t>
            </a:r>
            <a:endParaRPr lang="en-US" b="0" dirty="0" smtClean="0"/>
          </a:p>
          <a:p>
            <a:pPr lvl="1">
              <a:spcBef>
                <a:spcPts val="900"/>
              </a:spcBef>
              <a:spcAft>
                <a:spcPts val="600"/>
              </a:spcAft>
            </a:pPr>
            <a:r>
              <a:rPr lang="en-US" b="1" dirty="0" smtClean="0">
                <a:latin typeface="Arial Narrow" pitchFamily="34" charset="0"/>
              </a:rPr>
              <a:t>	</a:t>
            </a:r>
            <a:r>
              <a:rPr lang="ko-KR" altLang="en-US" b="1" dirty="0" smtClean="0">
                <a:latin typeface="Arial Narrow" pitchFamily="34" charset="0"/>
              </a:rPr>
              <a:t>팁</a:t>
            </a:r>
            <a:r>
              <a:rPr lang="en-US" b="0" dirty="0" smtClean="0"/>
              <a:t>	</a:t>
            </a:r>
            <a:r>
              <a:rPr lang="ko-KR" altLang="en-US" b="0" dirty="0" smtClean="0"/>
              <a:t>어떤 함수가 전체 </a:t>
            </a:r>
            <a:r>
              <a:rPr lang="en-US" altLang="ko-KR" b="0" dirty="0" smtClean="0"/>
              <a:t>FPGA</a:t>
            </a:r>
            <a:r>
              <a:rPr lang="en-US" altLang="ko-KR" b="0" baseline="0" dirty="0" smtClean="0"/>
              <a:t> </a:t>
            </a:r>
            <a:r>
              <a:rPr lang="ko-KR" altLang="en-US" b="0" baseline="0" dirty="0" smtClean="0"/>
              <a:t>공간을 사용할까요</a:t>
            </a:r>
            <a:r>
              <a:rPr lang="en-US" altLang="ko-KR" b="0" baseline="0" dirty="0" smtClean="0"/>
              <a:t>?</a:t>
            </a:r>
            <a:endParaRPr lang="en-US" b="0" dirty="0" smtClean="0"/>
          </a:p>
          <a:p>
            <a:pPr lvl="1">
              <a:tabLst>
                <a:tab pos="457200" algn="l"/>
                <a:tab pos="1028700" algn="l"/>
              </a:tabLst>
            </a:pPr>
            <a:r>
              <a:rPr lang="en-US" b="0" dirty="0" smtClean="0"/>
              <a:t>Number of SLICEs: 1090 out of 5120 = 21%</a:t>
            </a:r>
            <a:endParaRPr lang="en-US" b="0" dirty="0"/>
          </a:p>
        </p:txBody>
      </p:sp>
      <p:pic>
        <p:nvPicPr>
          <p:cNvPr id="61443" name="Picture 3" descr="C:\Documents and Settings\spinsonn\Desktop\tip-bw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050" y="5307679"/>
            <a:ext cx="152400" cy="228287"/>
          </a:xfrm>
          <a:prstGeom prst="rect">
            <a:avLst/>
          </a:prstGeom>
          <a:noFill/>
        </p:spPr>
      </p:pic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b="0" dirty="0" smtClean="0"/>
              <a:t>Quotient</a:t>
            </a:r>
            <a:r>
              <a:rPr lang="en-US" b="0" baseline="0" dirty="0" smtClean="0"/>
              <a:t> &amp; Remainder </a:t>
            </a:r>
            <a:r>
              <a:rPr lang="ko-KR" altLang="en-US" b="0" baseline="0" dirty="0" smtClean="0"/>
              <a:t>함수를 제거했습니다</a:t>
            </a:r>
            <a:r>
              <a:rPr lang="en-US" altLang="ko-KR" b="0" baseline="0" dirty="0" smtClean="0"/>
              <a:t>. </a:t>
            </a:r>
            <a:r>
              <a:rPr lang="ko-KR" altLang="en-US" b="0" baseline="0" dirty="0" err="1" smtClean="0"/>
              <a:t>룩업</a:t>
            </a:r>
            <a:r>
              <a:rPr lang="ko-KR" altLang="en-US" b="0" baseline="0" dirty="0" smtClean="0"/>
              <a:t> 테이블을 통해 </a:t>
            </a:r>
            <a:r>
              <a:rPr lang="ko-KR" altLang="en-US" b="0" baseline="0" dirty="0" err="1" smtClean="0"/>
              <a:t>인덱싱한</a:t>
            </a:r>
            <a:r>
              <a:rPr lang="ko-KR" altLang="en-US" b="0" baseline="0" dirty="0" smtClean="0"/>
              <a:t> </a:t>
            </a:r>
            <a:r>
              <a:rPr lang="en-US" b="0" dirty="0" smtClean="0"/>
              <a:t>Quotient</a:t>
            </a:r>
            <a:r>
              <a:rPr lang="en-US" b="0" baseline="0" dirty="0" smtClean="0"/>
              <a:t> &amp; Remainder </a:t>
            </a:r>
            <a:r>
              <a:rPr lang="ko-KR" altLang="en-US" b="0" baseline="0" dirty="0" smtClean="0"/>
              <a:t>함수는 시프트 레지스터 카운터 연산으로 대체되었습니다</a:t>
            </a:r>
            <a:r>
              <a:rPr lang="en-US" altLang="ko-KR" b="0" baseline="0" dirty="0" smtClean="0"/>
              <a:t>. </a:t>
            </a:r>
            <a:r>
              <a:rPr lang="ko-KR" altLang="en-US" b="0" baseline="0" dirty="0" smtClean="0"/>
              <a:t>시프트 레지스터 카운터 연산은 </a:t>
            </a:r>
            <a:r>
              <a:rPr lang="en-US" altLang="ko-KR" b="0" baseline="0" dirty="0" smtClean="0"/>
              <a:t>FPGA</a:t>
            </a:r>
            <a:r>
              <a:rPr lang="ko-KR" altLang="en-US" b="0" baseline="0" dirty="0" smtClean="0"/>
              <a:t>에서는 일반적인 기법입니다</a:t>
            </a:r>
            <a:r>
              <a:rPr lang="en-US" altLang="ko-KR" b="0" baseline="0" dirty="0" smtClean="0"/>
              <a:t>. </a:t>
            </a:r>
            <a:r>
              <a:rPr lang="ko-KR" altLang="en-US" b="0" baseline="0" dirty="0" smtClean="0"/>
              <a:t>기타 </a:t>
            </a:r>
            <a:r>
              <a:rPr lang="en-US" b="0" dirty="0" smtClean="0"/>
              <a:t>Quotient</a:t>
            </a:r>
            <a:r>
              <a:rPr lang="en-US" b="0" baseline="0" dirty="0" smtClean="0"/>
              <a:t> &amp; Remainder </a:t>
            </a:r>
            <a:r>
              <a:rPr lang="ko-KR" altLang="en-US" b="0" baseline="0" dirty="0" smtClean="0"/>
              <a:t>함수는</a:t>
            </a:r>
            <a:r>
              <a:rPr lang="en-US" b="0" baseline="0" dirty="0" smtClean="0"/>
              <a:t> Scale By a Power of 2</a:t>
            </a:r>
            <a:r>
              <a:rPr lang="ko-KR" altLang="en-US" b="0" baseline="0" dirty="0" smtClean="0"/>
              <a:t>를 </a:t>
            </a:r>
            <a:r>
              <a:rPr lang="en-US" altLang="ko-KR" b="0" baseline="0" dirty="0" smtClean="0"/>
              <a:t>power of n</a:t>
            </a:r>
            <a:r>
              <a:rPr lang="ko-KR" altLang="en-US" b="0" baseline="0" dirty="0" smtClean="0"/>
              <a:t>을 대체했습니다</a:t>
            </a:r>
            <a:r>
              <a:rPr lang="en-US" altLang="ko-KR" b="0" baseline="0" dirty="0" smtClean="0"/>
              <a:t>. Scale By a Power of 2 </a:t>
            </a:r>
            <a:r>
              <a:rPr lang="ko-KR" altLang="en-US" b="0" baseline="0" dirty="0" smtClean="0"/>
              <a:t>함수는 </a:t>
            </a:r>
            <a:r>
              <a:rPr lang="en-US" altLang="ko-KR" b="0" baseline="0" dirty="0" smtClean="0"/>
              <a:t>FPGA</a:t>
            </a:r>
            <a:r>
              <a:rPr lang="ko-KR" altLang="en-US" b="0" baseline="0" dirty="0" smtClean="0"/>
              <a:t>의 아주 적은 용량을 사용하는 상수 입력을 가지고 있습니다</a:t>
            </a:r>
            <a:r>
              <a:rPr lang="en-US" altLang="ko-KR" b="0" baseline="0" dirty="0" smtClean="0"/>
              <a:t>.</a:t>
            </a:r>
            <a:endParaRPr lang="en-US" b="0" dirty="0" smtClean="0"/>
          </a:p>
          <a:p>
            <a:pPr lvl="1">
              <a:spcBef>
                <a:spcPts val="900"/>
              </a:spcBef>
              <a:spcAft>
                <a:spcPts val="600"/>
              </a:spcAft>
              <a:tabLst>
                <a:tab pos="457200" algn="l"/>
                <a:tab pos="1028700" algn="l"/>
              </a:tabLst>
            </a:pPr>
            <a:r>
              <a:rPr lang="en-US" b="1" dirty="0" smtClean="0">
                <a:latin typeface="Arial Narrow" pitchFamily="34" charset="0"/>
              </a:rPr>
              <a:t>	</a:t>
            </a:r>
            <a:r>
              <a:rPr lang="ko-KR" altLang="en-US" b="1" dirty="0" smtClean="0">
                <a:latin typeface="Arial Narrow" pitchFamily="34" charset="0"/>
              </a:rPr>
              <a:t>노트</a:t>
            </a:r>
            <a:r>
              <a:rPr lang="en-US" b="0" dirty="0" smtClean="0"/>
              <a:t>	Scale by 2</a:t>
            </a:r>
            <a:r>
              <a:rPr lang="en-US" b="0" baseline="30000" dirty="0" smtClean="0"/>
              <a:t>–2</a:t>
            </a:r>
            <a:r>
              <a:rPr lang="en-US" b="0" dirty="0" smtClean="0"/>
              <a:t> 4</a:t>
            </a:r>
            <a:r>
              <a:rPr lang="ko-KR" altLang="en-US" b="0" dirty="0" smtClean="0"/>
              <a:t>로 나눈 것과 동등합니다</a:t>
            </a:r>
            <a:r>
              <a:rPr lang="en-US" altLang="ko-KR" b="0" dirty="0" smtClean="0"/>
              <a:t>.</a:t>
            </a:r>
            <a:endParaRPr lang="en-US" b="0" dirty="0" smtClean="0"/>
          </a:p>
          <a:p>
            <a:pPr lvl="1"/>
            <a:r>
              <a:rPr lang="ko-KR" altLang="en-US" b="0" dirty="0" smtClean="0"/>
              <a:t>더 효율적인 방법이 있을까요</a:t>
            </a:r>
            <a:r>
              <a:rPr lang="en-US" altLang="ko-KR" b="0" dirty="0" smtClean="0"/>
              <a:t>?</a:t>
            </a:r>
            <a:endParaRPr lang="en-US" b="0" dirty="0" smtClean="0"/>
          </a:p>
          <a:p>
            <a:pPr lvl="1"/>
            <a:r>
              <a:rPr lang="en-US" b="0" dirty="0" smtClean="0"/>
              <a:t>Number of SLICEs: 511 out of 5120 = 9%</a:t>
            </a:r>
            <a:endParaRPr lang="en-US" b="0" dirty="0"/>
          </a:p>
        </p:txBody>
      </p:sp>
      <p:pic>
        <p:nvPicPr>
          <p:cNvPr id="174081" name="Picture 1" descr="C:\Documents and Settings\spinsonn\Desktop\note-bw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050" y="5827667"/>
            <a:ext cx="215900" cy="215605"/>
          </a:xfrm>
          <a:prstGeom prst="rect">
            <a:avLst/>
          </a:prstGeom>
          <a:noFill/>
        </p:spPr>
      </p:pic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>
              <a:defRPr/>
            </a:pPr>
            <a:r>
              <a:rPr lang="en-US" sz="1400" b="1" kern="1200" baseline="0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D. </a:t>
            </a:r>
            <a:r>
              <a:rPr lang="ko-KR" altLang="en-US" sz="1400" b="1" kern="1200" baseline="0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구조 최적화</a:t>
            </a:r>
            <a:endParaRPr lang="en-US" sz="1400" b="1" kern="1200" baseline="0" dirty="0" smtClean="0">
              <a:solidFill>
                <a:schemeClr val="tx1"/>
              </a:solidFill>
              <a:latin typeface="Arial Narrow" pitchFamily="34" charset="0"/>
              <a:cs typeface="Times New Roman" pitchFamily="18" charset="0"/>
            </a:endParaRPr>
          </a:p>
          <a:p>
            <a:pPr lvl="1">
              <a:defRPr/>
            </a:pPr>
            <a:r>
              <a:rPr lang="ko-KR" altLang="en-US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구조</a:t>
            </a:r>
            <a:r>
              <a:rPr lang="en-US" altLang="ko-KR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-</a:t>
            </a:r>
            <a:r>
              <a:rPr lang="ko-KR" altLang="en-US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관련 </a:t>
            </a:r>
            <a:r>
              <a:rPr lang="en-US" altLang="ko-KR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FPGA </a:t>
            </a:r>
            <a:r>
              <a:rPr lang="ko-KR" altLang="en-US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최적화 방법이 있습니다</a:t>
            </a:r>
            <a:r>
              <a:rPr lang="en-US" altLang="ko-KR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. </a:t>
            </a:r>
            <a:r>
              <a:rPr lang="ko-KR" altLang="en-US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이 방법들은 어플리케이션 특정적이며 시행 전 디자인 단계가 필요하기 때문에 보다 고급 최적화 기법입니다</a:t>
            </a:r>
            <a:r>
              <a:rPr lang="en-US" altLang="ko-KR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. </a:t>
            </a:r>
            <a:r>
              <a:rPr lang="ko-KR" altLang="en-US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고급 최적화 기법을 알아보기 전에 몇 가지 개념부터 알고 넘어가야 합니다</a:t>
            </a:r>
            <a:r>
              <a:rPr lang="en-US" altLang="ko-KR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. </a:t>
            </a:r>
            <a:r>
              <a:rPr lang="ko-KR" altLang="en-US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가장 중요한 개념은 활성화 체인입니다</a:t>
            </a:r>
            <a:r>
              <a:rPr lang="en-US" altLang="ko-KR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. </a:t>
            </a:r>
            <a:r>
              <a:rPr lang="ko-KR" altLang="en-US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활성화 체인</a:t>
            </a:r>
            <a:r>
              <a:rPr lang="en-US" altLang="ko-KR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(enable chain)</a:t>
            </a:r>
            <a:r>
              <a:rPr lang="ko-KR" altLang="en-US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은 </a:t>
            </a:r>
            <a:r>
              <a:rPr lang="en-US" altLang="ko-KR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FPGA </a:t>
            </a:r>
            <a:r>
              <a:rPr lang="ko-KR" altLang="en-US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코드에 추가되는 </a:t>
            </a:r>
            <a:r>
              <a:rPr lang="ko-KR" altLang="en-US" sz="1100" kern="1200" baseline="0" dirty="0" err="1" smtClean="0">
                <a:solidFill>
                  <a:schemeClr val="tx1"/>
                </a:solidFill>
                <a:cs typeface="Times New Roman" pitchFamily="18" charset="0"/>
              </a:rPr>
              <a:t>로직으로서</a:t>
            </a:r>
            <a:r>
              <a:rPr lang="ko-KR" altLang="en-US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altLang="ko-KR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FPGA</a:t>
            </a:r>
            <a:r>
              <a:rPr lang="ko-KR" altLang="en-US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의 데이터 흐름이 </a:t>
            </a:r>
            <a:r>
              <a:rPr lang="en-US" altLang="ko-KR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LabVIEW </a:t>
            </a:r>
            <a:r>
              <a:rPr lang="ko-KR" altLang="en-US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데이터 흐름 패러다임과 일치합니다</a:t>
            </a:r>
            <a:r>
              <a:rPr lang="en-US" altLang="ko-KR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. </a:t>
            </a:r>
            <a:r>
              <a:rPr lang="ko-KR" altLang="en-US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활성화 체인은 일련의 </a:t>
            </a:r>
            <a:r>
              <a:rPr lang="ko-KR" altLang="en-US" sz="1100" kern="1200" baseline="0" dirty="0" err="1" smtClean="0">
                <a:solidFill>
                  <a:schemeClr val="tx1"/>
                </a:solidFill>
                <a:cs typeface="Times New Roman" pitchFamily="18" charset="0"/>
              </a:rPr>
              <a:t>플립플롭으로서</a:t>
            </a:r>
            <a:r>
              <a:rPr lang="ko-KR" altLang="en-US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 레지스터라고도 하며 블록 다이어그램의 실질적인 데이터 흐름과 병렬로 실행됩니다</a:t>
            </a:r>
            <a:r>
              <a:rPr lang="en-US" altLang="ko-KR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. </a:t>
            </a:r>
            <a:r>
              <a:rPr lang="ko-KR" altLang="en-US" sz="1100" kern="1200" baseline="0" dirty="0" err="1" smtClean="0">
                <a:solidFill>
                  <a:schemeClr val="tx1"/>
                </a:solidFill>
                <a:cs typeface="Times New Roman" pitchFamily="18" charset="0"/>
              </a:rPr>
              <a:t>플립플롭은</a:t>
            </a:r>
            <a:r>
              <a:rPr lang="ko-KR" altLang="en-US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 비트 데이터를 가지고 있으며 </a:t>
            </a:r>
            <a:r>
              <a:rPr lang="ko-KR" altLang="en-US" sz="1100" kern="1200" baseline="0" dirty="0" err="1" smtClean="0">
                <a:solidFill>
                  <a:schemeClr val="tx1"/>
                </a:solidFill>
                <a:cs typeface="Times New Roman" pitchFamily="18" charset="0"/>
              </a:rPr>
              <a:t>클럭</a:t>
            </a:r>
            <a:r>
              <a:rPr lang="ko-KR" altLang="en-US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ko-KR" altLang="en-US" sz="1100" kern="1200" baseline="0" dirty="0" err="1" smtClean="0">
                <a:solidFill>
                  <a:schemeClr val="tx1"/>
                </a:solidFill>
                <a:cs typeface="Times New Roman" pitchFamily="18" charset="0"/>
              </a:rPr>
              <a:t>엣지에</a:t>
            </a:r>
            <a:r>
              <a:rPr lang="ko-KR" altLang="en-US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 데이터를 출력합니다</a:t>
            </a:r>
            <a:r>
              <a:rPr lang="en-US" altLang="ko-KR" sz="1100" kern="1200" baseline="0" dirty="0" smtClean="0">
                <a:solidFill>
                  <a:schemeClr val="tx1"/>
                </a:solidFill>
                <a:cs typeface="Times New Roman" pitchFamily="18" charset="0"/>
              </a:rPr>
              <a:t>.</a:t>
            </a:r>
          </a:p>
          <a:p>
            <a:pPr lvl="1">
              <a:defRPr/>
            </a:pPr>
            <a:endParaRPr lang="en-US" sz="1100" kern="1200" baseline="0" dirty="0" smtClean="0">
              <a:solidFill>
                <a:schemeClr val="tx1"/>
              </a:solidFill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400" b="1" dirty="0" smtClean="0">
                <a:latin typeface="Arial Narrow" pitchFamily="34" charset="0"/>
              </a:rPr>
              <a:t>LabVIEW</a:t>
            </a:r>
            <a:r>
              <a:rPr lang="ko-KR" altLang="en-US" sz="1400" b="1" dirty="0" smtClean="0">
                <a:latin typeface="Arial Narrow" pitchFamily="34" charset="0"/>
              </a:rPr>
              <a:t>를 </a:t>
            </a:r>
            <a:r>
              <a:rPr lang="en-US" altLang="ko-KR" sz="1400" b="1" dirty="0" smtClean="0">
                <a:latin typeface="Arial Narrow" pitchFamily="34" charset="0"/>
              </a:rPr>
              <a:t>F</a:t>
            </a:r>
            <a:r>
              <a:rPr lang="en-US" sz="1400" b="1" dirty="0" smtClean="0">
                <a:latin typeface="Arial Narrow" pitchFamily="34" charset="0"/>
              </a:rPr>
              <a:t>PGA</a:t>
            </a:r>
            <a:r>
              <a:rPr lang="ko-KR" altLang="en-US" sz="1400" b="1" dirty="0" smtClean="0">
                <a:latin typeface="Arial Narrow" pitchFamily="34" charset="0"/>
              </a:rPr>
              <a:t>에 맞게 변형시키는 방법</a:t>
            </a:r>
            <a:endParaRPr lang="en-US" sz="1400" b="1" dirty="0" smtClean="0">
              <a:latin typeface="Arial Narrow" pitchFamily="34" charset="0"/>
            </a:endParaRPr>
          </a:p>
          <a:p>
            <a:pPr lvl="1"/>
            <a:r>
              <a:rPr lang="en-US" sz="1100" b="0" dirty="0" smtClean="0"/>
              <a:t>LabVIEW</a:t>
            </a:r>
            <a:r>
              <a:rPr lang="ko-KR" altLang="en-US" sz="1100" b="0" dirty="0" smtClean="0"/>
              <a:t>는 데이터 흐름 방식으로 코드를 실행합니다</a:t>
            </a:r>
            <a:r>
              <a:rPr lang="en-US" altLang="ko-KR" sz="1100" b="0" dirty="0" smtClean="0"/>
              <a:t>. </a:t>
            </a:r>
            <a:r>
              <a:rPr lang="ko-KR" altLang="en-US" sz="1100" b="0" dirty="0" smtClean="0"/>
              <a:t>데이터가 </a:t>
            </a:r>
            <a:r>
              <a:rPr lang="ko-KR" altLang="en-US" sz="1100" b="0" dirty="0" err="1" smtClean="0"/>
              <a:t>노드에</a:t>
            </a:r>
            <a:r>
              <a:rPr lang="ko-KR" altLang="en-US" sz="1100" b="0" dirty="0" smtClean="0"/>
              <a:t> 해당하는 모든 입력에 </a:t>
            </a:r>
            <a:r>
              <a:rPr lang="ko-KR" altLang="en-US" sz="1100" b="0" dirty="0" smtClean="0"/>
              <a:t>존재할 때 </a:t>
            </a:r>
            <a:r>
              <a:rPr lang="ko-KR" altLang="en-US" sz="1100" b="0" dirty="0" err="1" smtClean="0"/>
              <a:t>노드는</a:t>
            </a:r>
            <a:r>
              <a:rPr lang="ko-KR" altLang="en-US" sz="1100" b="0" dirty="0" smtClean="0"/>
              <a:t> 실행됩니다</a:t>
            </a:r>
            <a:r>
              <a:rPr lang="en-US" altLang="ko-KR" sz="1100" b="0" dirty="0" smtClean="0"/>
              <a:t>. </a:t>
            </a:r>
            <a:r>
              <a:rPr lang="ko-KR" altLang="en-US" sz="1100" b="0" dirty="0" err="1" smtClean="0"/>
              <a:t>노드가</a:t>
            </a:r>
            <a:r>
              <a:rPr lang="ko-KR" altLang="en-US" sz="1100" b="0" dirty="0" smtClean="0"/>
              <a:t> 실행을 마치면 </a:t>
            </a:r>
            <a:r>
              <a:rPr lang="ko-KR" altLang="en-US" sz="1100" b="0" dirty="0" err="1" smtClean="0"/>
              <a:t>노드의</a:t>
            </a:r>
            <a:r>
              <a:rPr lang="ko-KR" altLang="en-US" sz="1100" b="0" dirty="0" smtClean="0"/>
              <a:t> 출력은 데이터를 다음 </a:t>
            </a:r>
            <a:r>
              <a:rPr lang="ko-KR" altLang="en-US" sz="1100" b="0" dirty="0" err="1" smtClean="0"/>
              <a:t>노드</a:t>
            </a:r>
            <a:r>
              <a:rPr lang="ko-KR" altLang="en-US" sz="1100" b="0" dirty="0" smtClean="0"/>
              <a:t> </a:t>
            </a:r>
            <a:r>
              <a:rPr lang="ko-KR" altLang="en-US" sz="1100" b="0" dirty="0" err="1" smtClean="0"/>
              <a:t>다운스트림으로</a:t>
            </a:r>
            <a:r>
              <a:rPr lang="ko-KR" altLang="en-US" sz="1100" b="0" dirty="0" smtClean="0"/>
              <a:t> </a:t>
            </a:r>
            <a:r>
              <a:rPr lang="ko-KR" altLang="en-US" sz="1100" b="0" dirty="0" smtClean="0"/>
              <a:t>전달합니다</a:t>
            </a:r>
            <a:r>
              <a:rPr lang="en-US" altLang="ko-KR" sz="1100" b="0" dirty="0" smtClean="0"/>
              <a:t>. </a:t>
            </a:r>
            <a:r>
              <a:rPr lang="ko-KR" altLang="en-US" sz="1100" b="0" dirty="0" err="1" smtClean="0"/>
              <a:t>첫번째로</a:t>
            </a:r>
            <a:r>
              <a:rPr lang="en-US" altLang="ko-KR" sz="1100" b="0" dirty="0" smtClean="0"/>
              <a:t>,</a:t>
            </a:r>
            <a:r>
              <a:rPr lang="en-US" altLang="ko-KR" sz="1100" b="0" baseline="0" dirty="0" smtClean="0"/>
              <a:t> </a:t>
            </a:r>
            <a:r>
              <a:rPr lang="ko-KR" altLang="en-US" sz="1100" b="0" baseline="0" dirty="0" err="1" smtClean="0"/>
              <a:t>노드는</a:t>
            </a:r>
            <a:r>
              <a:rPr lang="ko-KR" altLang="en-US" sz="1100" b="0" baseline="0" dirty="0" smtClean="0"/>
              <a:t> 그 함수에 상응하는 </a:t>
            </a:r>
            <a:r>
              <a:rPr lang="ko-KR" altLang="en-US" sz="1100" b="0" baseline="0" dirty="0" err="1" smtClean="0"/>
              <a:t>로직을</a:t>
            </a:r>
            <a:r>
              <a:rPr lang="ko-KR" altLang="en-US" sz="1100" b="0" baseline="0" dirty="0" smtClean="0"/>
              <a:t> 가지고 있습니다</a:t>
            </a:r>
            <a:r>
              <a:rPr lang="en-US" altLang="ko-KR" sz="1100" b="0" baseline="0" dirty="0" smtClean="0"/>
              <a:t>. </a:t>
            </a:r>
            <a:r>
              <a:rPr lang="ko-KR" altLang="en-US" sz="1100" b="0" baseline="0" dirty="0" smtClean="0"/>
              <a:t>위의 </a:t>
            </a:r>
            <a:r>
              <a:rPr lang="ko-KR" altLang="en-US" sz="1100" b="0" baseline="0" dirty="0" smtClean="0"/>
              <a:t>그림에서 </a:t>
            </a:r>
            <a:r>
              <a:rPr lang="en-US" altLang="ko-KR" sz="1100" b="0" baseline="0" dirty="0" smtClean="0"/>
              <a:t>Boolean Not </a:t>
            </a:r>
            <a:r>
              <a:rPr lang="ko-KR" altLang="en-US" sz="1100" b="0" baseline="0" dirty="0" smtClean="0"/>
              <a:t>함수와 그와 연관된 </a:t>
            </a:r>
            <a:r>
              <a:rPr lang="ko-KR" altLang="en-US" sz="1100" b="0" baseline="0" dirty="0" err="1" smtClean="0"/>
              <a:t>로직을</a:t>
            </a:r>
            <a:r>
              <a:rPr lang="ko-KR" altLang="en-US" sz="1100" b="0" baseline="0" dirty="0" smtClean="0"/>
              <a:t> </a:t>
            </a:r>
            <a:r>
              <a:rPr lang="ko-KR" altLang="en-US" sz="1100" b="0" baseline="0" dirty="0" err="1" smtClean="0"/>
              <a:t>눈여겨</a:t>
            </a:r>
            <a:r>
              <a:rPr lang="ko-KR" altLang="en-US" sz="1100" b="0" baseline="0" dirty="0" smtClean="0"/>
              <a:t> 봅니다</a:t>
            </a:r>
            <a:r>
              <a:rPr lang="en-US" altLang="ko-KR" sz="1100" b="0" baseline="0" dirty="0" smtClean="0"/>
              <a:t>. </a:t>
            </a:r>
            <a:r>
              <a:rPr lang="ko-KR" altLang="en-US" sz="1100" b="0" baseline="0" dirty="0" smtClean="0"/>
              <a:t>데이터 흐름에 필요한 다음 구성요소는 동기화입니다</a:t>
            </a:r>
            <a:r>
              <a:rPr lang="en-US" altLang="ko-KR" sz="1100" b="0" baseline="0" dirty="0" smtClean="0"/>
              <a:t>. </a:t>
            </a:r>
            <a:r>
              <a:rPr lang="ko-KR" altLang="en-US" sz="1100" b="0" baseline="0" dirty="0" smtClean="0"/>
              <a:t>이 구성요소는 로직이 타이밍 </a:t>
            </a:r>
            <a:r>
              <a:rPr lang="ko-KR" altLang="en-US" sz="1100" b="0" baseline="0" dirty="0" smtClean="0"/>
              <a:t>불확정성으로부터 </a:t>
            </a:r>
            <a:r>
              <a:rPr lang="ko-KR" altLang="en-US" sz="1100" b="0" baseline="0" dirty="0" smtClean="0"/>
              <a:t>절연시키기 위해 함수의 출력을 </a:t>
            </a:r>
            <a:r>
              <a:rPr lang="ko-KR" altLang="en-US" sz="1100" b="0" baseline="0" dirty="0" smtClean="0"/>
              <a:t>기록합니다</a:t>
            </a:r>
            <a:r>
              <a:rPr lang="en-US" altLang="ko-KR" sz="1100" b="0" baseline="0" dirty="0" smtClean="0"/>
              <a:t>. </a:t>
            </a:r>
            <a:r>
              <a:rPr lang="ko-KR" altLang="en-US" sz="1100" b="0" baseline="0" dirty="0" smtClean="0"/>
              <a:t>마지막으로 활성화 체인으로 참조되는 추가적인 </a:t>
            </a:r>
            <a:r>
              <a:rPr lang="ko-KR" altLang="en-US" sz="1100" b="0" baseline="0" dirty="0" err="1" smtClean="0"/>
              <a:t>로직은</a:t>
            </a:r>
            <a:r>
              <a:rPr lang="ko-KR" altLang="en-US" sz="1100" b="0" baseline="0" dirty="0" smtClean="0"/>
              <a:t> 입력과 출력을 검증함으로써 데이터 흐름을 조정합니다</a:t>
            </a:r>
            <a:r>
              <a:rPr lang="en-US" altLang="ko-KR" sz="1100" b="0" baseline="0" dirty="0" smtClean="0"/>
              <a:t>.</a:t>
            </a:r>
          </a:p>
          <a:p>
            <a:pPr lvl="1"/>
            <a:endParaRPr lang="en-US" sz="1100" b="0" baseline="0" dirty="0" smtClean="0"/>
          </a:p>
          <a:p>
            <a:pPr lvl="1"/>
            <a:r>
              <a:rPr lang="ko-KR" altLang="en-US" sz="1100" b="0" baseline="0" dirty="0" smtClean="0"/>
              <a:t>레지스터는 </a:t>
            </a:r>
            <a:r>
              <a:rPr lang="ko-KR" altLang="en-US" sz="1100" b="0" baseline="0" dirty="0" err="1" smtClean="0"/>
              <a:t>클럭의</a:t>
            </a:r>
            <a:r>
              <a:rPr lang="ko-KR" altLang="en-US" sz="1100" b="0" baseline="0" dirty="0" smtClean="0"/>
              <a:t> </a:t>
            </a:r>
            <a:r>
              <a:rPr lang="ko-KR" altLang="en-US" sz="1100" b="0" baseline="0" dirty="0" smtClean="0"/>
              <a:t>상승 </a:t>
            </a:r>
            <a:r>
              <a:rPr lang="ko-KR" altLang="en-US" sz="1100" b="0" baseline="0" dirty="0" err="1" smtClean="0"/>
              <a:t>엣지에</a:t>
            </a:r>
            <a:r>
              <a:rPr lang="ko-KR" altLang="en-US" sz="1100" b="0" baseline="0" dirty="0" smtClean="0"/>
              <a:t> 데이터를 입력에서 출력으로 </a:t>
            </a:r>
            <a:r>
              <a:rPr lang="ko-KR" altLang="en-US" sz="1100" b="0" baseline="0" dirty="0" smtClean="0"/>
              <a:t>전달합니다</a:t>
            </a:r>
            <a:r>
              <a:rPr lang="en-US" altLang="ko-KR" sz="1100" b="0" baseline="0" dirty="0" smtClean="0"/>
              <a:t>.</a:t>
            </a:r>
            <a:endParaRPr lang="en-US" b="0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400" b="1" dirty="0" smtClean="0">
                <a:latin typeface="Arial Narrow" pitchFamily="34" charset="0"/>
              </a:rPr>
              <a:t>FPGA</a:t>
            </a:r>
            <a:r>
              <a:rPr lang="ko-KR" altLang="en-US" sz="1400" b="1" dirty="0" smtClean="0">
                <a:latin typeface="Arial Narrow" pitchFamily="34" charset="0"/>
              </a:rPr>
              <a:t>에서 데이터 흐름 강제 실행</a:t>
            </a:r>
            <a:endParaRPr lang="en-US" sz="1400" b="1" dirty="0" smtClean="0">
              <a:latin typeface="Arial Narrow" pitchFamily="34" charset="0"/>
            </a:endParaRPr>
          </a:p>
          <a:p>
            <a:pPr lvl="1"/>
            <a:r>
              <a:rPr lang="ko-KR" altLang="en-US" sz="1100" b="0" dirty="0" smtClean="0"/>
              <a:t>위의 그림은</a:t>
            </a:r>
            <a:r>
              <a:rPr lang="en-US" sz="1100" b="0" dirty="0" smtClean="0"/>
              <a:t> Boolean </a:t>
            </a:r>
            <a:r>
              <a:rPr lang="ko-KR" altLang="en-US" sz="1100" b="0" dirty="0" smtClean="0"/>
              <a:t>컨트롤</a:t>
            </a:r>
            <a:r>
              <a:rPr lang="en-US" sz="1100" b="0" dirty="0" smtClean="0"/>
              <a:t>, Not </a:t>
            </a:r>
            <a:r>
              <a:rPr lang="ko-KR" altLang="en-US" sz="1100" b="0" dirty="0" smtClean="0"/>
              <a:t>함수</a:t>
            </a:r>
            <a:r>
              <a:rPr lang="en-US" altLang="ko-KR" sz="1100" b="0" dirty="0" smtClean="0"/>
              <a:t>,</a:t>
            </a:r>
            <a:r>
              <a:rPr lang="en-US" sz="1100" b="0" dirty="0" smtClean="0"/>
              <a:t> Digital Output </a:t>
            </a:r>
            <a:r>
              <a:rPr lang="ko-KR" altLang="en-US" sz="1100" b="0" dirty="0" smtClean="0"/>
              <a:t>함수가 있는 간단한 </a:t>
            </a:r>
            <a:r>
              <a:rPr lang="en-US" altLang="ko-KR" sz="1100" b="0" dirty="0" smtClean="0"/>
              <a:t>VI</a:t>
            </a:r>
            <a:r>
              <a:rPr lang="ko-KR" altLang="en-US" sz="1100" b="0" dirty="0" smtClean="0"/>
              <a:t>를 보여주고 있습니다</a:t>
            </a:r>
            <a:r>
              <a:rPr lang="en-US" altLang="ko-KR" sz="1100" b="0" dirty="0" smtClean="0"/>
              <a:t>.</a:t>
            </a:r>
          </a:p>
          <a:p>
            <a:pPr lvl="1"/>
            <a:endParaRPr lang="en-US" sz="1100" b="0" dirty="0" smtClean="0"/>
          </a:p>
          <a:p>
            <a:pPr lvl="1"/>
            <a:r>
              <a:rPr lang="en-US" sz="1100" b="0" dirty="0" smtClean="0"/>
              <a:t>Boolean </a:t>
            </a:r>
            <a:r>
              <a:rPr lang="ko-KR" altLang="en-US" sz="1100" b="0" dirty="0" smtClean="0"/>
              <a:t>컨트롤은 호스트 어플리케이션의 데이터를 복구하는 데이터 레지스터와 연관된 일부 </a:t>
            </a:r>
            <a:r>
              <a:rPr lang="ko-KR" altLang="en-US" sz="1100" b="0" dirty="0" err="1" smtClean="0"/>
              <a:t>로직을</a:t>
            </a:r>
            <a:r>
              <a:rPr lang="ko-KR" altLang="en-US" sz="1100" b="0" dirty="0" smtClean="0"/>
              <a:t> 가지고 있습니다</a:t>
            </a:r>
            <a:r>
              <a:rPr lang="en-US" altLang="ko-KR" sz="1100" b="0" dirty="0" smtClean="0"/>
              <a:t>. </a:t>
            </a:r>
            <a:r>
              <a:rPr lang="ko-KR" altLang="en-US" sz="1100" b="0" dirty="0" err="1" smtClean="0"/>
              <a:t>플립플롭은</a:t>
            </a:r>
            <a:r>
              <a:rPr lang="ko-KR" altLang="en-US" sz="1100" b="0" dirty="0" smtClean="0"/>
              <a:t> 활성화 체인과 링크됩니다</a:t>
            </a:r>
            <a:r>
              <a:rPr lang="en-US" altLang="ko-KR" sz="1100" b="0" dirty="0" smtClean="0"/>
              <a:t>.</a:t>
            </a:r>
          </a:p>
          <a:p>
            <a:pPr lvl="1"/>
            <a:endParaRPr lang="en-US" sz="1100" b="0" dirty="0" smtClean="0"/>
          </a:p>
          <a:p>
            <a:pPr lvl="1"/>
            <a:r>
              <a:rPr lang="en-US" sz="1100" b="0" dirty="0" smtClean="0"/>
              <a:t>Not</a:t>
            </a:r>
            <a:r>
              <a:rPr lang="en-US" sz="1100" b="0" baseline="0" dirty="0" smtClean="0"/>
              <a:t> </a:t>
            </a:r>
            <a:r>
              <a:rPr lang="ko-KR" altLang="en-US" sz="1100" b="0" baseline="0" dirty="0" smtClean="0"/>
              <a:t>함수는 함수 자체와 연관된 </a:t>
            </a:r>
            <a:r>
              <a:rPr lang="ko-KR" altLang="en-US" sz="1100" b="0" baseline="0" dirty="0" err="1" smtClean="0"/>
              <a:t>로직</a:t>
            </a:r>
            <a:r>
              <a:rPr lang="en-US" altLang="ko-KR" sz="1100" b="0" baseline="0" dirty="0" smtClean="0"/>
              <a:t>, </a:t>
            </a:r>
            <a:r>
              <a:rPr lang="ko-KR" altLang="en-US" sz="1100" b="0" baseline="0" dirty="0" smtClean="0"/>
              <a:t>동기화 </a:t>
            </a:r>
            <a:r>
              <a:rPr lang="ko-KR" altLang="en-US" sz="1100" b="0" baseline="0" dirty="0" err="1" smtClean="0"/>
              <a:t>플립플롭</a:t>
            </a:r>
            <a:r>
              <a:rPr lang="en-US" altLang="ko-KR" sz="1100" b="0" baseline="0" dirty="0" smtClean="0"/>
              <a:t>, </a:t>
            </a:r>
            <a:r>
              <a:rPr lang="ko-KR" altLang="en-US" sz="1100" b="0" baseline="0" dirty="0" smtClean="0"/>
              <a:t>활성화 </a:t>
            </a:r>
            <a:r>
              <a:rPr lang="ko-KR" altLang="en-US" sz="1100" b="0" baseline="0" dirty="0" smtClean="0"/>
              <a:t>체인</a:t>
            </a:r>
            <a:r>
              <a:rPr lang="en-US" altLang="ko-KR" sz="1100" b="0" baseline="0" dirty="0" smtClean="0"/>
              <a:t>(Enable Chain)</a:t>
            </a:r>
            <a:r>
              <a:rPr lang="ko-KR" altLang="en-US" sz="1100" b="0" baseline="0" dirty="0" smtClean="0"/>
              <a:t> </a:t>
            </a:r>
            <a:r>
              <a:rPr lang="ko-KR" altLang="en-US" sz="1100" b="0" baseline="0" dirty="0" err="1" smtClean="0"/>
              <a:t>플립플롭을</a:t>
            </a:r>
            <a:r>
              <a:rPr lang="ko-KR" altLang="en-US" sz="1100" b="0" baseline="0" dirty="0" smtClean="0"/>
              <a:t> 가지고 있습니다</a:t>
            </a:r>
            <a:r>
              <a:rPr lang="en-US" altLang="ko-KR" sz="1100" b="0" baseline="0" dirty="0" smtClean="0"/>
              <a:t>. </a:t>
            </a:r>
          </a:p>
          <a:p>
            <a:pPr lvl="1"/>
            <a:endParaRPr lang="en-US" sz="1100" b="0" baseline="0" dirty="0" smtClean="0"/>
          </a:p>
          <a:p>
            <a:pPr lvl="1"/>
            <a:r>
              <a:rPr lang="en-US" sz="1100" b="0" baseline="0" dirty="0" smtClean="0"/>
              <a:t>Digital Output </a:t>
            </a:r>
            <a:r>
              <a:rPr lang="ko-KR" altLang="en-US" sz="1100" b="0" baseline="0" dirty="0" smtClean="0"/>
              <a:t>함수는 동기화 </a:t>
            </a:r>
            <a:r>
              <a:rPr lang="ko-KR" altLang="en-US" sz="1100" b="0" baseline="0" dirty="0" err="1" smtClean="0"/>
              <a:t>플립플롭과</a:t>
            </a:r>
            <a:r>
              <a:rPr lang="ko-KR" altLang="en-US" sz="1100" b="0" baseline="0" dirty="0" smtClean="0"/>
              <a:t> 활성화 체인 </a:t>
            </a:r>
            <a:r>
              <a:rPr lang="ko-KR" altLang="en-US" sz="1100" b="0" baseline="0" dirty="0" err="1" smtClean="0"/>
              <a:t>플립플롭을</a:t>
            </a:r>
            <a:r>
              <a:rPr lang="ko-KR" altLang="en-US" sz="1100" b="0" baseline="0" dirty="0" smtClean="0"/>
              <a:t> 가지고 있습니다</a:t>
            </a:r>
            <a:r>
              <a:rPr lang="en-US" altLang="ko-KR" sz="1100" b="0" baseline="0" dirty="0" smtClean="0"/>
              <a:t>.</a:t>
            </a:r>
          </a:p>
          <a:p>
            <a:pPr lvl="1"/>
            <a:endParaRPr lang="en-US" sz="1100" b="0" baseline="0" dirty="0" smtClean="0"/>
          </a:p>
          <a:p>
            <a:pPr lvl="1"/>
            <a:r>
              <a:rPr lang="ko-KR" altLang="en-US" sz="1100" b="0" baseline="0" dirty="0" smtClean="0"/>
              <a:t>프로그램이 실행되면 활성화 라인은 </a:t>
            </a:r>
            <a:r>
              <a:rPr lang="en-US" altLang="ko-KR" sz="1100" b="0" baseline="0" dirty="0" smtClean="0"/>
              <a:t>high</a:t>
            </a:r>
            <a:r>
              <a:rPr lang="ko-KR" altLang="en-US" sz="1100" b="0" baseline="0" dirty="0" smtClean="0"/>
              <a:t>로 올라가 </a:t>
            </a:r>
            <a:r>
              <a:rPr lang="en-US" altLang="ko-KR" sz="1100" b="0" baseline="0" dirty="0" smtClean="0"/>
              <a:t>Boolean </a:t>
            </a:r>
            <a:r>
              <a:rPr lang="ko-KR" altLang="en-US" sz="1100" b="0" baseline="0" dirty="0" smtClean="0"/>
              <a:t>컨트롤과 연관된 동기화 </a:t>
            </a:r>
            <a:r>
              <a:rPr lang="ko-KR" altLang="en-US" sz="1100" b="0" baseline="0" dirty="0" err="1" smtClean="0"/>
              <a:t>플립플롭을</a:t>
            </a:r>
            <a:r>
              <a:rPr lang="ko-KR" altLang="en-US" sz="1100" b="0" baseline="0" dirty="0" smtClean="0"/>
              <a:t> 활성화합니다</a:t>
            </a:r>
            <a:r>
              <a:rPr lang="en-US" altLang="ko-KR" sz="1100" b="0" baseline="0" dirty="0" smtClean="0"/>
              <a:t>. </a:t>
            </a:r>
            <a:r>
              <a:rPr lang="ko-KR" altLang="en-US" sz="1100" b="0" baseline="0" dirty="0" smtClean="0"/>
              <a:t>그 반면 </a:t>
            </a:r>
            <a:r>
              <a:rPr lang="ko-KR" altLang="en-US" sz="1100" b="0" baseline="0" dirty="0" err="1" smtClean="0"/>
              <a:t>클럭의</a:t>
            </a:r>
            <a:r>
              <a:rPr lang="ko-KR" altLang="en-US" sz="1100" b="0" baseline="0" dirty="0" smtClean="0"/>
              <a:t> 상승 </a:t>
            </a:r>
            <a:r>
              <a:rPr lang="ko-KR" altLang="en-US" sz="1100" b="0" baseline="0" dirty="0" err="1" smtClean="0"/>
              <a:t>엣지는</a:t>
            </a:r>
            <a:r>
              <a:rPr lang="ko-KR" altLang="en-US" sz="1100" b="0" baseline="0" dirty="0" smtClean="0"/>
              <a:t> 레지스터의 데이터를 </a:t>
            </a:r>
            <a:r>
              <a:rPr lang="ko-KR" altLang="en-US" sz="1100" b="0" baseline="0" dirty="0" err="1" smtClean="0"/>
              <a:t>플립플롭을</a:t>
            </a:r>
            <a:r>
              <a:rPr lang="ko-KR" altLang="en-US" sz="1100" b="0" baseline="0" dirty="0" smtClean="0"/>
              <a:t> 통해 밀어냅니다</a:t>
            </a:r>
            <a:r>
              <a:rPr lang="en-US" altLang="ko-KR" sz="1100" b="0" baseline="0" dirty="0" smtClean="0"/>
              <a:t>. </a:t>
            </a:r>
            <a:r>
              <a:rPr lang="ko-KR" altLang="en-US" sz="1100" b="0" baseline="0" dirty="0" err="1" smtClean="0"/>
              <a:t>다운스트림에서</a:t>
            </a:r>
            <a:r>
              <a:rPr lang="ko-KR" altLang="en-US" sz="1100" b="0" baseline="0" dirty="0" smtClean="0"/>
              <a:t> 이전 값들은 </a:t>
            </a:r>
            <a:r>
              <a:rPr lang="ko-KR" altLang="en-US" sz="1100" b="0" baseline="0" dirty="0" err="1" smtClean="0"/>
              <a:t>플립플롭의</a:t>
            </a:r>
            <a:r>
              <a:rPr lang="ko-KR" altLang="en-US" sz="1100" b="0" baseline="0" dirty="0" smtClean="0"/>
              <a:t> 출력에 머물러 있습니다</a:t>
            </a:r>
            <a:r>
              <a:rPr lang="en-US" altLang="ko-KR" sz="1100" b="0" baseline="0" dirty="0" smtClean="0"/>
              <a:t>.</a:t>
            </a:r>
          </a:p>
          <a:p>
            <a:pPr lvl="1"/>
            <a:endParaRPr lang="en-US" sz="1100" b="0" baseline="0" dirty="0" smtClean="0"/>
          </a:p>
          <a:p>
            <a:pPr lvl="1"/>
            <a:r>
              <a:rPr lang="ko-KR" altLang="en-US" sz="1100" b="0" baseline="0" dirty="0" smtClean="0"/>
              <a:t>다음 </a:t>
            </a:r>
            <a:r>
              <a:rPr lang="ko-KR" altLang="en-US" sz="1100" b="0" baseline="0" dirty="0" err="1" smtClean="0"/>
              <a:t>클럭의</a:t>
            </a:r>
            <a:r>
              <a:rPr lang="ko-KR" altLang="en-US" sz="1100" b="0" baseline="0" dirty="0" smtClean="0"/>
              <a:t> 상승 </a:t>
            </a:r>
            <a:r>
              <a:rPr lang="ko-KR" altLang="en-US" sz="1100" b="0" baseline="0" dirty="0" err="1" smtClean="0"/>
              <a:t>엣지</a:t>
            </a:r>
            <a:r>
              <a:rPr lang="ko-KR" altLang="en-US" sz="1100" b="0" baseline="0" dirty="0" smtClean="0"/>
              <a:t> 동안 </a:t>
            </a:r>
            <a:r>
              <a:rPr lang="en-US" altLang="ko-KR" sz="1100" b="0" baseline="0" dirty="0" smtClean="0"/>
              <a:t>Not </a:t>
            </a:r>
            <a:r>
              <a:rPr lang="ko-KR" altLang="en-US" sz="1100" b="0" baseline="0" dirty="0" smtClean="0"/>
              <a:t>함수와 연관된 동기화 </a:t>
            </a:r>
            <a:r>
              <a:rPr lang="ko-KR" altLang="en-US" sz="1100" b="0" baseline="0" dirty="0" err="1" smtClean="0"/>
              <a:t>플립플롭은</a:t>
            </a:r>
            <a:r>
              <a:rPr lang="ko-KR" altLang="en-US" sz="1100" b="0" baseline="0" dirty="0" smtClean="0"/>
              <a:t> 새 값을 전달합니다</a:t>
            </a:r>
            <a:r>
              <a:rPr lang="en-US" altLang="ko-KR" sz="1100" b="0" baseline="0" dirty="0" smtClean="0"/>
              <a:t>. </a:t>
            </a:r>
            <a:r>
              <a:rPr lang="ko-KR" altLang="en-US" sz="1100" b="0" baseline="0" dirty="0" smtClean="0"/>
              <a:t>세 번째 </a:t>
            </a:r>
            <a:r>
              <a:rPr lang="ko-KR" altLang="en-US" sz="1100" b="0" baseline="0" dirty="0" err="1" smtClean="0"/>
              <a:t>클럭의</a:t>
            </a:r>
            <a:r>
              <a:rPr lang="ko-KR" altLang="en-US" sz="1100" b="0" baseline="0" dirty="0" smtClean="0"/>
              <a:t> 상승 </a:t>
            </a:r>
            <a:r>
              <a:rPr lang="ko-KR" altLang="en-US" sz="1100" b="0" baseline="0" dirty="0" err="1" smtClean="0"/>
              <a:t>엣지에서</a:t>
            </a:r>
            <a:r>
              <a:rPr lang="ko-KR" altLang="en-US" sz="1100" b="0" baseline="0" dirty="0" smtClean="0"/>
              <a:t> 디지털 출력의 활성화는 </a:t>
            </a:r>
            <a:r>
              <a:rPr lang="en-US" altLang="ko-KR" sz="1100" b="0" baseline="0" dirty="0" smtClean="0"/>
              <a:t>high</a:t>
            </a:r>
            <a:r>
              <a:rPr lang="ko-KR" altLang="en-US" sz="1100" b="0" baseline="0" dirty="0" smtClean="0"/>
              <a:t>이며 새 값은 플립플롭에서 </a:t>
            </a:r>
            <a:r>
              <a:rPr lang="en-US" altLang="ko-KR" sz="1100" b="0" baseline="0" dirty="0" smtClean="0"/>
              <a:t>I/O </a:t>
            </a:r>
            <a:r>
              <a:rPr lang="ko-KR" altLang="en-US" sz="1100" b="0" baseline="0" dirty="0" smtClean="0"/>
              <a:t>핀으로 밀어냅니다</a:t>
            </a:r>
            <a:r>
              <a:rPr lang="en-US" altLang="ko-KR" sz="1100" b="0" baseline="0" dirty="0" smtClean="0"/>
              <a:t>.</a:t>
            </a:r>
          </a:p>
          <a:p>
            <a:pPr lvl="1"/>
            <a:endParaRPr lang="en-US" altLang="ko-KR" sz="1100" b="0" baseline="0" dirty="0" smtClean="0"/>
          </a:p>
          <a:p>
            <a:pPr lvl="1"/>
            <a:r>
              <a:rPr lang="ko-KR" altLang="en-US" sz="1100" b="0" baseline="0" dirty="0" err="1" smtClean="0"/>
              <a:t>클럭의</a:t>
            </a:r>
            <a:r>
              <a:rPr lang="ko-KR" altLang="en-US" sz="1100" b="0" baseline="0" dirty="0" smtClean="0"/>
              <a:t> 첫 번째 상승 </a:t>
            </a:r>
            <a:r>
              <a:rPr lang="ko-KR" altLang="en-US" sz="1100" b="0" baseline="0" dirty="0" err="1" smtClean="0"/>
              <a:t>엣지에서</a:t>
            </a:r>
            <a:r>
              <a:rPr lang="ko-KR" altLang="en-US" sz="1100" b="0" baseline="0" dirty="0" smtClean="0"/>
              <a:t> </a:t>
            </a:r>
            <a:r>
              <a:rPr lang="ko-KR" altLang="en-US" sz="1100" b="0" baseline="0" dirty="0" err="1" smtClean="0"/>
              <a:t>플립플롭을</a:t>
            </a:r>
            <a:r>
              <a:rPr lang="ko-KR" altLang="en-US" sz="1100" b="0" baseline="0" dirty="0" smtClean="0"/>
              <a:t> 통해 데이터를 전달하는 </a:t>
            </a:r>
            <a:r>
              <a:rPr lang="ko-KR" altLang="en-US" sz="1100" b="0" baseline="0" dirty="0" err="1" smtClean="0"/>
              <a:t>플립플롭을</a:t>
            </a:r>
            <a:r>
              <a:rPr lang="ko-KR" altLang="en-US" sz="1100" b="0" baseline="0" dirty="0" smtClean="0"/>
              <a:t> 사용하여 동기화됩니다</a:t>
            </a:r>
            <a:r>
              <a:rPr lang="en-US" altLang="ko-KR" sz="1100" b="0" baseline="0" dirty="0" smtClean="0"/>
              <a:t>.</a:t>
            </a:r>
            <a:endParaRPr lang="en-US" sz="1100" b="0" dirty="0" smtClean="0"/>
          </a:p>
          <a:p>
            <a:pPr lvl="1">
              <a:spcBef>
                <a:spcPct val="50000"/>
              </a:spcBef>
            </a:pPr>
            <a:endParaRPr lang="en-US" b="0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LabVIEW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는 데이터 흐름 방식으로 코드를 실행합니다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. 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데이터가 모든 입력에 표현되면 </a:t>
            </a:r>
            <a:r>
              <a:rPr lang="ko-KR" altLang="en-US" sz="1100" i="0" kern="1200" baseline="0" dirty="0" err="1" smtClean="0">
                <a:solidFill>
                  <a:schemeClr val="tx1"/>
                </a:solidFill>
                <a:cs typeface="Times New Roman" pitchFamily="18" charset="0"/>
              </a:rPr>
              <a:t>노드가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 실행됩니다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. </a:t>
            </a:r>
            <a:r>
              <a:rPr lang="ko-KR" altLang="en-US" sz="1100" i="0" kern="1200" baseline="0" dirty="0" err="1" smtClean="0">
                <a:solidFill>
                  <a:schemeClr val="tx1"/>
                </a:solidFill>
                <a:cs typeface="Times New Roman" pitchFamily="18" charset="0"/>
              </a:rPr>
              <a:t>노드가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 실행을 마치면 </a:t>
            </a:r>
            <a:r>
              <a:rPr lang="ko-KR" altLang="en-US" sz="1100" i="0" kern="1200" baseline="0" dirty="0" err="1" smtClean="0">
                <a:solidFill>
                  <a:schemeClr val="tx1"/>
                </a:solidFill>
                <a:cs typeface="Times New Roman" pitchFamily="18" charset="0"/>
              </a:rPr>
              <a:t>노드의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 출력은 데이터를 다음 </a:t>
            </a:r>
            <a:r>
              <a:rPr lang="ko-KR" altLang="en-US" sz="1100" i="0" kern="1200" baseline="0" dirty="0" err="1" smtClean="0">
                <a:solidFill>
                  <a:schemeClr val="tx1"/>
                </a:solidFill>
                <a:cs typeface="Times New Roman" pitchFamily="18" charset="0"/>
              </a:rPr>
              <a:t>노드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 다운 </a:t>
            </a:r>
            <a:r>
              <a:rPr lang="ko-KR" altLang="en-US" sz="1100" i="0" kern="1200" baseline="0" dirty="0" err="1" smtClean="0">
                <a:solidFill>
                  <a:schemeClr val="tx1"/>
                </a:solidFill>
                <a:cs typeface="Times New Roman" pitchFamily="18" charset="0"/>
              </a:rPr>
              <a:t>스트림으로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 전달합니다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. 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이전 그림은 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Boolean 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연산을 수행하는 데 필요한 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FPGA 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하드웨어의 예를 보여줍니다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.</a:t>
            </a:r>
          </a:p>
          <a:p>
            <a:pPr lvl="1"/>
            <a:r>
              <a:rPr 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LabVIEW 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코드는 세 섹션의 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FPGA </a:t>
            </a:r>
            <a:r>
              <a:rPr lang="ko-KR" altLang="en-US" sz="1100" i="0" kern="1200" baseline="0" dirty="0" err="1" smtClean="0">
                <a:solidFill>
                  <a:schemeClr val="tx1"/>
                </a:solidFill>
                <a:cs typeface="Times New Roman" pitchFamily="18" charset="0"/>
              </a:rPr>
              <a:t>로직인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ko-KR" altLang="en-US" sz="1100" i="0" kern="1200" baseline="0" dirty="0" err="1" smtClean="0">
                <a:solidFill>
                  <a:schemeClr val="tx1"/>
                </a:solidFill>
                <a:cs typeface="Times New Roman" pitchFamily="18" charset="0"/>
              </a:rPr>
              <a:t>로직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, 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동기화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, 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활성화 체인으로 변형됩니다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. 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위의 세 번째 그림에 나타난 </a:t>
            </a:r>
            <a:r>
              <a:rPr lang="ko-KR" altLang="en-US" sz="1100" i="0" kern="1200" baseline="0" dirty="0" err="1" smtClean="0">
                <a:solidFill>
                  <a:schemeClr val="tx1"/>
                </a:solidFill>
                <a:cs typeface="Times New Roman" pitchFamily="18" charset="0"/>
              </a:rPr>
              <a:t>로직은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 실질적인 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LabVIEW 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연산에 상응합니다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. 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본 예제에서 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LabVIEW 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코드는 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FPGA 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하드웨어의 인버터에 해당하는 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Not 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함수입니다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. 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그림의 중간에 나타난 동기화 레지스터는 데이터가 </a:t>
            </a:r>
            <a:r>
              <a:rPr lang="ko-KR" altLang="en-US" sz="1100" i="0" kern="1200" baseline="0" dirty="0" err="1" smtClean="0">
                <a:solidFill>
                  <a:schemeClr val="tx1"/>
                </a:solidFill>
                <a:cs typeface="Times New Roman" pitchFamily="18" charset="0"/>
              </a:rPr>
              <a:t>클럭의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 상승 </a:t>
            </a:r>
            <a:r>
              <a:rPr lang="ko-KR" altLang="en-US" sz="1100" i="0" kern="1200" baseline="0" dirty="0" err="1" smtClean="0">
                <a:solidFill>
                  <a:schemeClr val="tx1"/>
                </a:solidFill>
                <a:cs typeface="Times New Roman" pitchFamily="18" charset="0"/>
              </a:rPr>
              <a:t>엣지에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 있는 출력임을 보증합니다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. LabVIEW 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코드에서 생성된 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FPGA 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코드의 마지막 부분은 활성화 체인입니다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. 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활성화 체인은 </a:t>
            </a:r>
            <a:r>
              <a:rPr lang="ko-KR" altLang="en-US" sz="1100" i="0" kern="1200" baseline="0" dirty="0" err="1" smtClean="0">
                <a:solidFill>
                  <a:schemeClr val="tx1"/>
                </a:solidFill>
                <a:cs typeface="Times New Roman" pitchFamily="18" charset="0"/>
              </a:rPr>
              <a:t>클럭의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 상승 </a:t>
            </a:r>
            <a:r>
              <a:rPr lang="ko-KR" altLang="en-US" sz="1100" i="0" kern="1200" baseline="0" dirty="0" err="1" smtClean="0">
                <a:solidFill>
                  <a:schemeClr val="tx1"/>
                </a:solidFill>
                <a:cs typeface="Times New Roman" pitchFamily="18" charset="0"/>
              </a:rPr>
              <a:t>엣지에서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ko-KR" altLang="en-US" sz="1100" i="0" kern="1200" baseline="0" dirty="0" err="1" smtClean="0">
                <a:solidFill>
                  <a:schemeClr val="tx1"/>
                </a:solidFill>
                <a:cs typeface="Times New Roman" pitchFamily="18" charset="0"/>
              </a:rPr>
              <a:t>출력만하는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 추가적인 레지스터입니다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. 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활성화 체인은 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FPGA </a:t>
            </a:r>
            <a:r>
              <a:rPr lang="ko-KR" altLang="en-US" sz="1100" i="0" kern="1200" baseline="0" dirty="0" err="1" smtClean="0">
                <a:solidFill>
                  <a:schemeClr val="tx1"/>
                </a:solidFill>
                <a:cs typeface="Times New Roman" pitchFamily="18" charset="0"/>
              </a:rPr>
              <a:t>로직이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 블록 다이어그램에 나타낸 동일한 순서대로 실행됩니다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.</a:t>
            </a:r>
          </a:p>
          <a:p>
            <a:pPr lvl="1"/>
            <a:endParaRPr lang="en-US" sz="1100" i="0" kern="1200" baseline="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lvl="1"/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활성화 체인 오버헤드 때문에 각 함수나 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VI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는 최소 하나의 클럭 주기를 이용합니다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. 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아날로그 입력 연산과 같은 일부 함수는 함수의 복합도 및 하드웨어 제한에 따라 수 백 번의 </a:t>
            </a:r>
            <a:r>
              <a:rPr lang="ko-KR" altLang="en-US" sz="1100" i="0" kern="1200" baseline="0" dirty="0" err="1" smtClean="0">
                <a:solidFill>
                  <a:schemeClr val="tx1"/>
                </a:solidFill>
                <a:cs typeface="Times New Roman" pitchFamily="18" charset="0"/>
              </a:rPr>
              <a:t>클럭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 주기를 이용합니다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.</a:t>
            </a:r>
          </a:p>
          <a:p>
            <a:pPr lvl="1"/>
            <a:endParaRPr lang="en-US" sz="1100" i="0" kern="1200" baseline="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lvl="1"/>
            <a:r>
              <a:rPr 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VI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는 조합 경로 안의 총 항목만큼 빠르게 실행할 수 있습니다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. FPGA 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사용의 장점 중 하나는 코드가 또 다른 연산에 병렬로 실행할 수 있다는 점입니다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. 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코드를 병렬로 생성할 수 있기 때문에 여러 병렬 연산이 가능한 발생할 수 있도록 코드 설계를 하는 것이 최고일 때가 있습니다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. 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이 방법은 동일한 용량의 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FPGA</a:t>
            </a:r>
            <a:r>
              <a:rPr lang="ko-KR" altLang="en-US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를 사용하고  조합 경로 크기를 줄임으로써 실행 속도를 증가시킬 수 있습니다</a:t>
            </a:r>
            <a:r>
              <a:rPr lang="en-US" altLang="ko-KR" sz="1100" i="0" kern="1200" baseline="0" dirty="0" smtClean="0">
                <a:solidFill>
                  <a:schemeClr val="tx1"/>
                </a:solidFill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dirty="0" smtClean="0"/>
              <a:t>병렬 연산은 현재의 컴퓨터 아키텍처에서 가장 강력한 개념입니다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표준 프로세서 기반 구성에서 병렬 연산은 제대로 된 병렬이 아닙니다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프로세서 기반 아키텍처에서 프로세서에 실행되는 프로그램은 여러 </a:t>
            </a:r>
            <a:r>
              <a:rPr lang="ko-KR" altLang="en-US" dirty="0" smtClean="0"/>
              <a:t>블록</a:t>
            </a:r>
            <a:r>
              <a:rPr lang="en-US" altLang="ko-KR" dirty="0" smtClean="0"/>
              <a:t>(Fragment)</a:t>
            </a:r>
            <a:r>
              <a:rPr lang="ko-KR" altLang="en-US" dirty="0" smtClean="0"/>
              <a:t>들로 </a:t>
            </a:r>
            <a:r>
              <a:rPr lang="ko-KR" altLang="en-US" dirty="0" smtClean="0"/>
              <a:t>쪼개지며 기타 프로세스의 코드 </a:t>
            </a:r>
            <a:r>
              <a:rPr lang="ko-KR" altLang="en-US" dirty="0" smtClean="0"/>
              <a:t>블록</a:t>
            </a:r>
            <a:r>
              <a:rPr lang="en-US" altLang="ko-KR" dirty="0" smtClean="0"/>
              <a:t>(Fragment)</a:t>
            </a:r>
            <a:r>
              <a:rPr lang="ko-KR" altLang="en-US" dirty="0" smtClean="0"/>
              <a:t>들로 </a:t>
            </a:r>
            <a:r>
              <a:rPr lang="ko-KR" altLang="en-US" dirty="0" smtClean="0"/>
              <a:t>엮입니다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 다음 운영체제는 어떤 프로세스가 가장 중요한지</a:t>
            </a:r>
            <a:r>
              <a:rPr lang="ko-KR" altLang="en-US" baseline="0" dirty="0" smtClean="0"/>
              <a:t> 결정하고 그에 따라 코드의 </a:t>
            </a:r>
            <a:r>
              <a:rPr lang="ko-KR" altLang="en-US" baseline="0" dirty="0" smtClean="0"/>
              <a:t>블록</a:t>
            </a:r>
            <a:r>
              <a:rPr lang="en-US" altLang="ko-KR" baseline="0" dirty="0" smtClean="0"/>
              <a:t>(Fragment)</a:t>
            </a:r>
            <a:r>
              <a:rPr lang="ko-KR" altLang="en-US" baseline="0" dirty="0" smtClean="0"/>
              <a:t>을 </a:t>
            </a:r>
            <a:r>
              <a:rPr lang="ko-KR" altLang="en-US" baseline="0" dirty="0" smtClean="0"/>
              <a:t>목록에 작성합니다</a:t>
            </a:r>
            <a:r>
              <a:rPr lang="en-US" altLang="ko-KR" baseline="0" dirty="0" smtClean="0"/>
              <a:t>.</a:t>
            </a:r>
            <a:endParaRPr lang="en-US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b="0" dirty="0" smtClean="0"/>
              <a:t>코드 실행의 또 다른</a:t>
            </a:r>
            <a:r>
              <a:rPr lang="ko-KR" altLang="en-US" b="0" baseline="0" dirty="0" smtClean="0"/>
              <a:t> 장점은 코드의 일부 섹션이 기타 섹션보다 더 빨리 실행할 수 있다는 점입니다</a:t>
            </a:r>
            <a:r>
              <a:rPr lang="en-US" altLang="ko-KR" b="0" baseline="0" dirty="0" smtClean="0"/>
              <a:t>. </a:t>
            </a:r>
            <a:r>
              <a:rPr lang="ko-KR" altLang="en-US" b="0" baseline="0" dirty="0" smtClean="0"/>
              <a:t>위의 그림에 보이는 것처럼 루프에서 한 세트의 코드는 또 다른 코드 부분의 속도를 심하게 </a:t>
            </a:r>
            <a:r>
              <a:rPr lang="ko-KR" altLang="en-US" b="0" baseline="0" dirty="0" smtClean="0"/>
              <a:t>제한합니다</a:t>
            </a:r>
            <a:r>
              <a:rPr lang="en-US" altLang="ko-KR" b="0" baseline="0" dirty="0" smtClean="0"/>
              <a:t>. </a:t>
            </a:r>
            <a:r>
              <a:rPr lang="ko-KR" altLang="en-US" b="0" baseline="0" dirty="0" smtClean="0"/>
              <a:t>이 어플리케이션에서 아날로그 출력은 디지털 입력보다 </a:t>
            </a:r>
            <a:r>
              <a:rPr lang="en-US" altLang="ko-KR" b="0" baseline="0" dirty="0" smtClean="0"/>
              <a:t>35</a:t>
            </a:r>
            <a:r>
              <a:rPr lang="ko-KR" altLang="en-US" b="0" baseline="0" dirty="0" smtClean="0"/>
              <a:t>배 느리게 실행됩니다</a:t>
            </a:r>
            <a:r>
              <a:rPr lang="en-US" altLang="ko-KR" b="0" baseline="0" dirty="0" smtClean="0"/>
              <a:t>. </a:t>
            </a:r>
            <a:r>
              <a:rPr lang="ko-KR" altLang="en-US" b="0" baseline="0" dirty="0" smtClean="0"/>
              <a:t>이렇게 되면 긴급 정지 스위치에 </a:t>
            </a:r>
            <a:r>
              <a:rPr lang="ko-KR" altLang="en-US" b="0" baseline="0" dirty="0" smtClean="0"/>
              <a:t>응답하는 </a:t>
            </a:r>
            <a:r>
              <a:rPr lang="ko-KR" altLang="en-US" b="0" baseline="0" dirty="0" smtClean="0"/>
              <a:t>디지털 라인처럼 코드가 </a:t>
            </a:r>
            <a:r>
              <a:rPr lang="ko-KR" altLang="en-US" b="0" baseline="0" dirty="0" smtClean="0"/>
              <a:t>실행되고 응답이 </a:t>
            </a:r>
            <a:r>
              <a:rPr lang="ko-KR" altLang="en-US" b="0" baseline="0" dirty="0" smtClean="0"/>
              <a:t>바로 일어날 경우 </a:t>
            </a:r>
            <a:r>
              <a:rPr lang="ko-KR" altLang="en-US" b="0" baseline="0" dirty="0" smtClean="0"/>
              <a:t>특히 중요한 문제가 됩니다</a:t>
            </a:r>
            <a:r>
              <a:rPr lang="en-US" altLang="ko-KR" b="0" baseline="0" dirty="0" smtClean="0"/>
              <a:t>.</a:t>
            </a:r>
            <a:endParaRPr lang="en-US" b="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400" b="1" dirty="0" smtClean="0">
                <a:latin typeface="Arial Narrow" pitchFamily="34" charset="0"/>
              </a:rPr>
              <a:t>B. FPGA VI </a:t>
            </a:r>
            <a:r>
              <a:rPr lang="ko-KR" altLang="en-US" sz="1400" b="1" dirty="0" smtClean="0">
                <a:latin typeface="Arial Narrow" pitchFamily="34" charset="0"/>
              </a:rPr>
              <a:t>벤치마킹</a:t>
            </a:r>
            <a:endParaRPr lang="en-US" sz="1400" b="1" dirty="0" smtClean="0">
              <a:latin typeface="Arial Narrow" pitchFamily="34" charset="0"/>
            </a:endParaRPr>
          </a:p>
          <a:p>
            <a:pPr lvl="1"/>
            <a:r>
              <a:rPr lang="ko-KR" altLang="en-US" dirty="0" smtClean="0"/>
              <a:t>변경사항이 </a:t>
            </a:r>
            <a:r>
              <a:rPr lang="en-US" altLang="ko-KR" dirty="0" smtClean="0"/>
              <a:t>FPGA VI</a:t>
            </a:r>
            <a:r>
              <a:rPr lang="ko-KR" altLang="en-US" dirty="0" smtClean="0"/>
              <a:t>에 영향을 끼치는지 확인하기 위한 방법은 실행 속도와 크기 요구사항을 측정하는 것입니다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벤치마킹을 사용하여 </a:t>
            </a:r>
            <a:r>
              <a:rPr lang="en-US" altLang="ko-KR" dirty="0" smtClean="0"/>
              <a:t>FPGA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어플리케이션의 속도와 크기를 측정합니다</a:t>
            </a:r>
            <a:r>
              <a:rPr lang="en-US" altLang="ko-KR" baseline="0" dirty="0" smtClean="0"/>
              <a:t>.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dirty="0" smtClean="0"/>
              <a:t>위의 그림에서 이전 그림의 코드는 두 개의 병렬 연산으로 나뉘어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상단 루프는 </a:t>
            </a:r>
            <a:r>
              <a:rPr lang="ko-KR" altLang="en-US" dirty="0" smtClean="0"/>
              <a:t>동일한 </a:t>
            </a:r>
            <a:r>
              <a:rPr lang="ko-KR" altLang="en-US" dirty="0" smtClean="0"/>
              <a:t>아날로그 출력</a:t>
            </a:r>
            <a:r>
              <a:rPr lang="en-US" altLang="ko-KR" dirty="0" smtClean="0"/>
              <a:t>-</a:t>
            </a:r>
            <a:r>
              <a:rPr lang="ko-KR" altLang="en-US" dirty="0" smtClean="0"/>
              <a:t>대략 </a:t>
            </a:r>
            <a:r>
              <a:rPr lang="en-US" altLang="ko-KR" dirty="0" smtClean="0"/>
              <a:t>1 MHz</a:t>
            </a:r>
            <a:r>
              <a:rPr lang="ko-KR" altLang="en-US" dirty="0" smtClean="0"/>
              <a:t>의 제한 </a:t>
            </a:r>
            <a:r>
              <a:rPr lang="ko-KR" altLang="en-US" dirty="0" smtClean="0"/>
              <a:t>속도로 실행됩니다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하지만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하단 루프의 코드는 </a:t>
            </a:r>
            <a:r>
              <a:rPr lang="en-US" altLang="ko-KR" dirty="0" smtClean="0"/>
              <a:t>10 MHz</a:t>
            </a:r>
            <a:r>
              <a:rPr lang="ko-KR" altLang="en-US" dirty="0" smtClean="0"/>
              <a:t>로 실행할 수 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코드가 너무 늦게 실행되면 </a:t>
            </a:r>
            <a:r>
              <a:rPr lang="ko-KR" altLang="en-US" dirty="0" smtClean="0"/>
              <a:t>서로 서로 충돌하는 것을 방지하기 위해서 각 코드를 </a:t>
            </a:r>
            <a:r>
              <a:rPr lang="ko-KR" altLang="en-US" dirty="0" smtClean="0"/>
              <a:t>병렬 연산으로 </a:t>
            </a:r>
            <a:r>
              <a:rPr lang="ko-KR" altLang="en-US" dirty="0" smtClean="0"/>
              <a:t>나눌 수 있습니다</a:t>
            </a:r>
            <a:r>
              <a:rPr lang="en-US" altLang="ko-KR" dirty="0" smtClean="0"/>
              <a:t>.</a:t>
            </a:r>
            <a:endParaRPr lang="en-US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sz="1400" b="1" dirty="0" err="1" smtClean="0">
                <a:latin typeface="Arial Narrow" pitchFamily="34" charset="0"/>
              </a:rPr>
              <a:t>파이프라이닝</a:t>
            </a:r>
            <a:endParaRPr lang="en-US" altLang="ko-KR" sz="1400" b="1" dirty="0" smtClean="0">
              <a:latin typeface="Arial Narrow" pitchFamily="34" charset="0"/>
            </a:endParaRPr>
          </a:p>
          <a:p>
            <a:pPr lvl="1"/>
            <a:r>
              <a:rPr lang="ko-KR" altLang="en-US" sz="1400" b="0" dirty="0" err="1" smtClean="0">
                <a:latin typeface="Arial Narrow" pitchFamily="34" charset="0"/>
              </a:rPr>
              <a:t>파이프라이닝은</a:t>
            </a:r>
            <a:r>
              <a:rPr lang="ko-KR" altLang="en-US" sz="1400" b="0" dirty="0" smtClean="0">
                <a:latin typeface="Arial Narrow" pitchFamily="34" charset="0"/>
              </a:rPr>
              <a:t> 루프 내의 코드를 분리하고 동일한 루프의 다른 반복으로 나누는 프로세스입니다</a:t>
            </a:r>
            <a:r>
              <a:rPr lang="en-US" altLang="ko-KR" sz="1400" b="0" dirty="0" smtClean="0">
                <a:latin typeface="Arial Narrow" pitchFamily="34" charset="0"/>
              </a:rPr>
              <a:t>. </a:t>
            </a:r>
            <a:r>
              <a:rPr lang="ko-KR" altLang="en-US" sz="1400" b="0" dirty="0" err="1" smtClean="0">
                <a:latin typeface="Arial Narrow" pitchFamily="34" charset="0"/>
              </a:rPr>
              <a:t>파이프라이닝은</a:t>
            </a:r>
            <a:r>
              <a:rPr lang="ko-KR" altLang="en-US" sz="1400" b="0" dirty="0" smtClean="0">
                <a:latin typeface="Arial Narrow" pitchFamily="34" charset="0"/>
              </a:rPr>
              <a:t> 한</a:t>
            </a:r>
            <a:r>
              <a:rPr lang="ko-KR" altLang="en-US" sz="1400" b="0" baseline="0" dirty="0" smtClean="0">
                <a:latin typeface="Arial Narrow" pitchFamily="34" charset="0"/>
              </a:rPr>
              <a:t> 번의 루프 반복에서 </a:t>
            </a:r>
            <a:r>
              <a:rPr lang="ko-KR" altLang="en-US" sz="1400" b="0" dirty="0" smtClean="0">
                <a:latin typeface="Arial Narrow" pitchFamily="34" charset="0"/>
              </a:rPr>
              <a:t>데이터 흐름 처리의 길이를 줄여 병렬로 동일한 코드를 실행하는 동시에 루프를 보다 빨리 실행할 수 있도록 합니다</a:t>
            </a:r>
            <a:r>
              <a:rPr lang="en-US" altLang="ko-KR" sz="1400" b="0" dirty="0" smtClean="0">
                <a:latin typeface="Arial Narrow" pitchFamily="34" charset="0"/>
              </a:rPr>
              <a:t>.</a:t>
            </a:r>
          </a:p>
          <a:p>
            <a:pPr lvl="1"/>
            <a:endParaRPr lang="en-US" sz="1400" b="0" dirty="0" smtClean="0">
              <a:latin typeface="Arial Narrow" pitchFamily="34" charset="0"/>
            </a:endParaRPr>
          </a:p>
          <a:p>
            <a:pPr lvl="1"/>
            <a:r>
              <a:rPr lang="ko-KR" altLang="en-US" sz="1400" b="0" dirty="0" smtClean="0">
                <a:latin typeface="Arial Narrow" pitchFamily="34" charset="0"/>
              </a:rPr>
              <a:t>위의 그림은 </a:t>
            </a:r>
            <a:r>
              <a:rPr lang="en-US" altLang="ko-KR" sz="1400" b="0" dirty="0" smtClean="0">
                <a:latin typeface="Arial Narrow" pitchFamily="34" charset="0"/>
              </a:rPr>
              <a:t>A</a:t>
            </a:r>
            <a:r>
              <a:rPr lang="ko-KR" altLang="en-US" sz="1400" b="0" dirty="0" smtClean="0">
                <a:latin typeface="Arial Narrow" pitchFamily="34" charset="0"/>
              </a:rPr>
              <a:t>와 </a:t>
            </a:r>
            <a:r>
              <a:rPr lang="en-US" altLang="ko-KR" sz="1400" b="0" dirty="0" smtClean="0">
                <a:latin typeface="Arial Narrow" pitchFamily="34" charset="0"/>
              </a:rPr>
              <a:t>B</a:t>
            </a:r>
            <a:r>
              <a:rPr lang="ko-KR" altLang="en-US" sz="1400" b="0" dirty="0" smtClean="0">
                <a:latin typeface="Arial Narrow" pitchFamily="34" charset="0"/>
              </a:rPr>
              <a:t>로 이루어진 프로세스를 루프 내의 부분들로 나누고 병렬로 실행하여 각 루프 반복의 길이를 줄이는 방법을 보여주고 있습니다</a:t>
            </a:r>
            <a:r>
              <a:rPr lang="en-US" altLang="ko-KR" sz="1400" b="0" dirty="0" smtClean="0">
                <a:latin typeface="Arial Narrow" pitchFamily="34" charset="0"/>
              </a:rPr>
              <a:t>.</a:t>
            </a:r>
            <a:endParaRPr lang="en-US" sz="1400" b="0" dirty="0" smtClean="0">
              <a:latin typeface="Arial Narrow" pitchFamily="34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2788" y="450850"/>
            <a:ext cx="5572125" cy="41798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>
              <a:defRPr/>
            </a:pPr>
            <a:r>
              <a:rPr lang="en-US" b="0" dirty="0" smtClean="0"/>
              <a:t>Feedback Node</a:t>
            </a:r>
            <a:r>
              <a:rPr lang="ko-KR" altLang="en-US" b="0" dirty="0" smtClean="0"/>
              <a:t>는 기능에서 시프트 레지스터와 동일합니다</a:t>
            </a:r>
            <a:r>
              <a:rPr lang="en-US" altLang="ko-KR" b="0" dirty="0" smtClean="0"/>
              <a:t>. </a:t>
            </a:r>
            <a:r>
              <a:rPr lang="ko-KR" altLang="en-US" b="0" dirty="0" err="1" smtClean="0"/>
              <a:t>파이프라이닝된</a:t>
            </a:r>
            <a:r>
              <a:rPr lang="ko-KR" altLang="en-US" b="0" dirty="0" smtClean="0"/>
              <a:t> 코드를 초기 코드와 유사하게 나타나도록 </a:t>
            </a:r>
            <a:r>
              <a:rPr lang="ko-KR" altLang="en-US" b="0" baseline="0" dirty="0" err="1" smtClean="0"/>
              <a:t>파이프라이닝으로</a:t>
            </a:r>
            <a:r>
              <a:rPr lang="ko-KR" altLang="en-US" b="0" baseline="0" dirty="0" smtClean="0"/>
              <a:t> </a:t>
            </a:r>
            <a:r>
              <a:rPr lang="en-US" altLang="ko-KR" b="0" baseline="0" dirty="0" smtClean="0"/>
              <a:t>Feedback Node</a:t>
            </a:r>
            <a:r>
              <a:rPr lang="ko-KR" altLang="en-US" b="0" baseline="0" dirty="0" smtClean="0"/>
              <a:t>를 사용할 수 있습니다</a:t>
            </a:r>
            <a:r>
              <a:rPr lang="en-US" altLang="ko-KR" b="0" baseline="0" dirty="0" smtClean="0"/>
              <a:t>. Feedback Node</a:t>
            </a:r>
            <a:r>
              <a:rPr lang="ko-KR" altLang="en-US" b="0" baseline="0" dirty="0" smtClean="0"/>
              <a:t>는 이니셜라이저 터미널에 연결된 값을 첫 번째 반복이나 실행을 위한 초기 값으로 사용합니다</a:t>
            </a:r>
            <a:r>
              <a:rPr lang="en-US" altLang="ko-KR" b="0" baseline="0" dirty="0" smtClean="0"/>
              <a:t>. </a:t>
            </a:r>
            <a:r>
              <a:rPr lang="ko-KR" altLang="en-US" b="0" baseline="0" dirty="0" smtClean="0"/>
              <a:t>그 다음 </a:t>
            </a:r>
            <a:r>
              <a:rPr lang="en-US" altLang="ko-KR" b="0" baseline="0" dirty="0" smtClean="0"/>
              <a:t>Feedback Node</a:t>
            </a:r>
            <a:r>
              <a:rPr lang="ko-KR" altLang="en-US" b="0" baseline="0" dirty="0" smtClean="0"/>
              <a:t>는</a:t>
            </a:r>
            <a:r>
              <a:rPr lang="en-US" altLang="ko-KR" b="0" baseline="0" dirty="0" smtClean="0"/>
              <a:t> </a:t>
            </a:r>
            <a:r>
              <a:rPr lang="ko-KR" altLang="en-US" b="0" baseline="0" dirty="0" smtClean="0"/>
              <a:t>다음에 일어나는 각 실행에 대한 이전 반복 결과를 저장합니다</a:t>
            </a:r>
            <a:r>
              <a:rPr lang="en-US" altLang="ko-KR" b="0" baseline="0" dirty="0" smtClean="0"/>
              <a:t>. </a:t>
            </a:r>
            <a:r>
              <a:rPr lang="ko-KR" altLang="en-US" b="0" baseline="0" dirty="0" smtClean="0"/>
              <a:t>값을 </a:t>
            </a:r>
            <a:r>
              <a:rPr lang="ko-KR" altLang="en-US" b="0" baseline="0" dirty="0" err="1" smtClean="0"/>
              <a:t>이니셜라이저</a:t>
            </a:r>
            <a:r>
              <a:rPr lang="ko-KR" altLang="en-US" b="0" baseline="0" dirty="0" smtClean="0"/>
              <a:t> 터미널에 와이어로 연결하지 않으면 </a:t>
            </a:r>
            <a:r>
              <a:rPr lang="en-US" altLang="ko-KR" b="0" baseline="0" dirty="0" smtClean="0"/>
              <a:t>Feedback Node</a:t>
            </a:r>
            <a:r>
              <a:rPr lang="ko-KR" altLang="en-US" b="0" baseline="0" dirty="0" smtClean="0"/>
              <a:t>는 데이터 유형에 대한 기본 값을 사용하고 다음 실행에서 이전 결과에 대한 구축을 지속합니다</a:t>
            </a:r>
            <a:r>
              <a:rPr lang="en-US" altLang="ko-KR" b="0" baseline="0" dirty="0" smtClean="0"/>
              <a:t>.</a:t>
            </a:r>
          </a:p>
          <a:p>
            <a:pPr lvl="1">
              <a:defRPr/>
            </a:pPr>
            <a:endParaRPr lang="en-US" b="0" baseline="0" dirty="0" smtClean="0"/>
          </a:p>
          <a:p>
            <a:pPr lvl="1">
              <a:defRPr/>
            </a:pPr>
            <a:r>
              <a:rPr lang="en-US" b="0" baseline="0" dirty="0" smtClean="0"/>
              <a:t>Feedback Node</a:t>
            </a:r>
            <a:r>
              <a:rPr lang="ko-KR" altLang="en-US" b="0" baseline="0" dirty="0" smtClean="0"/>
              <a:t>를 사용하여 파이프라인을 구현할 수 있고 긴 조합 경로를 줄일 수 있습니다</a:t>
            </a:r>
            <a:r>
              <a:rPr lang="en-US" altLang="ko-KR" b="0" baseline="0" dirty="0" smtClean="0"/>
              <a:t>. Case </a:t>
            </a:r>
            <a:r>
              <a:rPr lang="ko-KR" altLang="en-US" b="0" baseline="0" dirty="0" smtClean="0"/>
              <a:t>구조 안에 </a:t>
            </a:r>
            <a:r>
              <a:rPr lang="en-US" altLang="ko-KR" b="0" baseline="0" dirty="0" smtClean="0"/>
              <a:t>Feedback Node</a:t>
            </a:r>
            <a:r>
              <a:rPr lang="ko-KR" altLang="en-US" b="0" baseline="0" dirty="0" smtClean="0"/>
              <a:t>를 사용할 때 독자적인 하위다이어그램이 실행되면 </a:t>
            </a:r>
            <a:r>
              <a:rPr lang="en-US" altLang="ko-KR" b="0" baseline="0" dirty="0" smtClean="0"/>
              <a:t>Feedback Node</a:t>
            </a:r>
            <a:r>
              <a:rPr lang="ko-KR" altLang="en-US" b="0" baseline="0" dirty="0" smtClean="0"/>
              <a:t>가 클럭 주기에만 데이터를 업데이트합니다</a:t>
            </a:r>
            <a:r>
              <a:rPr lang="en-US" altLang="ko-KR" b="0" baseline="0" dirty="0" smtClean="0"/>
              <a:t>.</a:t>
            </a:r>
          </a:p>
          <a:p>
            <a:pPr lvl="1">
              <a:defRPr/>
            </a:pPr>
            <a:endParaRPr lang="en-US" b="0" baseline="0" dirty="0" smtClean="0"/>
          </a:p>
          <a:p>
            <a:pPr lvl="1">
              <a:defRPr/>
            </a:pPr>
            <a:r>
              <a:rPr lang="en-US" b="0" baseline="0" dirty="0" smtClean="0"/>
              <a:t>Feedback Node</a:t>
            </a:r>
            <a:r>
              <a:rPr lang="ko-KR" altLang="en-US" b="0" baseline="0" dirty="0" smtClean="0"/>
              <a:t>는 레지스터로 실행되며 데이터 유형의 폭에 비례하여 로직 리소스를 필요로 합니다</a:t>
            </a:r>
            <a:r>
              <a:rPr lang="en-US" altLang="ko-KR" b="0" baseline="0" dirty="0" smtClean="0"/>
              <a:t>. </a:t>
            </a:r>
            <a:r>
              <a:rPr lang="ko-KR" altLang="en-US" b="0" baseline="0" dirty="0" smtClean="0"/>
              <a:t>초기화 터미널 사용은 </a:t>
            </a:r>
            <a:r>
              <a:rPr lang="ko-KR" altLang="en-US" b="0" baseline="0" dirty="0" err="1" smtClean="0"/>
              <a:t>로직</a:t>
            </a:r>
            <a:r>
              <a:rPr lang="ko-KR" altLang="en-US" b="0" baseline="0" dirty="0" smtClean="0"/>
              <a:t> 리소스 사용률을 약간 증가시킵니다</a:t>
            </a:r>
            <a:r>
              <a:rPr lang="en-US" altLang="ko-KR" b="0" baseline="0" dirty="0" smtClean="0"/>
              <a:t>.</a:t>
            </a:r>
            <a:endParaRPr lang="en-US" b="0" dirty="0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sz="1400" b="1" dirty="0" err="1" smtClean="0">
                <a:latin typeface="Arial Narrow" pitchFamily="34" charset="0"/>
              </a:rPr>
              <a:t>파이프라이닝</a:t>
            </a:r>
            <a:r>
              <a:rPr lang="ko-KR" altLang="en-US" sz="1400" b="1" dirty="0" smtClean="0">
                <a:latin typeface="Arial Narrow" pitchFamily="34" charset="0"/>
              </a:rPr>
              <a:t> 예제</a:t>
            </a:r>
            <a:endParaRPr lang="en-US" sz="1400" b="1" dirty="0" smtClean="0">
              <a:latin typeface="Arial Narrow" pitchFamily="34" charset="0"/>
            </a:endParaRPr>
          </a:p>
          <a:p>
            <a:pPr lvl="1"/>
            <a:r>
              <a:rPr lang="ko-KR" altLang="en-US" sz="1100" b="0" dirty="0" smtClean="0"/>
              <a:t>아날로그 입력과 출력 </a:t>
            </a:r>
            <a:r>
              <a:rPr lang="ko-KR" altLang="en-US" sz="1100" b="0" dirty="0" err="1" smtClean="0"/>
              <a:t>파이프라이닝은</a:t>
            </a:r>
            <a:r>
              <a:rPr lang="ko-KR" altLang="en-US" sz="1100" b="0" dirty="0" smtClean="0"/>
              <a:t> 루프 기간을 상당히 줄여서 샘플 속도나 컨트롤 루프 속도를 증가시킵니다</a:t>
            </a:r>
            <a:r>
              <a:rPr lang="en-US" altLang="ko-KR" sz="1100" b="0" dirty="0" smtClean="0"/>
              <a:t>. </a:t>
            </a:r>
            <a:r>
              <a:rPr lang="ko-KR" altLang="en-US" sz="1100" b="0" dirty="0" smtClean="0"/>
              <a:t>아날로그 입력과 아날로그 출력 연산은 둘 다 </a:t>
            </a:r>
            <a:r>
              <a:rPr lang="en-US" altLang="ko-KR" sz="1100" b="0" dirty="0" smtClean="0"/>
              <a:t>FPGA</a:t>
            </a:r>
            <a:r>
              <a:rPr lang="ko-KR" altLang="en-US" sz="1100" b="0" dirty="0" smtClean="0"/>
              <a:t>에서 실행하는 데 오랜 시간이 걸리기 때문에 </a:t>
            </a:r>
            <a:r>
              <a:rPr lang="en-US" altLang="ko-KR" sz="1100" b="0" dirty="0" smtClean="0"/>
              <a:t>FPGA</a:t>
            </a:r>
            <a:r>
              <a:rPr lang="ko-KR" altLang="en-US" sz="1100" b="0" dirty="0" smtClean="0"/>
              <a:t>에 병렬로 배치하고 동시에 실행하는 데 효율적입니다</a:t>
            </a:r>
            <a:r>
              <a:rPr lang="en-US" altLang="ko-KR" sz="1100" b="0" dirty="0" smtClean="0"/>
              <a:t>.</a:t>
            </a:r>
            <a:endParaRPr lang="en-US" dirty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b="0" dirty="0" smtClean="0"/>
              <a:t>위의 그림에서 가장 긴 경로는 </a:t>
            </a:r>
            <a:r>
              <a:rPr lang="en-US" altLang="ko-KR" b="0" dirty="0" smtClean="0"/>
              <a:t>DIO</a:t>
            </a:r>
            <a:r>
              <a:rPr lang="ko-KR" altLang="en-US" b="0" dirty="0" smtClean="0"/>
              <a:t>에서 </a:t>
            </a:r>
            <a:r>
              <a:rPr lang="en-US" altLang="ko-KR" b="0" dirty="0" smtClean="0"/>
              <a:t>Position</a:t>
            </a:r>
            <a:r>
              <a:rPr lang="ko-KR" altLang="en-US" b="0" dirty="0" smtClean="0"/>
              <a:t> </a:t>
            </a:r>
            <a:r>
              <a:rPr lang="ko-KR" altLang="en-US" b="0" dirty="0" smtClean="0"/>
              <a:t>인디케이터까지 입니다</a:t>
            </a:r>
            <a:r>
              <a:rPr lang="en-US" altLang="ko-KR" b="0" dirty="0" smtClean="0"/>
              <a:t>. Case </a:t>
            </a:r>
            <a:r>
              <a:rPr lang="ko-KR" altLang="en-US" b="0" dirty="0" smtClean="0"/>
              <a:t>구조에서 병렬로 연산을 수행하여 루프 성능을 향상시킬 수 있습니다</a:t>
            </a:r>
            <a:r>
              <a:rPr lang="en-US" altLang="ko-KR" b="0" dirty="0" smtClean="0"/>
              <a:t>.</a:t>
            </a:r>
            <a:endParaRPr lang="en-US" b="0" dirty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sz="1100" b="0" dirty="0" smtClean="0"/>
              <a:t>경로를 줄이기 위해 증가 및 감소 함수를 병렬로 실행하여 데이터 흐름의 깊이를 줄입니다</a:t>
            </a:r>
            <a:r>
              <a:rPr lang="en-US" altLang="ko-KR" sz="1100" b="0" dirty="0" smtClean="0"/>
              <a:t>.</a:t>
            </a:r>
            <a:endParaRPr lang="en-US" sz="1100" b="0" dirty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sz="1100" b="0" dirty="0" err="1" smtClean="0"/>
              <a:t>파이프라이닝을</a:t>
            </a:r>
            <a:r>
              <a:rPr lang="ko-KR" altLang="en-US" sz="1100" b="0" dirty="0" smtClean="0"/>
              <a:t> 구현하여 루프 속도를 </a:t>
            </a:r>
            <a:r>
              <a:rPr lang="en-US" altLang="ko-KR" sz="1100" b="0" dirty="0" smtClean="0"/>
              <a:t>6</a:t>
            </a:r>
            <a:r>
              <a:rPr lang="ko-KR" altLang="en-US" sz="1100" b="0" dirty="0" smtClean="0"/>
              <a:t>번의</a:t>
            </a:r>
            <a:r>
              <a:rPr lang="ko-KR" altLang="en-US" sz="1100" b="0" baseline="0" dirty="0" smtClean="0"/>
              <a:t> </a:t>
            </a:r>
            <a:r>
              <a:rPr lang="ko-KR" altLang="en-US" sz="1100" b="0" baseline="0" dirty="0" err="1" smtClean="0"/>
              <a:t>클럭</a:t>
            </a:r>
            <a:r>
              <a:rPr lang="ko-KR" altLang="en-US" sz="1100" b="0" baseline="0" dirty="0" smtClean="0"/>
              <a:t> 주기로 줄였습니다</a:t>
            </a:r>
            <a:r>
              <a:rPr lang="en-US" altLang="ko-KR" sz="1100" b="0" baseline="0" dirty="0" smtClean="0"/>
              <a:t>.</a:t>
            </a:r>
            <a:endParaRPr lang="en-US" sz="1100" b="0" dirty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b="0" dirty="0" smtClean="0"/>
              <a:t>VI</a:t>
            </a:r>
            <a:r>
              <a:rPr lang="ko-KR" altLang="en-US" b="0" baseline="0" dirty="0" smtClean="0"/>
              <a:t>가 실행하는 속도 벤치마킹은 중요합니다</a:t>
            </a:r>
            <a:r>
              <a:rPr lang="en-US" altLang="ko-KR" b="0" baseline="0" dirty="0" smtClean="0"/>
              <a:t>. FPGA </a:t>
            </a:r>
            <a:r>
              <a:rPr lang="ko-KR" altLang="en-US" b="0" baseline="0" dirty="0" smtClean="0"/>
              <a:t>코드는 </a:t>
            </a:r>
            <a:r>
              <a:rPr lang="en-US" altLang="ko-KR" b="0" baseline="0" dirty="0" smtClean="0"/>
              <a:t>FPGA </a:t>
            </a:r>
            <a:r>
              <a:rPr lang="ko-KR" altLang="en-US" b="0" baseline="0" dirty="0" smtClean="0"/>
              <a:t>하드웨어에서 실행되기 때문에 첫 번째 코드 </a:t>
            </a:r>
            <a:r>
              <a:rPr lang="ko-KR" altLang="en-US" b="0" baseline="0" dirty="0" err="1" smtClean="0"/>
              <a:t>컴파일링</a:t>
            </a:r>
            <a:r>
              <a:rPr lang="ko-KR" altLang="en-US" b="0" baseline="0" dirty="0" smtClean="0"/>
              <a:t> 없이 정확한 타이밍을 알 수 없습니다</a:t>
            </a:r>
            <a:r>
              <a:rPr lang="en-US" altLang="ko-KR" b="0" baseline="0" dirty="0" smtClean="0"/>
              <a:t>. </a:t>
            </a:r>
            <a:r>
              <a:rPr lang="ko-KR" altLang="en-US" b="0" baseline="0" dirty="0" smtClean="0"/>
              <a:t>코드를 </a:t>
            </a:r>
            <a:r>
              <a:rPr lang="ko-KR" altLang="en-US" b="0" baseline="0" dirty="0" err="1" smtClean="0"/>
              <a:t>컴파일링하고</a:t>
            </a:r>
            <a:r>
              <a:rPr lang="ko-KR" altLang="en-US" b="0" baseline="0" dirty="0" smtClean="0"/>
              <a:t> 나면 </a:t>
            </a:r>
            <a:r>
              <a:rPr lang="en-US" altLang="ko-KR" b="0" baseline="0" dirty="0" smtClean="0"/>
              <a:t>VI</a:t>
            </a:r>
            <a:r>
              <a:rPr lang="ko-KR" altLang="en-US" b="0" baseline="0" dirty="0" smtClean="0"/>
              <a:t>를 </a:t>
            </a:r>
            <a:r>
              <a:rPr lang="ko-KR" altLang="en-US" b="0" baseline="0" dirty="0" err="1" smtClean="0"/>
              <a:t>벤치마킹하여</a:t>
            </a:r>
            <a:r>
              <a:rPr lang="ko-KR" altLang="en-US" b="0" baseline="0" dirty="0" smtClean="0"/>
              <a:t> 실행 속도를 확인할 수 있습니다</a:t>
            </a:r>
            <a:r>
              <a:rPr lang="en-US" altLang="ko-KR" b="0" baseline="0" dirty="0" smtClean="0"/>
              <a:t>.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lvl="1"/>
            <a:r>
              <a:rPr lang="ko-KR" altLang="en-US" sz="1400" b="1" dirty="0" smtClean="0">
                <a:latin typeface="Arial Narrow" pitchFamily="34" charset="0"/>
              </a:rPr>
              <a:t>단일 주기</a:t>
            </a:r>
            <a:r>
              <a:rPr lang="en-US" sz="1400" b="1" dirty="0" smtClean="0">
                <a:latin typeface="Arial Narrow" pitchFamily="34" charset="0"/>
              </a:rPr>
              <a:t> Timed </a:t>
            </a:r>
            <a:r>
              <a:rPr lang="ko-KR" altLang="en-US" sz="1400" b="1" dirty="0" smtClean="0">
                <a:latin typeface="Arial Narrow" pitchFamily="34" charset="0"/>
              </a:rPr>
              <a:t>루프</a:t>
            </a:r>
            <a:r>
              <a:rPr lang="en-US" sz="1400" b="1" dirty="0" smtClean="0">
                <a:latin typeface="Arial Narrow" pitchFamily="34" charset="0"/>
              </a:rPr>
              <a:t> (SCTL)</a:t>
            </a:r>
          </a:p>
          <a:p>
            <a:pPr lvl="1"/>
            <a:r>
              <a:rPr lang="ko-KR" altLang="en-US" sz="1400" b="0" dirty="0" smtClean="0">
                <a:latin typeface="Arial Narrow" pitchFamily="34" charset="0"/>
              </a:rPr>
              <a:t>단일 주기 </a:t>
            </a:r>
            <a:r>
              <a:rPr lang="en-US" altLang="ko-KR" sz="1400" b="0" dirty="0" smtClean="0">
                <a:latin typeface="Arial Narrow" pitchFamily="34" charset="0"/>
              </a:rPr>
              <a:t>Timed </a:t>
            </a:r>
            <a:r>
              <a:rPr lang="ko-KR" altLang="en-US" sz="1400" b="0" dirty="0" smtClean="0">
                <a:latin typeface="Arial Narrow" pitchFamily="34" charset="0"/>
              </a:rPr>
              <a:t>루프는 </a:t>
            </a:r>
            <a:r>
              <a:rPr lang="en-US" altLang="ko-KR" sz="1400" b="0" dirty="0" smtClean="0">
                <a:latin typeface="Arial Narrow" pitchFamily="34" charset="0"/>
              </a:rPr>
              <a:t>While </a:t>
            </a:r>
            <a:r>
              <a:rPr lang="ko-KR" altLang="en-US" sz="1400" b="0" dirty="0" smtClean="0">
                <a:latin typeface="Arial Narrow" pitchFamily="34" charset="0"/>
              </a:rPr>
              <a:t>루프 유형으로 </a:t>
            </a:r>
            <a:r>
              <a:rPr lang="en-US" altLang="ko-KR" sz="1400" b="0" dirty="0" smtClean="0">
                <a:latin typeface="Arial Narrow" pitchFamily="34" charset="0"/>
              </a:rPr>
              <a:t>FPGA</a:t>
            </a:r>
            <a:r>
              <a:rPr lang="ko-KR" altLang="en-US" sz="1400" b="0" dirty="0" smtClean="0">
                <a:latin typeface="Arial Narrow" pitchFamily="34" charset="0"/>
              </a:rPr>
              <a:t>에서 사용 가능합니다</a:t>
            </a:r>
            <a:r>
              <a:rPr lang="en-US" altLang="ko-KR" sz="1400" b="0" dirty="0" smtClean="0">
                <a:latin typeface="Arial Narrow" pitchFamily="34" charset="0"/>
              </a:rPr>
              <a:t>. </a:t>
            </a:r>
            <a:r>
              <a:rPr lang="ko-KR" altLang="en-US" sz="1400" b="0" dirty="0" smtClean="0">
                <a:latin typeface="Arial Narrow" pitchFamily="34" charset="0"/>
              </a:rPr>
              <a:t>이 루프는 </a:t>
            </a:r>
            <a:r>
              <a:rPr lang="en-US" altLang="ko-KR" sz="1400" b="0" dirty="0" smtClean="0">
                <a:latin typeface="Arial Narrow" pitchFamily="34" charset="0"/>
              </a:rPr>
              <a:t>Windows</a:t>
            </a:r>
            <a:r>
              <a:rPr lang="ko-KR" altLang="en-US" sz="1400" b="0" dirty="0" smtClean="0">
                <a:latin typeface="Arial Narrow" pitchFamily="34" charset="0"/>
              </a:rPr>
              <a:t>나 </a:t>
            </a:r>
            <a:r>
              <a:rPr lang="en-US" altLang="ko-KR" sz="1400" b="0" dirty="0" smtClean="0">
                <a:latin typeface="Arial Narrow" pitchFamily="34" charset="0"/>
              </a:rPr>
              <a:t>RT </a:t>
            </a:r>
            <a:r>
              <a:rPr lang="ko-KR" altLang="en-US" sz="1400" b="0" dirty="0" err="1" smtClean="0">
                <a:latin typeface="Arial Narrow" pitchFamily="34" charset="0"/>
              </a:rPr>
              <a:t>타겟상의</a:t>
            </a:r>
            <a:r>
              <a:rPr lang="ko-KR" altLang="en-US" sz="1400" b="0" dirty="0" smtClean="0">
                <a:latin typeface="Arial Narrow" pitchFamily="34" charset="0"/>
              </a:rPr>
              <a:t> </a:t>
            </a:r>
            <a:r>
              <a:rPr lang="en-US" altLang="ko-KR" sz="1400" b="0" dirty="0" smtClean="0">
                <a:latin typeface="Arial Narrow" pitchFamily="34" charset="0"/>
              </a:rPr>
              <a:t>Timed </a:t>
            </a:r>
            <a:r>
              <a:rPr lang="ko-KR" altLang="en-US" sz="1400" b="0" dirty="0" smtClean="0">
                <a:latin typeface="Arial Narrow" pitchFamily="34" charset="0"/>
              </a:rPr>
              <a:t>루프와 동일한 표현을 사용합니다</a:t>
            </a:r>
            <a:r>
              <a:rPr lang="en-US" altLang="ko-KR" sz="1400" b="0" dirty="0" smtClean="0">
                <a:latin typeface="Arial Narrow" pitchFamily="34" charset="0"/>
              </a:rPr>
              <a:t>. </a:t>
            </a:r>
            <a:r>
              <a:rPr lang="ko-KR" altLang="en-US" sz="1400" b="0" dirty="0" smtClean="0">
                <a:latin typeface="Arial Narrow" pitchFamily="34" charset="0"/>
              </a:rPr>
              <a:t>하지만 구조상에서 공통점은 없습니다</a:t>
            </a:r>
            <a:r>
              <a:rPr lang="en-US" altLang="ko-KR" sz="1400" b="0" dirty="0" smtClean="0">
                <a:latin typeface="Arial Narrow" pitchFamily="34" charset="0"/>
              </a:rPr>
              <a:t>. </a:t>
            </a:r>
            <a:r>
              <a:rPr lang="ko-KR" altLang="en-US" sz="1400" b="0" dirty="0" smtClean="0">
                <a:latin typeface="Arial Narrow" pitchFamily="34" charset="0"/>
              </a:rPr>
              <a:t>이 루프는 개념상으로 각 구조에 대한 </a:t>
            </a:r>
            <a:r>
              <a:rPr lang="en-US" altLang="ko-KR" sz="1400" b="0" dirty="0" smtClean="0">
                <a:latin typeface="Arial Narrow" pitchFamily="34" charset="0"/>
              </a:rPr>
              <a:t>FPGA</a:t>
            </a:r>
            <a:r>
              <a:rPr lang="ko-KR" altLang="en-US" sz="1400" b="0" dirty="0" smtClean="0">
                <a:latin typeface="Arial Narrow" pitchFamily="34" charset="0"/>
              </a:rPr>
              <a:t>의 한 클럭 주기에서 실행하는 </a:t>
            </a:r>
            <a:r>
              <a:rPr lang="en-US" altLang="ko-KR" sz="1400" b="0" dirty="0" smtClean="0">
                <a:latin typeface="Arial Narrow" pitchFamily="34" charset="0"/>
              </a:rPr>
              <a:t>While</a:t>
            </a:r>
            <a:r>
              <a:rPr lang="en-US" altLang="ko-KR" sz="1400" b="0" baseline="0" dirty="0" smtClean="0">
                <a:latin typeface="Arial Narrow" pitchFamily="34" charset="0"/>
              </a:rPr>
              <a:t> </a:t>
            </a:r>
            <a:r>
              <a:rPr lang="ko-KR" altLang="en-US" sz="1400" b="0" baseline="0" dirty="0" smtClean="0">
                <a:latin typeface="Arial Narrow" pitchFamily="34" charset="0"/>
              </a:rPr>
              <a:t>루프입니다</a:t>
            </a:r>
            <a:r>
              <a:rPr lang="en-US" altLang="ko-KR" sz="1400" b="0" baseline="0" dirty="0" smtClean="0">
                <a:latin typeface="Arial Narrow" pitchFamily="34" charset="0"/>
              </a:rPr>
              <a:t>. </a:t>
            </a:r>
            <a:r>
              <a:rPr lang="ko-KR" altLang="en-US" sz="1400" b="0" baseline="0" dirty="0" smtClean="0">
                <a:latin typeface="Arial Narrow" pitchFamily="34" charset="0"/>
              </a:rPr>
              <a:t>따라서 단일 주기 </a:t>
            </a:r>
            <a:r>
              <a:rPr lang="en-US" altLang="ko-KR" sz="1400" b="0" baseline="0" dirty="0" smtClean="0">
                <a:latin typeface="Arial Narrow" pitchFamily="34" charset="0"/>
              </a:rPr>
              <a:t>Timed </a:t>
            </a:r>
            <a:r>
              <a:rPr lang="ko-KR" altLang="en-US" sz="1400" b="0" baseline="0" dirty="0" smtClean="0">
                <a:latin typeface="Arial Narrow" pitchFamily="34" charset="0"/>
              </a:rPr>
              <a:t>루프의 루프 속도는 </a:t>
            </a:r>
            <a:r>
              <a:rPr lang="en-US" altLang="ko-KR" sz="1400" b="0" baseline="0" dirty="0" smtClean="0">
                <a:latin typeface="Arial Narrow" pitchFamily="34" charset="0"/>
              </a:rPr>
              <a:t>FPGA</a:t>
            </a:r>
            <a:r>
              <a:rPr lang="ko-KR" altLang="en-US" sz="1400" b="0" baseline="0" dirty="0" smtClean="0">
                <a:latin typeface="Arial Narrow" pitchFamily="34" charset="0"/>
              </a:rPr>
              <a:t>의 클럭 주파수와 동일합니다</a:t>
            </a:r>
            <a:r>
              <a:rPr lang="en-US" altLang="ko-KR" sz="1400" b="0" baseline="0" dirty="0" smtClean="0">
                <a:latin typeface="Arial Narrow" pitchFamily="34" charset="0"/>
              </a:rPr>
              <a:t>. </a:t>
            </a:r>
            <a:r>
              <a:rPr lang="ko-KR" altLang="en-US" sz="1400" b="0" baseline="0" dirty="0" smtClean="0">
                <a:latin typeface="Arial Narrow" pitchFamily="34" charset="0"/>
              </a:rPr>
              <a:t>또한 </a:t>
            </a:r>
            <a:r>
              <a:rPr lang="en-US" altLang="ko-KR" sz="1400" b="0" baseline="0" dirty="0" smtClean="0">
                <a:latin typeface="Arial Narrow" pitchFamily="34" charset="0"/>
              </a:rPr>
              <a:t>VI</a:t>
            </a:r>
            <a:r>
              <a:rPr lang="ko-KR" altLang="en-US" sz="1400" b="0" baseline="0" dirty="0" smtClean="0">
                <a:latin typeface="Arial Narrow" pitchFamily="34" charset="0"/>
              </a:rPr>
              <a:t>의 성능과 실행 속도를 향상시킵니다</a:t>
            </a:r>
            <a:r>
              <a:rPr lang="en-US" altLang="ko-KR" sz="1400" b="0" baseline="0" dirty="0" smtClean="0">
                <a:latin typeface="Arial Narrow" pitchFamily="34" charset="0"/>
              </a:rPr>
              <a:t>.</a:t>
            </a:r>
          </a:p>
          <a:p>
            <a:pPr lvl="1"/>
            <a:endParaRPr lang="en-US" sz="1400" b="0" baseline="0" dirty="0" smtClean="0">
              <a:latin typeface="Arial Narrow" pitchFamily="34" charset="0"/>
            </a:endParaRPr>
          </a:p>
          <a:p>
            <a:pPr lvl="1"/>
            <a:r>
              <a:rPr lang="ko-KR" altLang="en-US" sz="1400" b="0" baseline="0" dirty="0" smtClean="0">
                <a:latin typeface="Arial Narrow" pitchFamily="34" charset="0"/>
              </a:rPr>
              <a:t>또한</a:t>
            </a:r>
            <a:r>
              <a:rPr lang="en-US" altLang="ko-KR" sz="1400" b="0" baseline="0" dirty="0" smtClean="0">
                <a:latin typeface="Arial Narrow" pitchFamily="34" charset="0"/>
              </a:rPr>
              <a:t>, </a:t>
            </a:r>
            <a:r>
              <a:rPr lang="ko-KR" altLang="en-US" sz="1400" b="0" baseline="0" dirty="0" smtClean="0">
                <a:latin typeface="Arial Narrow" pitchFamily="34" charset="0"/>
              </a:rPr>
              <a:t>단일 주기 </a:t>
            </a:r>
            <a:r>
              <a:rPr lang="en-US" altLang="ko-KR" sz="1400" b="0" baseline="0" dirty="0" smtClean="0">
                <a:latin typeface="Arial Narrow" pitchFamily="34" charset="0"/>
              </a:rPr>
              <a:t>Timed </a:t>
            </a:r>
            <a:r>
              <a:rPr lang="ko-KR" altLang="en-US" sz="1400" b="0" baseline="0" dirty="0" smtClean="0">
                <a:latin typeface="Arial Narrow" pitchFamily="34" charset="0"/>
              </a:rPr>
              <a:t>루프의 컴파일러가 생성한 코드는 최적화되어 있고 일반적인 </a:t>
            </a:r>
            <a:r>
              <a:rPr lang="en-US" altLang="ko-KR" sz="1400" b="0" baseline="0" dirty="0" smtClean="0">
                <a:latin typeface="Arial Narrow" pitchFamily="34" charset="0"/>
              </a:rPr>
              <a:t>While </a:t>
            </a:r>
            <a:r>
              <a:rPr lang="ko-KR" altLang="en-US" sz="1400" b="0" baseline="0" dirty="0" smtClean="0">
                <a:latin typeface="Arial Narrow" pitchFamily="34" charset="0"/>
              </a:rPr>
              <a:t>루프의 코드와 비교하여 </a:t>
            </a:r>
            <a:r>
              <a:rPr lang="en-US" altLang="ko-KR" sz="1400" b="0" baseline="0" dirty="0" smtClean="0">
                <a:latin typeface="Arial Narrow" pitchFamily="34" charset="0"/>
              </a:rPr>
              <a:t>FPGA </a:t>
            </a:r>
            <a:r>
              <a:rPr lang="ko-KR" altLang="en-US" sz="1400" b="0" baseline="0" dirty="0" smtClean="0">
                <a:latin typeface="Arial Narrow" pitchFamily="34" charset="0"/>
              </a:rPr>
              <a:t>용량을 덜 차지합니다</a:t>
            </a:r>
            <a:r>
              <a:rPr lang="en-US" altLang="ko-KR" sz="1400" b="0" baseline="0" dirty="0" smtClean="0">
                <a:latin typeface="Arial Narrow" pitchFamily="34" charset="0"/>
              </a:rPr>
              <a:t>. </a:t>
            </a:r>
            <a:r>
              <a:rPr lang="ko-KR" altLang="en-US" sz="1400" b="0" baseline="0" dirty="0" smtClean="0">
                <a:latin typeface="Arial Narrow" pitchFamily="34" charset="0"/>
              </a:rPr>
              <a:t>단일 주기 </a:t>
            </a:r>
            <a:r>
              <a:rPr lang="en-US" altLang="ko-KR" sz="1400" b="0" baseline="0" dirty="0" smtClean="0">
                <a:latin typeface="Arial Narrow" pitchFamily="34" charset="0"/>
              </a:rPr>
              <a:t>Timed </a:t>
            </a:r>
            <a:r>
              <a:rPr lang="ko-KR" altLang="en-US" sz="1400" b="0" baseline="0" dirty="0" smtClean="0">
                <a:latin typeface="Arial Narrow" pitchFamily="34" charset="0"/>
              </a:rPr>
              <a:t>루프는 활성화 체인 오버헤드를 제거하기 때문에 공간을 덜 사용합니다</a:t>
            </a:r>
            <a:r>
              <a:rPr lang="en-US" altLang="ko-KR" sz="1400" b="0" baseline="0" dirty="0" smtClean="0">
                <a:latin typeface="Arial Narrow" pitchFamily="34" charset="0"/>
              </a:rPr>
              <a:t>. </a:t>
            </a:r>
            <a:r>
              <a:rPr lang="ko-KR" altLang="en-US" sz="1400" b="0" baseline="0" dirty="0" smtClean="0">
                <a:latin typeface="Arial Narrow" pitchFamily="34" charset="0"/>
              </a:rPr>
              <a:t>활성화 체인 오버헤드를 제거하여 단일 주기 </a:t>
            </a:r>
            <a:r>
              <a:rPr lang="en-US" altLang="ko-KR" sz="1400" b="0" baseline="0" dirty="0" smtClean="0">
                <a:latin typeface="Arial Narrow" pitchFamily="34" charset="0"/>
              </a:rPr>
              <a:t>Timed </a:t>
            </a:r>
            <a:r>
              <a:rPr lang="ko-KR" altLang="en-US" sz="1400" b="0" baseline="0" dirty="0" smtClean="0">
                <a:latin typeface="Arial Narrow" pitchFamily="34" charset="0"/>
              </a:rPr>
              <a:t>루프는 하나의 </a:t>
            </a:r>
            <a:r>
              <a:rPr lang="ko-KR" altLang="en-US" sz="1400" b="0" baseline="0" dirty="0" err="1" smtClean="0">
                <a:latin typeface="Arial Narrow" pitchFamily="34" charset="0"/>
              </a:rPr>
              <a:t>로직</a:t>
            </a:r>
            <a:r>
              <a:rPr lang="ko-KR" altLang="en-US" sz="1400" b="0" baseline="0" dirty="0" smtClean="0">
                <a:latin typeface="Arial Narrow" pitchFamily="34" charset="0"/>
              </a:rPr>
              <a:t> 블록이 다른 </a:t>
            </a:r>
            <a:r>
              <a:rPr lang="ko-KR" altLang="en-US" sz="1400" b="0" baseline="0" dirty="0" err="1" smtClean="0">
                <a:latin typeface="Arial Narrow" pitchFamily="34" charset="0"/>
              </a:rPr>
              <a:t>로직</a:t>
            </a:r>
            <a:r>
              <a:rPr lang="ko-KR" altLang="en-US" sz="1400" b="0" baseline="0" dirty="0" smtClean="0">
                <a:latin typeface="Arial Narrow" pitchFamily="34" charset="0"/>
              </a:rPr>
              <a:t> 블록과 직접 통신하고 물리적으로 가능한 한 빨리 </a:t>
            </a:r>
            <a:r>
              <a:rPr lang="ko-KR" altLang="en-US" sz="1400" b="0" baseline="0" dirty="0" err="1" smtClean="0">
                <a:latin typeface="Arial Narrow" pitchFamily="34" charset="0"/>
              </a:rPr>
              <a:t>로직</a:t>
            </a:r>
            <a:r>
              <a:rPr lang="ko-KR" altLang="en-US" sz="1400" b="0" baseline="0" dirty="0" smtClean="0">
                <a:latin typeface="Arial Narrow" pitchFamily="34" charset="0"/>
              </a:rPr>
              <a:t> 블록을 통해 업데이트를 전파합니다</a:t>
            </a:r>
            <a:r>
              <a:rPr lang="en-US" altLang="ko-KR" sz="1400" b="0" baseline="0" dirty="0" smtClean="0">
                <a:latin typeface="Arial Narrow" pitchFamily="34" charset="0"/>
              </a:rPr>
              <a:t>. </a:t>
            </a:r>
            <a:r>
              <a:rPr lang="ko-KR" altLang="en-US" sz="1400" b="0" baseline="0" dirty="0" smtClean="0">
                <a:latin typeface="Arial Narrow" pitchFamily="34" charset="0"/>
              </a:rPr>
              <a:t>추가적으로 활성화 체인 오버헤드를 제거하면 사용된 총</a:t>
            </a:r>
            <a:r>
              <a:rPr lang="en-US" altLang="ko-KR" sz="1400" b="0" baseline="0" dirty="0" smtClean="0">
                <a:latin typeface="Arial Narrow" pitchFamily="34" charset="0"/>
              </a:rPr>
              <a:t> FPGA </a:t>
            </a:r>
            <a:r>
              <a:rPr lang="ko-KR" altLang="en-US" sz="1400" b="0" baseline="0" dirty="0" smtClean="0">
                <a:latin typeface="Arial Narrow" pitchFamily="34" charset="0"/>
              </a:rPr>
              <a:t>용량을 줄입니다</a:t>
            </a:r>
            <a:r>
              <a:rPr lang="en-US" altLang="ko-KR" sz="1400" b="0" baseline="0" dirty="0" smtClean="0">
                <a:latin typeface="Arial Narrow" pitchFamily="34" charset="0"/>
              </a:rPr>
              <a:t>. </a:t>
            </a:r>
            <a:r>
              <a:rPr lang="ko-KR" altLang="en-US" sz="1400" b="0" baseline="0" dirty="0" smtClean="0">
                <a:latin typeface="Arial Narrow" pitchFamily="34" charset="0"/>
              </a:rPr>
              <a:t>왜냐하면 활성화 체인 오버헤드에 대한 </a:t>
            </a:r>
            <a:r>
              <a:rPr lang="ko-KR" altLang="en-US" sz="1400" b="0" baseline="0" dirty="0" err="1" smtClean="0">
                <a:latin typeface="Arial Narrow" pitchFamily="34" charset="0"/>
              </a:rPr>
              <a:t>플립플롭은</a:t>
            </a:r>
            <a:r>
              <a:rPr lang="ko-KR" altLang="en-US" sz="1400" b="0" baseline="0" dirty="0" smtClean="0">
                <a:latin typeface="Arial Narrow" pitchFamily="34" charset="0"/>
              </a:rPr>
              <a:t> 더 이상 필요가 없기 때문입니다</a:t>
            </a:r>
            <a:r>
              <a:rPr lang="en-US" altLang="ko-KR" sz="1400" b="0" baseline="0" dirty="0" smtClean="0">
                <a:latin typeface="Arial Narrow" pitchFamily="34" charset="0"/>
              </a:rPr>
              <a:t>. </a:t>
            </a:r>
            <a:r>
              <a:rPr lang="ko-KR" altLang="en-US" sz="1400" b="0" baseline="0" dirty="0" smtClean="0">
                <a:latin typeface="Arial Narrow" pitchFamily="34" charset="0"/>
              </a:rPr>
              <a:t>하지만</a:t>
            </a:r>
            <a:r>
              <a:rPr lang="en-US" altLang="ko-KR" sz="1400" b="0" baseline="0" dirty="0" smtClean="0">
                <a:latin typeface="Arial Narrow" pitchFamily="34" charset="0"/>
              </a:rPr>
              <a:t>, </a:t>
            </a:r>
            <a:r>
              <a:rPr lang="ko-KR" altLang="en-US" sz="1400" b="0" baseline="0" dirty="0" smtClean="0">
                <a:latin typeface="Arial Narrow" pitchFamily="34" charset="0"/>
              </a:rPr>
              <a:t>어플리케이션에서 단일 주기 </a:t>
            </a:r>
            <a:r>
              <a:rPr lang="en-US" altLang="ko-KR" sz="1400" b="0" baseline="0" dirty="0" smtClean="0">
                <a:latin typeface="Arial Narrow" pitchFamily="34" charset="0"/>
              </a:rPr>
              <a:t>Timed </a:t>
            </a:r>
            <a:r>
              <a:rPr lang="ko-KR" altLang="en-US" sz="1400" b="0" baseline="0" dirty="0" smtClean="0">
                <a:latin typeface="Arial Narrow" pitchFamily="34" charset="0"/>
              </a:rPr>
              <a:t>루프의 사용에 일부 상당한 제한이 따릅니다</a:t>
            </a:r>
            <a:r>
              <a:rPr lang="en-US" altLang="ko-KR" sz="1400" b="0" baseline="0" dirty="0" smtClean="0">
                <a:latin typeface="Arial Narrow" pitchFamily="34" charset="0"/>
              </a:rPr>
              <a:t>.</a:t>
            </a:r>
          </a:p>
          <a:p>
            <a:pPr lvl="1"/>
            <a:endParaRPr lang="en-US" sz="1400" b="0" baseline="0" dirty="0" smtClean="0">
              <a:latin typeface="Arial Narrow" pitchFamily="34" charset="0"/>
            </a:endParaRPr>
          </a:p>
          <a:p>
            <a:pPr lvl="1"/>
            <a:r>
              <a:rPr lang="ko-KR" altLang="en-US" sz="1400" b="0" baseline="0" dirty="0" smtClean="0">
                <a:latin typeface="Arial Narrow" pitchFamily="34" charset="0"/>
              </a:rPr>
              <a:t>단일 주기 </a:t>
            </a:r>
            <a:r>
              <a:rPr lang="en-US" altLang="ko-KR" sz="1400" b="0" baseline="0" dirty="0" smtClean="0">
                <a:latin typeface="Arial Narrow" pitchFamily="34" charset="0"/>
              </a:rPr>
              <a:t>Timed </a:t>
            </a:r>
            <a:r>
              <a:rPr lang="ko-KR" altLang="en-US" sz="1400" b="0" baseline="0" dirty="0" smtClean="0">
                <a:latin typeface="Arial Narrow" pitchFamily="34" charset="0"/>
              </a:rPr>
              <a:t>루프를 사용하기 위해 루프 내의 모든 연산은 </a:t>
            </a:r>
            <a:r>
              <a:rPr lang="en-US" altLang="ko-KR" sz="1400" b="0" baseline="0" dirty="0" smtClean="0">
                <a:latin typeface="Arial Narrow" pitchFamily="34" charset="0"/>
              </a:rPr>
              <a:t>FPGA </a:t>
            </a:r>
            <a:r>
              <a:rPr lang="ko-KR" altLang="en-US" sz="1400" b="0" baseline="0" dirty="0" err="1" smtClean="0">
                <a:latin typeface="Arial Narrow" pitchFamily="34" charset="0"/>
              </a:rPr>
              <a:t>클럭의</a:t>
            </a:r>
            <a:r>
              <a:rPr lang="ko-KR" altLang="en-US" sz="1400" b="0" baseline="0" dirty="0" smtClean="0">
                <a:latin typeface="Arial Narrow" pitchFamily="34" charset="0"/>
              </a:rPr>
              <a:t> 한 주기 내에 맞추어야 합니다</a:t>
            </a:r>
            <a:r>
              <a:rPr lang="en-US" altLang="ko-KR" sz="1400" b="0" baseline="0" dirty="0" smtClean="0">
                <a:latin typeface="Arial Narrow" pitchFamily="34" charset="0"/>
              </a:rPr>
              <a:t>. </a:t>
            </a:r>
            <a:r>
              <a:rPr lang="ko-KR" altLang="en-US" sz="1400" b="0" baseline="0" dirty="0" smtClean="0">
                <a:latin typeface="Arial Narrow" pitchFamily="34" charset="0"/>
              </a:rPr>
              <a:t>이는 컴파일러를 시작하기 전에 코드 생성기가 판단합니다</a:t>
            </a:r>
            <a:r>
              <a:rPr lang="en-US" altLang="ko-KR" sz="1400" b="0" baseline="0" dirty="0" smtClean="0">
                <a:latin typeface="Arial Narrow" pitchFamily="34" charset="0"/>
              </a:rPr>
              <a:t>. </a:t>
            </a:r>
            <a:r>
              <a:rPr lang="ko-KR" altLang="en-US" sz="1400" b="0" baseline="0" dirty="0" smtClean="0">
                <a:latin typeface="Arial Narrow" pitchFamily="34" charset="0"/>
              </a:rPr>
              <a:t>단일 주기 </a:t>
            </a:r>
            <a:r>
              <a:rPr lang="en-US" altLang="ko-KR" sz="1400" b="0" baseline="0" dirty="0" smtClean="0">
                <a:latin typeface="Arial Narrow" pitchFamily="34" charset="0"/>
              </a:rPr>
              <a:t>Timed </a:t>
            </a:r>
            <a:r>
              <a:rPr lang="ko-KR" altLang="en-US" sz="1400" b="0" baseline="0" dirty="0" smtClean="0">
                <a:latin typeface="Arial Narrow" pitchFamily="34" charset="0"/>
              </a:rPr>
              <a:t>루프가 컴파일러에 해당하는 적합한 코드를 생성하지 못하면 코드 </a:t>
            </a:r>
            <a:r>
              <a:rPr lang="ko-KR" altLang="en-US" sz="1400" b="0" baseline="0" dirty="0" err="1" smtClean="0">
                <a:latin typeface="Arial Narrow" pitchFamily="34" charset="0"/>
              </a:rPr>
              <a:t>생성기는</a:t>
            </a:r>
            <a:r>
              <a:rPr lang="ko-KR" altLang="en-US" sz="1400" b="0" baseline="0" dirty="0" smtClean="0">
                <a:latin typeface="Arial Narrow" pitchFamily="34" charset="0"/>
              </a:rPr>
              <a:t> 에러 메시지를 </a:t>
            </a:r>
            <a:r>
              <a:rPr lang="ko-KR" altLang="en-US" sz="1400" b="0" baseline="0" dirty="0" err="1" smtClean="0">
                <a:latin typeface="Arial Narrow" pitchFamily="34" charset="0"/>
              </a:rPr>
              <a:t>디스플레이합니다</a:t>
            </a:r>
            <a:r>
              <a:rPr lang="en-US" altLang="ko-KR" sz="1400" b="0" baseline="0" dirty="0" smtClean="0">
                <a:latin typeface="Arial Narrow" pitchFamily="34" charset="0"/>
              </a:rPr>
              <a:t>.</a:t>
            </a:r>
            <a:endParaRPr lang="en-US" sz="1400" b="0" dirty="0" smtClean="0">
              <a:latin typeface="Arial Narrow" pitchFamily="34" charset="0"/>
            </a:endParaRPr>
          </a:p>
          <a:p>
            <a:pPr lvl="1"/>
            <a:endParaRPr lang="en-US" sz="1100" b="0" dirty="0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1" y="526329"/>
            <a:ext cx="5714999" cy="8218342"/>
          </a:xfrm>
        </p:spPr>
        <p:txBody>
          <a:bodyPr>
            <a:normAutofit/>
          </a:bodyPr>
          <a:lstStyle/>
          <a:p>
            <a:pPr lvl="1">
              <a:spcBef>
                <a:spcPct val="50000"/>
              </a:spcBef>
            </a:pPr>
            <a:r>
              <a:rPr lang="ko-KR" altLang="en-US" dirty="0" err="1" smtClean="0"/>
              <a:t>파이프라이닝</a:t>
            </a:r>
            <a:r>
              <a:rPr lang="ko-KR" altLang="en-US" dirty="0" smtClean="0"/>
              <a:t> 기법을 사용하여 여러 루프 반복 사이의 코드를 나눔으로써 단일 주기 </a:t>
            </a:r>
            <a:r>
              <a:rPr lang="en-US" altLang="ko-KR" dirty="0" smtClean="0"/>
              <a:t>Timed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루프를 통하는 각 실행의 길이를 줄입니다</a:t>
            </a:r>
            <a:r>
              <a:rPr lang="en-US" altLang="ko-KR" baseline="0" dirty="0" smtClean="0"/>
              <a:t>. </a:t>
            </a:r>
            <a:r>
              <a:rPr lang="ko-KR" altLang="en-US" baseline="0" dirty="0" err="1" smtClean="0"/>
              <a:t>파이프라이닝</a:t>
            </a:r>
            <a:r>
              <a:rPr lang="ko-KR" altLang="en-US" baseline="0" dirty="0" smtClean="0"/>
              <a:t> 뿐만 아니라 단일 주기 </a:t>
            </a:r>
            <a:r>
              <a:rPr lang="en-US" altLang="ko-KR" baseline="0" dirty="0" smtClean="0"/>
              <a:t>Timed </a:t>
            </a:r>
            <a:r>
              <a:rPr lang="ko-KR" altLang="en-US" baseline="0" dirty="0" smtClean="0"/>
              <a:t>루프 내의 상태 </a:t>
            </a:r>
            <a:r>
              <a:rPr lang="ko-KR" altLang="en-US" baseline="0" dirty="0" err="1" smtClean="0"/>
              <a:t>머신을</a:t>
            </a:r>
            <a:r>
              <a:rPr lang="ko-KR" altLang="en-US" baseline="0" dirty="0" smtClean="0"/>
              <a:t> 사용하여 코드를 보다 더 잘 조직하고 단계별 시퀀스를 통해 실행합니다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상태 </a:t>
            </a:r>
            <a:r>
              <a:rPr lang="ko-KR" altLang="en-US" baseline="0" dirty="0" err="1" smtClean="0"/>
              <a:t>머신은</a:t>
            </a:r>
            <a:r>
              <a:rPr lang="ko-KR" altLang="en-US" baseline="0" dirty="0" smtClean="0"/>
              <a:t> 하나의 상태와 시프트 레지스터를 포함하는 </a:t>
            </a:r>
            <a:r>
              <a:rPr lang="en-US" altLang="ko-KR" baseline="0" dirty="0" smtClean="0"/>
              <a:t>Case </a:t>
            </a:r>
            <a:r>
              <a:rPr lang="ko-KR" altLang="en-US" baseline="0" dirty="0" smtClean="0"/>
              <a:t>구조를 사용하여 각 루프의 반복 후에 다음 상태를 판별합니다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시프트 레지스터와 카운터 값을 사용하여 </a:t>
            </a:r>
            <a:r>
              <a:rPr lang="en-US" altLang="ko-KR" baseline="0" dirty="0" smtClean="0"/>
              <a:t>For </a:t>
            </a:r>
            <a:r>
              <a:rPr lang="ko-KR" altLang="en-US" baseline="0" dirty="0" smtClean="0"/>
              <a:t>루프의 기능을 실행하고 </a:t>
            </a:r>
            <a:r>
              <a:rPr lang="en-US" altLang="ko-KR" baseline="0" dirty="0" smtClean="0"/>
              <a:t>Wait </a:t>
            </a:r>
            <a:r>
              <a:rPr lang="ko-KR" altLang="en-US" baseline="0" dirty="0" smtClean="0"/>
              <a:t>상태의 특정 수를 프로그램 실행에 추가할 수 있습니다</a:t>
            </a:r>
            <a:r>
              <a:rPr lang="en-US" altLang="ko-KR" baseline="0" dirty="0" smtClean="0"/>
              <a:t>.</a:t>
            </a:r>
            <a:endParaRPr lang="en-US" dirty="0" smtClean="0"/>
          </a:p>
          <a:p>
            <a:pPr lvl="1"/>
            <a:r>
              <a:rPr lang="ko-KR" altLang="en-US" sz="1050" dirty="0" smtClean="0"/>
              <a:t>단일 주기 </a:t>
            </a:r>
            <a:r>
              <a:rPr lang="en-US" altLang="ko-KR" sz="1050" dirty="0" smtClean="0"/>
              <a:t>Timed </a:t>
            </a:r>
            <a:r>
              <a:rPr lang="ko-KR" altLang="en-US" sz="1050" dirty="0" smtClean="0"/>
              <a:t>루프</a:t>
            </a:r>
            <a:r>
              <a:rPr lang="ko-KR" altLang="en-US" sz="1050" baseline="0" dirty="0" smtClean="0"/>
              <a:t> 안의 </a:t>
            </a:r>
            <a:r>
              <a:rPr lang="en-US" altLang="ko-KR" sz="1050" baseline="0" dirty="0" smtClean="0"/>
              <a:t>FPGA </a:t>
            </a:r>
            <a:r>
              <a:rPr lang="ko-KR" altLang="en-US" sz="1050" baseline="0" dirty="0" err="1" smtClean="0"/>
              <a:t>타겟을</a:t>
            </a:r>
            <a:r>
              <a:rPr lang="ko-KR" altLang="en-US" sz="1050" baseline="0" dirty="0" smtClean="0"/>
              <a:t> </a:t>
            </a:r>
            <a:r>
              <a:rPr lang="ko-KR" altLang="en-US" sz="1050" baseline="0" dirty="0" err="1" smtClean="0"/>
              <a:t>타겟팅할</a:t>
            </a:r>
            <a:r>
              <a:rPr lang="ko-KR" altLang="en-US" sz="1050" baseline="0" dirty="0" smtClean="0"/>
              <a:t> 때 사용 가능한 대부분의 </a:t>
            </a:r>
            <a:r>
              <a:rPr lang="en-US" altLang="ko-KR" sz="1050" baseline="0" dirty="0" smtClean="0"/>
              <a:t>VI</a:t>
            </a:r>
            <a:r>
              <a:rPr lang="ko-KR" altLang="en-US" sz="1050" baseline="0" dirty="0" smtClean="0"/>
              <a:t>와 함수를 사용할 수 있습니다</a:t>
            </a:r>
            <a:r>
              <a:rPr lang="en-US" altLang="ko-KR" sz="1050" baseline="0" dirty="0" smtClean="0"/>
              <a:t>. </a:t>
            </a:r>
            <a:r>
              <a:rPr lang="ko-KR" altLang="en-US" sz="1050" baseline="0" dirty="0" smtClean="0"/>
              <a:t>하지만</a:t>
            </a:r>
            <a:r>
              <a:rPr lang="en-US" altLang="ko-KR" sz="1050" baseline="0" dirty="0" smtClean="0"/>
              <a:t>, </a:t>
            </a:r>
            <a:r>
              <a:rPr lang="ko-KR" altLang="en-US" sz="1050" baseline="0" dirty="0" smtClean="0"/>
              <a:t>다음 </a:t>
            </a:r>
            <a:r>
              <a:rPr lang="en-US" altLang="ko-KR" sz="1050" baseline="0" dirty="0" smtClean="0"/>
              <a:t>VI, </a:t>
            </a:r>
            <a:r>
              <a:rPr lang="ko-KR" altLang="en-US" sz="1050" baseline="0" dirty="0" smtClean="0"/>
              <a:t>함수</a:t>
            </a:r>
            <a:r>
              <a:rPr lang="en-US" altLang="ko-KR" sz="1050" baseline="0" dirty="0" smtClean="0"/>
              <a:t>, </a:t>
            </a:r>
            <a:r>
              <a:rPr lang="ko-KR" altLang="en-US" sz="1050" baseline="0" dirty="0" smtClean="0"/>
              <a:t>구조를 단일 주기 </a:t>
            </a:r>
            <a:r>
              <a:rPr lang="en-US" altLang="ko-KR" sz="1050" baseline="0" dirty="0" smtClean="0"/>
              <a:t>Timed </a:t>
            </a:r>
            <a:r>
              <a:rPr lang="ko-KR" altLang="en-US" sz="1050" baseline="0" dirty="0" smtClean="0"/>
              <a:t>루프에서는 사용할 수 없습니다</a:t>
            </a:r>
            <a:r>
              <a:rPr lang="en-US" altLang="ko-KR" sz="1050" baseline="0" dirty="0" smtClean="0"/>
              <a:t>. LabVIEW</a:t>
            </a:r>
            <a:r>
              <a:rPr lang="ko-KR" altLang="en-US" sz="1050" baseline="0" dirty="0" smtClean="0"/>
              <a:t>는 사용자가 다음 </a:t>
            </a:r>
            <a:r>
              <a:rPr lang="en-US" altLang="ko-KR" sz="1050" baseline="0" dirty="0" smtClean="0"/>
              <a:t>VI</a:t>
            </a:r>
            <a:r>
              <a:rPr lang="ko-KR" altLang="en-US" sz="1050" baseline="0" dirty="0" smtClean="0"/>
              <a:t>중 임의 </a:t>
            </a:r>
            <a:r>
              <a:rPr lang="en-US" altLang="ko-KR" sz="1050" baseline="0" dirty="0" smtClean="0"/>
              <a:t>VI, </a:t>
            </a:r>
            <a:r>
              <a:rPr lang="ko-KR" altLang="en-US" sz="1050" baseline="0" dirty="0" smtClean="0"/>
              <a:t>함수</a:t>
            </a:r>
            <a:r>
              <a:rPr lang="en-US" altLang="ko-KR" sz="1050" baseline="0" dirty="0" smtClean="0"/>
              <a:t> </a:t>
            </a:r>
            <a:r>
              <a:rPr lang="ko-KR" altLang="en-US" sz="1050" baseline="0" dirty="0" smtClean="0"/>
              <a:t>또는 단일 주기 </a:t>
            </a:r>
            <a:r>
              <a:rPr lang="en-US" altLang="ko-KR" sz="1050" baseline="0" dirty="0" smtClean="0"/>
              <a:t>Timed </a:t>
            </a:r>
            <a:r>
              <a:rPr lang="ko-KR" altLang="en-US" sz="1050" baseline="0" dirty="0" smtClean="0"/>
              <a:t>루프의 구조로 </a:t>
            </a:r>
            <a:r>
              <a:rPr lang="en-US" altLang="ko-KR" sz="1050" baseline="0" dirty="0" smtClean="0"/>
              <a:t>FPGA VI</a:t>
            </a:r>
            <a:r>
              <a:rPr lang="ko-KR" altLang="en-US" sz="1050" baseline="0" dirty="0" smtClean="0"/>
              <a:t>를 </a:t>
            </a:r>
            <a:r>
              <a:rPr lang="ko-KR" altLang="en-US" sz="1050" baseline="0" dirty="0" err="1" smtClean="0"/>
              <a:t>컴파일링하려고</a:t>
            </a:r>
            <a:r>
              <a:rPr lang="ko-KR" altLang="en-US" sz="1050" baseline="0" dirty="0" smtClean="0"/>
              <a:t> 할 때 단일 주기 </a:t>
            </a:r>
            <a:r>
              <a:rPr lang="en-US" altLang="ko-KR" sz="1050" baseline="0" dirty="0" smtClean="0"/>
              <a:t>Timed </a:t>
            </a:r>
            <a:r>
              <a:rPr lang="ko-KR" altLang="en-US" sz="1050" baseline="0" dirty="0" smtClean="0"/>
              <a:t>루프에 대한 코드 생성과 컴파일 에러를 </a:t>
            </a:r>
            <a:r>
              <a:rPr lang="ko-KR" altLang="en-US" sz="1050" baseline="0" dirty="0" err="1" smtClean="0"/>
              <a:t>리포팅합니다</a:t>
            </a:r>
            <a:r>
              <a:rPr lang="en-US" altLang="ko-KR" sz="1050" baseline="0" dirty="0" smtClean="0"/>
              <a:t>.</a:t>
            </a:r>
            <a:endParaRPr lang="en-US" sz="1050" dirty="0" smtClean="0"/>
          </a:p>
          <a:p>
            <a:pPr lvl="1"/>
            <a:r>
              <a:rPr lang="en-US" sz="1050" dirty="0" smtClean="0"/>
              <a:t>FIFO Clear </a:t>
            </a:r>
            <a:r>
              <a:rPr lang="ko-KR" altLang="en-US" sz="1050" dirty="0" smtClean="0"/>
              <a:t>함수</a:t>
            </a:r>
            <a:r>
              <a:rPr lang="en-US" sz="1050" dirty="0" smtClean="0"/>
              <a:t> </a:t>
            </a:r>
          </a:p>
          <a:p>
            <a:pPr marL="234950" lvl="1" indent="-234950">
              <a:buFont typeface="Arial" pitchFamily="34" charset="0"/>
              <a:buChar char="•"/>
              <a:tabLst/>
            </a:pPr>
            <a:r>
              <a:rPr lang="en-US" sz="1050" dirty="0" smtClean="0"/>
              <a:t>For Loop</a:t>
            </a:r>
          </a:p>
          <a:p>
            <a:pPr marL="234950" lvl="1" indent="-234950">
              <a:buFont typeface="Arial" pitchFamily="34" charset="0"/>
              <a:buChar char="•"/>
              <a:tabLst/>
            </a:pPr>
            <a:r>
              <a:rPr lang="en-US" sz="1050" dirty="0" smtClean="0"/>
              <a:t>FPGA Math &amp; Analysis VIs except the Linear Interpolation, Look-Up Table 1D, and Saturation Arithmetic VIs </a:t>
            </a:r>
          </a:p>
          <a:p>
            <a:pPr marL="234950" lvl="1" indent="-234950">
              <a:buFont typeface="Arial" pitchFamily="34" charset="0"/>
              <a:buChar char="•"/>
              <a:tabLst/>
            </a:pPr>
            <a:r>
              <a:rPr lang="en-US" sz="1050" dirty="0" smtClean="0"/>
              <a:t>FPGA I/O Method Node except with some FPGA targets </a:t>
            </a:r>
          </a:p>
          <a:p>
            <a:pPr marL="234950" lvl="1" indent="-234950">
              <a:buFont typeface="Arial" pitchFamily="34" charset="0"/>
              <a:buChar char="•"/>
              <a:tabLst/>
            </a:pPr>
            <a:r>
              <a:rPr lang="en-US" sz="1050" dirty="0" smtClean="0"/>
              <a:t>FPGA I/O Property Node except with some FPGA targets </a:t>
            </a:r>
          </a:p>
          <a:p>
            <a:pPr marL="234950" lvl="1" indent="-234950">
              <a:buFont typeface="Arial" pitchFamily="34" charset="0"/>
              <a:buChar char="•"/>
              <a:tabLst/>
            </a:pPr>
            <a:r>
              <a:rPr lang="en-US" sz="1050" dirty="0" smtClean="0"/>
              <a:t>Interrupt VI </a:t>
            </a:r>
          </a:p>
          <a:p>
            <a:pPr marL="234950" lvl="1" indent="-234950">
              <a:buFont typeface="Arial" pitchFamily="34" charset="0"/>
              <a:buChar char="•"/>
              <a:tabLst/>
            </a:pPr>
            <a:r>
              <a:rPr lang="en-US" sz="1050" dirty="0" smtClean="0"/>
              <a:t>Loop Timer VI </a:t>
            </a:r>
          </a:p>
          <a:p>
            <a:pPr marL="234950" lvl="1" indent="-234950">
              <a:buFont typeface="Arial" pitchFamily="34" charset="0"/>
              <a:buChar char="•"/>
              <a:tabLst/>
            </a:pPr>
            <a:r>
              <a:rPr lang="en-US" sz="1050" dirty="0" smtClean="0"/>
              <a:t>Multiple FPGA I/O Nodes configured for the same I/O resource if at least one node is inside the loop and at least one node is outside the loop </a:t>
            </a:r>
          </a:p>
          <a:p>
            <a:pPr marL="234950" lvl="1" indent="-234950">
              <a:buFont typeface="Arial" pitchFamily="34" charset="0"/>
              <a:buChar char="•"/>
              <a:tabLst/>
            </a:pPr>
            <a:r>
              <a:rPr lang="en-US" sz="1050" dirty="0" smtClean="0"/>
              <a:t>Non-reentrant subVIs if you use multiple instances </a:t>
            </a:r>
          </a:p>
          <a:p>
            <a:pPr marL="234950" lvl="1" indent="-234950">
              <a:buFont typeface="Arial" pitchFamily="34" charset="0"/>
              <a:buChar char="•"/>
              <a:tabLst/>
            </a:pPr>
            <a:r>
              <a:rPr lang="en-US" sz="1050" dirty="0" smtClean="0"/>
              <a:t>Quotient &amp; Remainder function </a:t>
            </a:r>
          </a:p>
          <a:p>
            <a:pPr marL="234950" lvl="1" indent="-234950">
              <a:buFont typeface="Arial" pitchFamily="34" charset="0"/>
              <a:buChar char="•"/>
              <a:tabLst/>
            </a:pPr>
            <a:r>
              <a:rPr lang="en-US" sz="1050" dirty="0" smtClean="0"/>
              <a:t>Rotate 1D Array function </a:t>
            </a:r>
          </a:p>
          <a:p>
            <a:pPr marL="234950" lvl="1" indent="-234950">
              <a:buFont typeface="Arial" pitchFamily="34" charset="0"/>
              <a:buChar char="•"/>
              <a:tabLst/>
            </a:pPr>
            <a:r>
              <a:rPr lang="en-US" sz="1050" dirty="0" smtClean="0"/>
              <a:t>Timed Loop </a:t>
            </a:r>
          </a:p>
          <a:p>
            <a:pPr marL="234950" lvl="1" indent="-234950">
              <a:buFont typeface="Arial" pitchFamily="34" charset="0"/>
              <a:buChar char="•"/>
              <a:tabLst/>
            </a:pPr>
            <a:r>
              <a:rPr lang="en-US" sz="1050" dirty="0" smtClean="0"/>
              <a:t>Wait Express VI </a:t>
            </a:r>
          </a:p>
          <a:p>
            <a:pPr marL="234950" lvl="1" indent="-234950">
              <a:buFont typeface="Arial" pitchFamily="34" charset="0"/>
              <a:buChar char="•"/>
              <a:tabLst/>
            </a:pPr>
            <a:r>
              <a:rPr lang="en-US" sz="1050" dirty="0" smtClean="0"/>
              <a:t>Wait on Occurrence function </a:t>
            </a:r>
          </a:p>
          <a:p>
            <a:pPr marL="234950" lvl="1" indent="-234950">
              <a:buFont typeface="Arial" pitchFamily="34" charset="0"/>
              <a:buChar char="•"/>
              <a:tabLst/>
            </a:pPr>
            <a:r>
              <a:rPr lang="en-US" sz="1050" dirty="0" smtClean="0"/>
              <a:t>While Loop</a:t>
            </a:r>
          </a:p>
          <a:p>
            <a:endParaRPr lang="en-US" sz="2000" dirty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b="0" dirty="0" smtClean="0"/>
              <a:t>위의 그림은 단일</a:t>
            </a:r>
            <a:r>
              <a:rPr lang="ko-KR" altLang="en-US" b="0" baseline="0" dirty="0" smtClean="0"/>
              <a:t> 주기 </a:t>
            </a:r>
            <a:r>
              <a:rPr lang="en-US" altLang="ko-KR" b="0" baseline="0" dirty="0" smtClean="0"/>
              <a:t>Timed </a:t>
            </a:r>
            <a:r>
              <a:rPr lang="ko-KR" altLang="en-US" b="0" baseline="0" dirty="0" smtClean="0"/>
              <a:t>루프를 사용하여 한 </a:t>
            </a:r>
            <a:r>
              <a:rPr lang="ko-KR" altLang="en-US" b="0" baseline="0" dirty="0" err="1" smtClean="0"/>
              <a:t>클럭</a:t>
            </a:r>
            <a:r>
              <a:rPr lang="ko-KR" altLang="en-US" b="0" baseline="0" dirty="0" smtClean="0"/>
              <a:t> 주기 내에서 일부 데이터 처리를 수행하는 예제를 보여줍니다</a:t>
            </a:r>
            <a:r>
              <a:rPr lang="en-US" altLang="ko-KR" b="0" baseline="0" dirty="0" smtClean="0"/>
              <a:t>. While </a:t>
            </a:r>
            <a:r>
              <a:rPr lang="ko-KR" altLang="en-US" b="0" baseline="0" dirty="0" smtClean="0"/>
              <a:t>루프에서 동일한 연산은 </a:t>
            </a:r>
            <a:r>
              <a:rPr lang="en-US" altLang="ko-KR" b="0" baseline="0" dirty="0" smtClean="0"/>
              <a:t>While </a:t>
            </a:r>
            <a:r>
              <a:rPr lang="ko-KR" altLang="en-US" b="0" baseline="0" dirty="0" smtClean="0"/>
              <a:t>루프의 오버헤드를 포함하여 대략 </a:t>
            </a:r>
            <a:r>
              <a:rPr lang="en-US" altLang="ko-KR" b="0" baseline="0" dirty="0" smtClean="0"/>
              <a:t>6 </a:t>
            </a:r>
            <a:r>
              <a:rPr lang="ko-KR" altLang="en-US" b="0" baseline="0" dirty="0" err="1" smtClean="0"/>
              <a:t>클럭</a:t>
            </a:r>
            <a:r>
              <a:rPr lang="ko-KR" altLang="en-US" b="0" baseline="0" dirty="0" smtClean="0"/>
              <a:t> 주기를 필요로 합니다</a:t>
            </a:r>
            <a:r>
              <a:rPr lang="en-US" altLang="ko-KR" b="0" baseline="0" dirty="0" smtClean="0"/>
              <a:t>. </a:t>
            </a:r>
            <a:r>
              <a:rPr lang="ko-KR" altLang="en-US" b="0" baseline="0" dirty="0" smtClean="0"/>
              <a:t>또한 단일 주기 </a:t>
            </a:r>
            <a:r>
              <a:rPr lang="en-US" altLang="ko-KR" b="0" baseline="0" dirty="0" smtClean="0"/>
              <a:t>Timed </a:t>
            </a:r>
            <a:r>
              <a:rPr lang="ko-KR" altLang="en-US" b="0" baseline="0" dirty="0" smtClean="0"/>
              <a:t>루프는 활성화 체인 오버헤드를 제거하고 아주 소량의 </a:t>
            </a:r>
            <a:r>
              <a:rPr lang="en-US" altLang="ko-KR" b="0" baseline="0" dirty="0" smtClean="0"/>
              <a:t>FPGA </a:t>
            </a:r>
            <a:r>
              <a:rPr lang="ko-KR" altLang="en-US" b="0" baseline="0" dirty="0" err="1" smtClean="0"/>
              <a:t>슬라이스를</a:t>
            </a:r>
            <a:r>
              <a:rPr lang="ko-KR" altLang="en-US" b="0" baseline="0" dirty="0" smtClean="0"/>
              <a:t> 사용합니다</a:t>
            </a:r>
            <a:r>
              <a:rPr lang="en-US" altLang="ko-KR" b="0" baseline="0" dirty="0" smtClean="0"/>
              <a:t>. </a:t>
            </a:r>
            <a:r>
              <a:rPr lang="ko-KR" altLang="en-US" b="0" baseline="0" dirty="0" smtClean="0"/>
              <a:t>위의 그림처럼 단일 주기 </a:t>
            </a:r>
            <a:r>
              <a:rPr lang="en-US" altLang="ko-KR" b="0" baseline="0" dirty="0" smtClean="0"/>
              <a:t>Timed Loop</a:t>
            </a:r>
            <a:r>
              <a:rPr lang="ko-KR" altLang="en-US" b="0" baseline="0" dirty="0" smtClean="0"/>
              <a:t>는 단일 주기 </a:t>
            </a:r>
            <a:r>
              <a:rPr lang="en-US" altLang="ko-KR" b="0" baseline="0" dirty="0" smtClean="0"/>
              <a:t>Timed Loop</a:t>
            </a:r>
            <a:r>
              <a:rPr lang="ko-KR" altLang="en-US" b="0" baseline="0" dirty="0" smtClean="0"/>
              <a:t>의 바깥 코드보다 </a:t>
            </a:r>
            <a:r>
              <a:rPr lang="en-US" altLang="ko-KR" b="0" baseline="0" dirty="0" smtClean="0"/>
              <a:t>5% </a:t>
            </a:r>
            <a:r>
              <a:rPr lang="ko-KR" altLang="en-US" b="0" baseline="0" dirty="0" smtClean="0"/>
              <a:t>적은 </a:t>
            </a:r>
            <a:r>
              <a:rPr lang="ko-KR" altLang="en-US" b="0" baseline="0" dirty="0" err="1" smtClean="0"/>
              <a:t>슬라이스를</a:t>
            </a:r>
            <a:r>
              <a:rPr lang="ko-KR" altLang="en-US" b="0" baseline="0" dirty="0" smtClean="0"/>
              <a:t> 사용합니다</a:t>
            </a:r>
            <a:r>
              <a:rPr lang="en-US" altLang="ko-KR" b="0" baseline="0" dirty="0" smtClean="0"/>
              <a:t>.</a:t>
            </a:r>
            <a:endParaRPr lang="en-US" b="0" dirty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b="0" dirty="0" smtClean="0">
                <a:latin typeface="Times New Roman" pitchFamily="18" charset="0"/>
              </a:rPr>
              <a:t>조합 경로는 </a:t>
            </a:r>
            <a:r>
              <a:rPr lang="en-US" altLang="ko-KR" b="0" dirty="0" smtClean="0">
                <a:latin typeface="Times New Roman" pitchFamily="18" charset="0"/>
              </a:rPr>
              <a:t>FPGA</a:t>
            </a:r>
            <a:r>
              <a:rPr lang="ko-KR" altLang="en-US" b="0" dirty="0" smtClean="0">
                <a:latin typeface="Times New Roman" pitchFamily="18" charset="0"/>
              </a:rPr>
              <a:t>상의 레지스터의 출력과 또 다른 레지스터의 입력 사이의 </a:t>
            </a:r>
            <a:r>
              <a:rPr lang="ko-KR" altLang="en-US" b="0" dirty="0" err="1" smtClean="0">
                <a:latin typeface="Times New Roman" pitchFamily="18" charset="0"/>
              </a:rPr>
              <a:t>로직을</a:t>
            </a:r>
            <a:r>
              <a:rPr lang="ko-KR" altLang="en-US" b="0" dirty="0" smtClean="0">
                <a:latin typeface="Times New Roman" pitchFamily="18" charset="0"/>
              </a:rPr>
              <a:t> 통한 경로입니다</a:t>
            </a:r>
            <a:r>
              <a:rPr lang="en-US" altLang="ko-KR" b="0" dirty="0" smtClean="0">
                <a:latin typeface="Times New Roman" pitchFamily="18" charset="0"/>
              </a:rPr>
              <a:t>. </a:t>
            </a:r>
            <a:r>
              <a:rPr lang="ko-KR" altLang="en-US" b="0" dirty="0" smtClean="0">
                <a:latin typeface="Times New Roman" pitchFamily="18" charset="0"/>
              </a:rPr>
              <a:t>레지스터는 </a:t>
            </a:r>
            <a:r>
              <a:rPr lang="en-US" altLang="ko-KR" b="0" dirty="0" smtClean="0">
                <a:latin typeface="Times New Roman" pitchFamily="18" charset="0"/>
              </a:rPr>
              <a:t>FPGA</a:t>
            </a:r>
            <a:r>
              <a:rPr lang="ko-KR" altLang="en-US" b="0" dirty="0" smtClean="0">
                <a:latin typeface="Times New Roman" pitchFamily="18" charset="0"/>
              </a:rPr>
              <a:t>에 데이터를 저장하고 클럭의 상승 </a:t>
            </a:r>
            <a:r>
              <a:rPr lang="ko-KR" altLang="en-US" b="0" dirty="0" err="1" smtClean="0">
                <a:latin typeface="Times New Roman" pitchFamily="18" charset="0"/>
              </a:rPr>
              <a:t>엣지에</a:t>
            </a:r>
            <a:r>
              <a:rPr lang="ko-KR" altLang="en-US" b="0" dirty="0" smtClean="0">
                <a:latin typeface="Times New Roman" pitchFamily="18" charset="0"/>
              </a:rPr>
              <a:t> 데이터를 업데이트합니다</a:t>
            </a:r>
            <a:r>
              <a:rPr lang="en-US" altLang="ko-KR" b="0" dirty="0" smtClean="0">
                <a:latin typeface="Times New Roman" pitchFamily="18" charset="0"/>
              </a:rPr>
              <a:t>. </a:t>
            </a:r>
            <a:r>
              <a:rPr lang="ko-KR" altLang="en-US" b="0" dirty="0" smtClean="0">
                <a:latin typeface="Times New Roman" pitchFamily="18" charset="0"/>
              </a:rPr>
              <a:t>긴 조합 경로는 클럭 영역의 최대 </a:t>
            </a:r>
            <a:r>
              <a:rPr lang="ko-KR" altLang="en-US" b="0" dirty="0" err="1" smtClean="0">
                <a:latin typeface="Times New Roman" pitchFamily="18" charset="0"/>
              </a:rPr>
              <a:t>클럭</a:t>
            </a:r>
            <a:r>
              <a:rPr lang="ko-KR" altLang="en-US" b="0" dirty="0" smtClean="0">
                <a:latin typeface="Times New Roman" pitchFamily="18" charset="0"/>
              </a:rPr>
              <a:t> 속도를 실행하고 제한하는데 시간이 좀 더 걸립니다</a:t>
            </a:r>
            <a:r>
              <a:rPr lang="en-US" altLang="ko-KR" b="0" dirty="0" smtClean="0">
                <a:latin typeface="Times New Roman" pitchFamily="18" charset="0"/>
              </a:rPr>
              <a:t>.</a:t>
            </a:r>
          </a:p>
          <a:p>
            <a:pPr lvl="1"/>
            <a:r>
              <a:rPr lang="ko-KR" altLang="en-US" b="0" dirty="0" smtClean="0">
                <a:latin typeface="Times New Roman" pitchFamily="18" charset="0"/>
              </a:rPr>
              <a:t>긴 조합 경로는 단일주기 </a:t>
            </a:r>
            <a:r>
              <a:rPr lang="en-US" altLang="ko-KR" b="0" dirty="0" smtClean="0">
                <a:latin typeface="Times New Roman" pitchFamily="18" charset="0"/>
              </a:rPr>
              <a:t>Timed </a:t>
            </a:r>
            <a:r>
              <a:rPr lang="ko-KR" altLang="en-US" b="0" dirty="0" smtClean="0">
                <a:latin typeface="Times New Roman" pitchFamily="18" charset="0"/>
              </a:rPr>
              <a:t>루프에서는 전형적인 문제입니다</a:t>
            </a:r>
            <a:r>
              <a:rPr lang="en-US" altLang="ko-KR" b="0" dirty="0" smtClean="0">
                <a:latin typeface="Times New Roman" pitchFamily="18" charset="0"/>
              </a:rPr>
              <a:t>. </a:t>
            </a:r>
            <a:r>
              <a:rPr lang="ko-KR" altLang="en-US" b="0" dirty="0" smtClean="0">
                <a:latin typeface="Times New Roman" pitchFamily="18" charset="0"/>
              </a:rPr>
              <a:t>왜냐하면 입력 레지스터와 출력 레지스터 사이의 </a:t>
            </a:r>
            <a:r>
              <a:rPr lang="ko-KR" altLang="en-US" b="0" dirty="0" err="1" smtClean="0">
                <a:latin typeface="Times New Roman" pitchFamily="18" charset="0"/>
              </a:rPr>
              <a:t>로직은</a:t>
            </a:r>
            <a:r>
              <a:rPr lang="ko-KR" altLang="en-US" b="0" dirty="0" smtClean="0">
                <a:latin typeface="Times New Roman" pitchFamily="18" charset="0"/>
              </a:rPr>
              <a:t> 지정한 </a:t>
            </a:r>
            <a:r>
              <a:rPr lang="ko-KR" altLang="en-US" b="0" dirty="0" err="1" smtClean="0">
                <a:latin typeface="Times New Roman" pitchFamily="18" charset="0"/>
              </a:rPr>
              <a:t>클럭</a:t>
            </a:r>
            <a:r>
              <a:rPr lang="ko-KR" altLang="en-US" b="0" dirty="0" smtClean="0">
                <a:latin typeface="Times New Roman" pitchFamily="18" charset="0"/>
              </a:rPr>
              <a:t> 속도의 한 주기 내에서 실행해야만 합니다</a:t>
            </a:r>
            <a:r>
              <a:rPr lang="en-US" altLang="ko-KR" b="0" dirty="0" smtClean="0">
                <a:latin typeface="Times New Roman" pitchFamily="18" charset="0"/>
              </a:rPr>
              <a:t>. </a:t>
            </a:r>
            <a:r>
              <a:rPr lang="ko-KR" altLang="en-US" b="0" dirty="0" smtClean="0">
                <a:latin typeface="Times New Roman" pitchFamily="18" charset="0"/>
              </a:rPr>
              <a:t>단일 주기 </a:t>
            </a:r>
            <a:r>
              <a:rPr lang="en-US" altLang="ko-KR" b="0" dirty="0" smtClean="0">
                <a:latin typeface="Times New Roman" pitchFamily="18" charset="0"/>
              </a:rPr>
              <a:t>Timed</a:t>
            </a:r>
            <a:r>
              <a:rPr lang="en-US" altLang="ko-KR" b="0" baseline="0" dirty="0" smtClean="0">
                <a:latin typeface="Times New Roman" pitchFamily="18" charset="0"/>
              </a:rPr>
              <a:t> </a:t>
            </a:r>
            <a:r>
              <a:rPr lang="ko-KR" altLang="en-US" b="0" baseline="0" dirty="0" smtClean="0">
                <a:latin typeface="Times New Roman" pitchFamily="18" charset="0"/>
              </a:rPr>
              <a:t>루프에서 구성요소 내</a:t>
            </a:r>
            <a:r>
              <a:rPr lang="en-US" altLang="ko-KR" b="0" baseline="0" dirty="0" smtClean="0">
                <a:latin typeface="Times New Roman" pitchFamily="18" charset="0"/>
              </a:rPr>
              <a:t>/</a:t>
            </a:r>
            <a:r>
              <a:rPr lang="ko-KR" altLang="en-US" b="0" baseline="0" dirty="0" smtClean="0">
                <a:latin typeface="Times New Roman" pitchFamily="18" charset="0"/>
              </a:rPr>
              <a:t>사이의 레지스터는 제거되며 레지스터간 조합 경로의 길이를 증가시킵니다</a:t>
            </a:r>
            <a:r>
              <a:rPr lang="en-US" altLang="ko-KR" b="0" baseline="0" dirty="0" smtClean="0">
                <a:latin typeface="Times New Roman" pitchFamily="18" charset="0"/>
              </a:rPr>
              <a:t>. </a:t>
            </a:r>
            <a:r>
              <a:rPr lang="ko-KR" altLang="en-US" b="0" baseline="0" dirty="0" smtClean="0">
                <a:latin typeface="Times New Roman" pitchFamily="18" charset="0"/>
              </a:rPr>
              <a:t>조합 경로의 코드가 </a:t>
            </a:r>
            <a:r>
              <a:rPr lang="ko-KR" altLang="en-US" b="0" baseline="0" dirty="0" err="1" smtClean="0">
                <a:latin typeface="Times New Roman" pitchFamily="18" charset="0"/>
              </a:rPr>
              <a:t>클럭</a:t>
            </a:r>
            <a:r>
              <a:rPr lang="ko-KR" altLang="en-US" b="0" baseline="0" dirty="0" smtClean="0">
                <a:latin typeface="Times New Roman" pitchFamily="18" charset="0"/>
              </a:rPr>
              <a:t> 주기 내에서 실행되지 않는다면 </a:t>
            </a:r>
            <a:r>
              <a:rPr lang="en-US" altLang="ko-KR" b="0" baseline="0" dirty="0" smtClean="0">
                <a:latin typeface="Times New Roman" pitchFamily="18" charset="0"/>
              </a:rPr>
              <a:t>LabVIEW</a:t>
            </a:r>
            <a:r>
              <a:rPr lang="ko-KR" altLang="en-US" b="0" baseline="0" dirty="0" smtClean="0">
                <a:latin typeface="Times New Roman" pitchFamily="18" charset="0"/>
              </a:rPr>
              <a:t>는 </a:t>
            </a:r>
            <a:r>
              <a:rPr lang="en-US" altLang="ko-KR" b="0" baseline="0" dirty="0" smtClean="0">
                <a:latin typeface="Times New Roman" pitchFamily="18" charset="0"/>
              </a:rPr>
              <a:t>Compilation Failure </a:t>
            </a:r>
            <a:r>
              <a:rPr lang="ko-KR" altLang="en-US" b="0" baseline="0" dirty="0" smtClean="0">
                <a:latin typeface="Times New Roman" pitchFamily="18" charset="0"/>
              </a:rPr>
              <a:t>대화상자에서 타이밍 위반</a:t>
            </a:r>
            <a:r>
              <a:rPr lang="en-US" altLang="ko-KR" b="0" baseline="0" dirty="0" smtClean="0">
                <a:latin typeface="Times New Roman" pitchFamily="18" charset="0"/>
              </a:rPr>
              <a:t>(violation)</a:t>
            </a:r>
            <a:r>
              <a:rPr lang="ko-KR" altLang="en-US" b="0" baseline="0" dirty="0" smtClean="0">
                <a:latin typeface="Times New Roman" pitchFamily="18" charset="0"/>
              </a:rPr>
              <a:t>을 반환합니다</a:t>
            </a:r>
            <a:r>
              <a:rPr lang="en-US" altLang="ko-KR" b="0" baseline="0" dirty="0" smtClean="0">
                <a:latin typeface="Times New Roman" pitchFamily="18" charset="0"/>
              </a:rPr>
              <a:t>.</a:t>
            </a:r>
            <a:endParaRPr lang="en-US" b="0" dirty="0" smtClean="0">
              <a:latin typeface="Times New Roman" pitchFamily="18" charset="0"/>
            </a:endParaRPr>
          </a:p>
          <a:p>
            <a:pPr lvl="1"/>
            <a:endParaRPr lang="en-US" b="0" dirty="0" smtClean="0">
              <a:latin typeface="Times New Roman" pitchFamily="18" charset="0"/>
            </a:endParaRPr>
          </a:p>
          <a:p>
            <a:pPr lvl="1"/>
            <a:r>
              <a:rPr lang="en-US" b="1" dirty="0" smtClean="0">
                <a:latin typeface="Arial Narrow" pitchFamily="34" charset="0"/>
              </a:rPr>
              <a:t>	</a:t>
            </a:r>
            <a:r>
              <a:rPr lang="ko-KR" altLang="en-US" b="1" dirty="0" smtClean="0">
                <a:latin typeface="Arial Narrow" pitchFamily="34" charset="0"/>
              </a:rPr>
              <a:t>노트</a:t>
            </a:r>
            <a:r>
              <a:rPr lang="en-US" b="1" dirty="0" smtClean="0">
                <a:latin typeface="Arial Narrow" pitchFamily="34" charset="0"/>
              </a:rPr>
              <a:t>	</a:t>
            </a:r>
            <a:r>
              <a:rPr lang="en-US" b="0" dirty="0" smtClean="0">
                <a:latin typeface="Times New Roman" pitchFamily="18" charset="0"/>
              </a:rPr>
              <a:t>nested</a:t>
            </a:r>
            <a:r>
              <a:rPr lang="ko-KR" altLang="en-US" b="0" dirty="0" smtClean="0">
                <a:latin typeface="Times New Roman" pitchFamily="18" charset="0"/>
              </a:rPr>
              <a:t> </a:t>
            </a:r>
            <a:r>
              <a:rPr lang="en-US" b="0" dirty="0" smtClean="0"/>
              <a:t>Case </a:t>
            </a:r>
            <a:r>
              <a:rPr lang="ko-KR" altLang="en-US" b="0" dirty="0" smtClean="0"/>
              <a:t>구조는 </a:t>
            </a:r>
            <a:r>
              <a:rPr lang="en-US" altLang="ko-KR" b="0" dirty="0" smtClean="0"/>
              <a:t>LabVIEW</a:t>
            </a:r>
            <a:r>
              <a:rPr lang="ko-KR" altLang="en-US" b="0" dirty="0" smtClean="0"/>
              <a:t>가 </a:t>
            </a:r>
            <a:r>
              <a:rPr lang="en-US" altLang="ko-KR" b="0" dirty="0" smtClean="0"/>
              <a:t>Compilation Failure </a:t>
            </a:r>
            <a:r>
              <a:rPr lang="ko-KR" altLang="en-US" b="0" dirty="0" smtClean="0"/>
              <a:t>대화상자에서 타이밍 위반을 반환하도록 유발할 수 있습니다</a:t>
            </a:r>
            <a:r>
              <a:rPr lang="en-US" altLang="ko-KR" b="0" dirty="0" smtClean="0"/>
              <a:t>.</a:t>
            </a:r>
          </a:p>
          <a:p>
            <a:pPr lvl="1"/>
            <a:r>
              <a:rPr lang="ko-KR" altLang="en-US" b="0" dirty="0" smtClean="0"/>
              <a:t>조합 경로의 길이를 줄이기 위해 첫 번 </a:t>
            </a:r>
            <a:r>
              <a:rPr lang="ko-KR" altLang="en-US" b="0" dirty="0" err="1" smtClean="0"/>
              <a:t>째로</a:t>
            </a:r>
            <a:r>
              <a:rPr lang="ko-KR" altLang="en-US" b="0" dirty="0" smtClean="0"/>
              <a:t> 가능한 </a:t>
            </a:r>
            <a:r>
              <a:rPr lang="ko-KR" altLang="en-US" b="0" dirty="0" err="1" smtClean="0"/>
              <a:t>로직을</a:t>
            </a:r>
            <a:r>
              <a:rPr lang="ko-KR" altLang="en-US" b="0" dirty="0" smtClean="0"/>
              <a:t> 단순화합니다</a:t>
            </a:r>
            <a:r>
              <a:rPr lang="en-US" altLang="ko-KR" b="0" dirty="0" smtClean="0"/>
              <a:t>. </a:t>
            </a:r>
            <a:r>
              <a:rPr lang="ko-KR" altLang="en-US" b="0" dirty="0" err="1" smtClean="0"/>
              <a:t>로직을</a:t>
            </a:r>
            <a:r>
              <a:rPr lang="ko-KR" altLang="en-US" b="0" dirty="0" smtClean="0"/>
              <a:t> 최대한 간단한 형태로 줄이고 난 후 </a:t>
            </a:r>
            <a:r>
              <a:rPr lang="ko-KR" altLang="en-US" b="0" dirty="0" err="1" smtClean="0"/>
              <a:t>로직을</a:t>
            </a:r>
            <a:r>
              <a:rPr lang="ko-KR" altLang="en-US" b="0" dirty="0" smtClean="0"/>
              <a:t> 디자인한 분리된 단계와 </a:t>
            </a:r>
            <a:r>
              <a:rPr lang="ko-KR" altLang="en-US" b="0" dirty="0" err="1" smtClean="0"/>
              <a:t>파이프라이닝으로</a:t>
            </a:r>
            <a:r>
              <a:rPr lang="ko-KR" altLang="en-US" b="0" dirty="0" smtClean="0"/>
              <a:t> 나누어서 조합 경로의 길이를 보다 더 줄일 수</a:t>
            </a:r>
            <a:r>
              <a:rPr lang="ko-KR" altLang="en-US" b="0" baseline="0" dirty="0" smtClean="0"/>
              <a:t> 있습니다</a:t>
            </a:r>
            <a:r>
              <a:rPr lang="en-US" altLang="ko-KR" b="0" baseline="0" dirty="0" smtClean="0"/>
              <a:t>.</a:t>
            </a:r>
            <a:endParaRPr lang="en-US" b="0" dirty="0"/>
          </a:p>
        </p:txBody>
      </p:sp>
      <p:pic>
        <p:nvPicPr>
          <p:cNvPr id="183298" name="Picture 2" descr="C:\Documents and Settings\spinsonn\Desktop\note-bw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3750" y="6690085"/>
            <a:ext cx="215900" cy="215605"/>
          </a:xfrm>
          <a:prstGeom prst="rect">
            <a:avLst/>
          </a:prstGeom>
          <a:noFill/>
        </p:spPr>
      </p:pic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2788" y="450850"/>
            <a:ext cx="5572125" cy="41798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b="0" dirty="0" smtClean="0"/>
              <a:t>본 단일 주기 </a:t>
            </a:r>
            <a:r>
              <a:rPr lang="en-US" altLang="ko-KR" b="0" dirty="0" smtClean="0"/>
              <a:t>Timed</a:t>
            </a:r>
            <a:r>
              <a:rPr lang="en-US" altLang="ko-KR" b="0" baseline="0" dirty="0" smtClean="0"/>
              <a:t> Loop </a:t>
            </a:r>
            <a:r>
              <a:rPr lang="ko-KR" altLang="en-US" b="0" baseline="0" dirty="0" smtClean="0"/>
              <a:t>내에서 조합 경로는 </a:t>
            </a:r>
            <a:r>
              <a:rPr lang="en-US" altLang="ko-KR" b="0" baseline="0" dirty="0" smtClean="0"/>
              <a:t>FPGA</a:t>
            </a:r>
            <a:r>
              <a:rPr lang="ko-KR" altLang="en-US" b="0" baseline="0" dirty="0" smtClean="0"/>
              <a:t>가 성공적으로 컴파일링하기에 너무 깁니다</a:t>
            </a:r>
            <a:r>
              <a:rPr lang="en-US" altLang="ko-KR" b="0" baseline="0" dirty="0" smtClean="0"/>
              <a:t>. </a:t>
            </a:r>
            <a:r>
              <a:rPr lang="ko-KR" altLang="en-US" b="0" baseline="0" dirty="0" smtClean="0"/>
              <a:t>블록 다이어그램을 </a:t>
            </a:r>
            <a:r>
              <a:rPr lang="ko-KR" altLang="en-US" b="0" baseline="0" dirty="0" err="1" smtClean="0"/>
              <a:t>파이프라이닝</a:t>
            </a:r>
            <a:r>
              <a:rPr lang="ko-KR" altLang="en-US" b="0" baseline="0" dirty="0" smtClean="0"/>
              <a:t> 처리하여 조합 경로를 줄여야만 합니다</a:t>
            </a:r>
            <a:r>
              <a:rPr lang="en-US" altLang="ko-KR" b="0" baseline="0" dirty="0" smtClean="0"/>
              <a:t>.</a:t>
            </a:r>
            <a:endParaRPr lang="en-US" b="0" dirty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b="0" dirty="0" smtClean="0"/>
              <a:t>조합 경로는 이제 두 가지 분리된 스텝으로 깨졌으며 둘</a:t>
            </a:r>
            <a:r>
              <a:rPr lang="ko-KR" altLang="en-US" b="0" baseline="0" dirty="0" smtClean="0"/>
              <a:t> 다 단일 주기 </a:t>
            </a:r>
            <a:r>
              <a:rPr lang="en-US" altLang="ko-KR" b="0" baseline="0" dirty="0" smtClean="0"/>
              <a:t>Timed </a:t>
            </a:r>
            <a:r>
              <a:rPr lang="ko-KR" altLang="en-US" b="0" baseline="0" dirty="0" smtClean="0"/>
              <a:t>루프에서 성공적으로 실행하는 데 충분히 짧습니다</a:t>
            </a:r>
            <a:r>
              <a:rPr lang="en-US" altLang="ko-KR" b="0" baseline="0" dirty="0" smtClean="0"/>
              <a:t>. </a:t>
            </a:r>
            <a:r>
              <a:rPr lang="ko-KR" altLang="en-US" b="0" baseline="0" dirty="0" smtClean="0"/>
              <a:t>어플리케이션은 속도와 크기에 최적화 되어 있으며 코드는 반복당 </a:t>
            </a:r>
            <a:r>
              <a:rPr lang="en-US" altLang="ko-KR" b="0" baseline="0" dirty="0" smtClean="0"/>
              <a:t>1 </a:t>
            </a:r>
            <a:r>
              <a:rPr lang="ko-KR" altLang="en-US" b="0" baseline="0" dirty="0" err="1" smtClean="0"/>
              <a:t>클럭</a:t>
            </a:r>
            <a:r>
              <a:rPr lang="ko-KR" altLang="en-US" b="0" baseline="0" dirty="0" smtClean="0"/>
              <a:t> 속도로 실행합니다</a:t>
            </a:r>
            <a:r>
              <a:rPr lang="en-US" altLang="ko-KR" b="0" baseline="0" dirty="0" smtClean="0"/>
              <a:t>. </a:t>
            </a:r>
            <a:r>
              <a:rPr lang="ko-KR" altLang="en-US" b="0" baseline="0" dirty="0" smtClean="0"/>
              <a:t>또한 데이터의 </a:t>
            </a:r>
            <a:r>
              <a:rPr lang="ko-KR" altLang="en-US" b="0" baseline="0" dirty="0" err="1" smtClean="0"/>
              <a:t>파이프라이닝</a:t>
            </a:r>
            <a:r>
              <a:rPr lang="ko-KR" altLang="en-US" b="0" baseline="0" dirty="0" smtClean="0"/>
              <a:t> 효과 때문에 </a:t>
            </a:r>
            <a:r>
              <a:rPr lang="en-US" altLang="ko-KR" b="0" baseline="0" dirty="0" smtClean="0"/>
              <a:t>1</a:t>
            </a:r>
            <a:r>
              <a:rPr lang="ko-KR" altLang="en-US" b="0" baseline="0" dirty="0" err="1" smtClean="0"/>
              <a:t>클럭</a:t>
            </a:r>
            <a:r>
              <a:rPr lang="ko-KR" altLang="en-US" b="0" baseline="0" dirty="0" smtClean="0"/>
              <a:t> 주기 지연을 가지고 있습니다</a:t>
            </a:r>
            <a:r>
              <a:rPr lang="en-US" altLang="ko-KR" b="0" baseline="0" dirty="0" smtClean="0"/>
              <a:t>.</a:t>
            </a:r>
            <a:endParaRPr lang="en-US" b="0" dirty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dirty="0" smtClean="0"/>
              <a:t>이전에 </a:t>
            </a:r>
            <a:r>
              <a:rPr lang="en-US" dirty="0" smtClean="0"/>
              <a:t>Array</a:t>
            </a:r>
            <a:r>
              <a:rPr lang="ko-KR" altLang="en-US" dirty="0" smtClean="0"/>
              <a:t>를</a:t>
            </a:r>
            <a:r>
              <a:rPr lang="en-US" dirty="0" smtClean="0"/>
              <a:t> Look-Up</a:t>
            </a:r>
            <a:r>
              <a:rPr lang="en-US" baseline="0" dirty="0" smtClean="0"/>
              <a:t> Table</a:t>
            </a:r>
            <a:r>
              <a:rPr lang="ko-KR" altLang="en-US" baseline="0" dirty="0" smtClean="0"/>
              <a:t>로 대체하였고</a:t>
            </a:r>
            <a:r>
              <a:rPr lang="en-US" baseline="0" dirty="0" smtClean="0"/>
              <a:t> </a:t>
            </a:r>
            <a:r>
              <a:rPr lang="en-US" dirty="0" smtClean="0"/>
              <a:t>Quotient &amp; Remainder </a:t>
            </a:r>
            <a:r>
              <a:rPr lang="ko-KR" altLang="en-US" dirty="0" smtClean="0"/>
              <a:t>함수를 제거하여 </a:t>
            </a:r>
            <a:r>
              <a:rPr lang="ko-KR" altLang="en-US" dirty="0" err="1" smtClean="0"/>
              <a:t>컴파일링하기에</a:t>
            </a:r>
            <a:r>
              <a:rPr lang="ko-KR" altLang="en-US" dirty="0" smtClean="0"/>
              <a:t> 너무 큰 </a:t>
            </a:r>
            <a:r>
              <a:rPr lang="en-US" altLang="ko-KR" dirty="0" smtClean="0"/>
              <a:t>VI</a:t>
            </a:r>
            <a:r>
              <a:rPr lang="ko-KR" altLang="en-US" dirty="0" smtClean="0"/>
              <a:t>를 최적화했습니다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현재 </a:t>
            </a:r>
            <a:r>
              <a:rPr lang="en-US" altLang="ko-KR" dirty="0" smtClean="0"/>
              <a:t>VI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5120 </a:t>
            </a:r>
            <a:r>
              <a:rPr lang="en-US" altLang="ko-KR" dirty="0" smtClean="0"/>
              <a:t>SLICE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중 </a:t>
            </a:r>
            <a:r>
              <a:rPr lang="en-US" altLang="ko-KR" baseline="0" dirty="0" smtClean="0"/>
              <a:t>511</a:t>
            </a:r>
            <a:r>
              <a:rPr lang="ko-KR" altLang="en-US" baseline="0" dirty="0" smtClean="0"/>
              <a:t>개만 또는 </a:t>
            </a:r>
            <a:r>
              <a:rPr lang="en-US" altLang="ko-KR" baseline="0" dirty="0" smtClean="0"/>
              <a:t>FPGA</a:t>
            </a:r>
            <a:r>
              <a:rPr lang="ko-KR" altLang="en-US" baseline="0" dirty="0" smtClean="0"/>
              <a:t>의 </a:t>
            </a:r>
            <a:r>
              <a:rPr lang="en-US" altLang="ko-KR" baseline="0" dirty="0" smtClean="0"/>
              <a:t>9%</a:t>
            </a:r>
            <a:r>
              <a:rPr lang="ko-KR" altLang="en-US" baseline="0" dirty="0" smtClean="0"/>
              <a:t>만을 사용하고 있습니다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더 효율적인 방법이 있을까요</a:t>
            </a:r>
            <a:r>
              <a:rPr lang="en-US" altLang="ko-KR" baseline="0" dirty="0" smtClean="0"/>
              <a:t>?</a:t>
            </a:r>
            <a:endParaRPr lang="en-US" b="0" dirty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5" name="Notes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b="0" dirty="0" smtClean="0"/>
              <a:t>디자인은 단일 주기 </a:t>
            </a:r>
            <a:r>
              <a:rPr lang="en-US" altLang="ko-KR" b="0" dirty="0" smtClean="0"/>
              <a:t>Timed </a:t>
            </a:r>
            <a:r>
              <a:rPr lang="ko-KR" altLang="en-US" b="0" dirty="0" smtClean="0"/>
              <a:t>루프를</a:t>
            </a:r>
            <a:r>
              <a:rPr lang="ko-KR" altLang="en-US" b="0" baseline="0" dirty="0" smtClean="0"/>
              <a:t> 사용하도록 수정되었습니다</a:t>
            </a:r>
            <a:r>
              <a:rPr lang="en-US" altLang="ko-KR" b="0" baseline="0" dirty="0" smtClean="0"/>
              <a:t>. </a:t>
            </a:r>
            <a:r>
              <a:rPr lang="ko-KR" altLang="en-US" b="0" baseline="0" dirty="0" smtClean="0"/>
              <a:t>시프트 레지스터 카운터는 루프 타이머의 함수를 </a:t>
            </a:r>
            <a:r>
              <a:rPr lang="ko-KR" altLang="en-US" b="0" baseline="0" dirty="0" smtClean="0"/>
              <a:t>대체합니다</a:t>
            </a:r>
            <a:r>
              <a:rPr lang="en-US" altLang="ko-KR" b="0" baseline="0" dirty="0" smtClean="0"/>
              <a:t>. Case </a:t>
            </a:r>
            <a:r>
              <a:rPr lang="ko-KR" altLang="en-US" b="0" baseline="0" dirty="0" smtClean="0"/>
              <a:t>구조와 조합을 이룬 본 새로운 카운터는 지정한 속도로 정확한 코드만 실행합니다</a:t>
            </a:r>
            <a:r>
              <a:rPr lang="en-US" altLang="ko-KR" b="0" baseline="0" dirty="0" smtClean="0"/>
              <a:t>. </a:t>
            </a:r>
            <a:r>
              <a:rPr lang="ko-KR" altLang="en-US" b="0" baseline="0" dirty="0" smtClean="0"/>
              <a:t>매 </a:t>
            </a:r>
            <a:r>
              <a:rPr lang="en-US" altLang="ko-KR" b="0" baseline="0" dirty="0" smtClean="0"/>
              <a:t>5,000</a:t>
            </a:r>
            <a:r>
              <a:rPr lang="ko-KR" altLang="en-US" b="0" baseline="0" dirty="0" smtClean="0"/>
              <a:t>번의 반복에서 인덱스 레지스터는 축적되며 새 값을 평균 시프트 레지스터로 밀어냅니다</a:t>
            </a:r>
            <a:r>
              <a:rPr lang="en-US" altLang="ko-KR" b="0" baseline="0" dirty="0" smtClean="0"/>
              <a:t>.</a:t>
            </a:r>
            <a:endParaRPr lang="en-US" b="0" dirty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2" y="0"/>
            <a:ext cx="3033713" cy="464502"/>
          </a:xfrm>
          <a:prstGeom prst="rect">
            <a:avLst/>
          </a:prstGeom>
          <a:ln/>
        </p:spPr>
        <p:txBody>
          <a:bodyPr/>
          <a:lstStyle/>
          <a:p>
            <a:endParaRPr lang="en-US"/>
          </a:p>
          <a:p>
            <a:r>
              <a:rPr lang="en-US"/>
              <a:t>	</a:t>
            </a:r>
            <a:r>
              <a:rPr lang="en-US" sz="800">
                <a:latin typeface="Arial Narrow" pitchFamily="34" charset="0"/>
              </a:rPr>
              <a:t>Lesson # Lesson Title</a:t>
            </a:r>
            <a:endParaRPr lang="en-US" sz="1200" i="0">
              <a:latin typeface="Arial" charset="0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2900" lvl="1" indent="-342900">
              <a:buFont typeface="+mj-lt"/>
              <a:buAutoNum type="arabicPeriod"/>
            </a:pPr>
            <a:r>
              <a:rPr lang="en-US" altLang="ko-KR" b="0" baseline="0" dirty="0" smtClean="0"/>
              <a:t>a </a:t>
            </a:r>
            <a:r>
              <a:rPr lang="ko-KR" altLang="en-US" b="0" baseline="0" dirty="0" smtClean="0"/>
              <a:t>와</a:t>
            </a:r>
            <a:r>
              <a:rPr lang="en-US" b="0" baseline="0" dirty="0" smtClean="0"/>
              <a:t> </a:t>
            </a:r>
            <a:r>
              <a:rPr lang="en-US" b="0" baseline="0" dirty="0" smtClean="0"/>
              <a:t>c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US" b="0" baseline="0" dirty="0" smtClean="0"/>
              <a:t>b</a:t>
            </a:r>
            <a:endParaRPr lang="en-US" b="0" dirty="0" smtClean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dirty="0" err="1" smtClean="0"/>
              <a:t>틱</a:t>
            </a:r>
            <a:r>
              <a:rPr lang="ko-KR" altLang="en-US" dirty="0" smtClean="0"/>
              <a:t> 카운트 사용은 루프 속도를 계산하는 가장 좋은 방법입니다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한 번의 </a:t>
            </a:r>
            <a:r>
              <a:rPr lang="ko-KR" altLang="en-US" dirty="0" err="1" smtClean="0"/>
              <a:t>틱은</a:t>
            </a:r>
            <a:r>
              <a:rPr lang="ko-KR" altLang="en-US" dirty="0" smtClean="0"/>
              <a:t> 타임베이스의 한 </a:t>
            </a:r>
            <a:r>
              <a:rPr lang="ko-KR" altLang="en-US" dirty="0" err="1" smtClean="0"/>
              <a:t>클럭</a:t>
            </a:r>
            <a:r>
              <a:rPr lang="ko-KR" altLang="en-US" dirty="0" smtClean="0"/>
              <a:t> 주기와 </a:t>
            </a:r>
            <a:r>
              <a:rPr lang="ko-KR" altLang="en-US" dirty="0" smtClean="0"/>
              <a:t>같습니다 </a:t>
            </a:r>
            <a:r>
              <a:rPr lang="en-US" altLang="ko-KR" dirty="0" smtClean="0"/>
              <a:t>(</a:t>
            </a:r>
            <a:r>
              <a:rPr lang="ko-KR" altLang="en-US" dirty="0" smtClean="0"/>
              <a:t>기본 </a:t>
            </a:r>
            <a:r>
              <a:rPr lang="en-US" altLang="ko-KR" dirty="0" smtClean="0"/>
              <a:t>40 MHz). </a:t>
            </a:r>
            <a:r>
              <a:rPr lang="ko-KR" altLang="en-US" dirty="0" smtClean="0"/>
              <a:t>한 번의 반복과 다음</a:t>
            </a:r>
            <a:r>
              <a:rPr lang="ko-KR" altLang="en-US" baseline="0" dirty="0" smtClean="0"/>
              <a:t> 사이의 </a:t>
            </a:r>
            <a:r>
              <a:rPr lang="ko-KR" altLang="en-US" baseline="0" dirty="0" err="1" smtClean="0"/>
              <a:t>틱</a:t>
            </a:r>
            <a:r>
              <a:rPr lang="ko-KR" altLang="en-US" baseline="0" dirty="0" smtClean="0"/>
              <a:t> 수를 측정하는 가장 간단한 방법은 시프트 레지스터와 </a:t>
            </a:r>
            <a:r>
              <a:rPr lang="en-US" altLang="ko-KR" baseline="0" dirty="0" smtClean="0"/>
              <a:t>Tick Count Express VI</a:t>
            </a:r>
            <a:r>
              <a:rPr lang="ko-KR" altLang="en-US" baseline="0" dirty="0" smtClean="0"/>
              <a:t>를 사용하는 것입니다</a:t>
            </a:r>
            <a:r>
              <a:rPr lang="en-US" altLang="ko-KR" baseline="0" dirty="0" smtClean="0"/>
              <a:t>.</a:t>
            </a:r>
          </a:p>
          <a:p>
            <a:pPr lvl="1"/>
            <a:endParaRPr lang="en-US" baseline="0" dirty="0" smtClean="0"/>
          </a:p>
          <a:p>
            <a:pPr lvl="1"/>
            <a:r>
              <a:rPr lang="en-US" baseline="0" dirty="0" smtClean="0"/>
              <a:t>Tick Count Express VI</a:t>
            </a:r>
            <a:r>
              <a:rPr lang="ko-KR" altLang="en-US" baseline="0" dirty="0" smtClean="0"/>
              <a:t>를 </a:t>
            </a:r>
            <a:r>
              <a:rPr lang="ko-KR" altLang="en-US" baseline="0" dirty="0" err="1" smtClean="0"/>
              <a:t>벤치마킹하기</a:t>
            </a:r>
            <a:r>
              <a:rPr lang="ko-KR" altLang="en-US" baseline="0" dirty="0" smtClean="0"/>
              <a:t> 원하는 루프에 놓고 출력을 시프트 레지스터에 와이어로 연결하고 이전 반복 </a:t>
            </a:r>
            <a:r>
              <a:rPr lang="en-US" altLang="ko-KR" baseline="0" dirty="0" smtClean="0"/>
              <a:t>Tick Count</a:t>
            </a:r>
            <a:r>
              <a:rPr lang="ko-KR" altLang="en-US" baseline="0" dirty="0" smtClean="0"/>
              <a:t>와 현재 반복 </a:t>
            </a:r>
            <a:r>
              <a:rPr lang="en-US" altLang="ko-KR" baseline="0" dirty="0" smtClean="0"/>
              <a:t>Tick Count</a:t>
            </a:r>
            <a:r>
              <a:rPr lang="ko-KR" altLang="en-US" baseline="0" dirty="0" smtClean="0"/>
              <a:t>는 둘 사이의 차이를 빼기하여 비교합니다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빼기 함수의 출력에서 </a:t>
            </a:r>
            <a:r>
              <a:rPr lang="ko-KR" altLang="en-US" baseline="0" dirty="0" err="1" smtClean="0"/>
              <a:t>인디케이터를</a:t>
            </a:r>
            <a:r>
              <a:rPr lang="ko-KR" altLang="en-US" baseline="0" dirty="0" smtClean="0"/>
              <a:t> 와이어로 연결하여 반복간의 경과된 시간을 </a:t>
            </a:r>
            <a:r>
              <a:rPr lang="ko-KR" altLang="en-US" baseline="0" dirty="0" err="1" smtClean="0"/>
              <a:t>디스플레이합니다</a:t>
            </a:r>
            <a:r>
              <a:rPr lang="en-US" altLang="ko-KR" baseline="0" dirty="0" smtClean="0"/>
              <a:t>.</a:t>
            </a:r>
          </a:p>
          <a:p>
            <a:pPr lvl="1"/>
            <a:endParaRPr lang="en-US" baseline="0" dirty="0" smtClean="0"/>
          </a:p>
          <a:p>
            <a:pPr lvl="1"/>
            <a:r>
              <a:rPr lang="ko-KR" altLang="en-US" baseline="0" dirty="0" smtClean="0"/>
              <a:t>본 기법은 일부 </a:t>
            </a:r>
            <a:r>
              <a:rPr lang="en-US" altLang="ko-KR" baseline="0" dirty="0" smtClean="0"/>
              <a:t>FPGA </a:t>
            </a:r>
            <a:r>
              <a:rPr lang="ko-KR" altLang="en-US" baseline="0" dirty="0" smtClean="0"/>
              <a:t>용량을 사용하지만 개발 단계 동안 사용하고 나중에 삭제할 수 있습니다</a:t>
            </a:r>
            <a:r>
              <a:rPr lang="en-US" altLang="ko-KR" baseline="0" dirty="0" smtClean="0"/>
              <a:t>. FPGA</a:t>
            </a:r>
            <a:r>
              <a:rPr lang="ko-KR" altLang="en-US" baseline="0" dirty="0" smtClean="0"/>
              <a:t>는 병렬로 실행되기 때문에 </a:t>
            </a:r>
            <a:r>
              <a:rPr lang="ko-KR" altLang="en-US" baseline="0" dirty="0" smtClean="0"/>
              <a:t>이러한 벤치마킹 </a:t>
            </a:r>
            <a:r>
              <a:rPr lang="ko-KR" altLang="en-US" baseline="0" dirty="0" smtClean="0"/>
              <a:t>코드를 추가해도 </a:t>
            </a:r>
            <a:r>
              <a:rPr lang="ko-KR" altLang="en-US" baseline="0" dirty="0" smtClean="0"/>
              <a:t>심각한 </a:t>
            </a:r>
            <a:r>
              <a:rPr lang="ko-KR" altLang="en-US" baseline="0" dirty="0" smtClean="0"/>
              <a:t>타이밍 효과가 나타나지 않습니다</a:t>
            </a:r>
            <a:r>
              <a:rPr lang="en-US" altLang="ko-KR" baseline="0" dirty="0" smtClean="0"/>
              <a:t>.</a:t>
            </a:r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FPGA</a:t>
            </a:r>
            <a:r>
              <a:rPr lang="en-US" baseline="0" dirty="0" smtClean="0"/>
              <a:t> VI</a:t>
            </a:r>
            <a:r>
              <a:rPr lang="ko-KR" altLang="en-US" baseline="0" dirty="0" smtClean="0"/>
              <a:t>를 </a:t>
            </a:r>
            <a:r>
              <a:rPr lang="ko-KR" altLang="en-US" baseline="0" dirty="0" err="1" smtClean="0"/>
              <a:t>컴파일링하고</a:t>
            </a:r>
            <a:r>
              <a:rPr lang="ko-KR" altLang="en-US" baseline="0" dirty="0" smtClean="0"/>
              <a:t> 나면 </a:t>
            </a:r>
            <a:r>
              <a:rPr lang="en-US" altLang="ko-KR" baseline="0" dirty="0" smtClean="0"/>
              <a:t>LabVIEW</a:t>
            </a:r>
            <a:r>
              <a:rPr lang="ko-KR" altLang="en-US" baseline="0" dirty="0" smtClean="0"/>
              <a:t>는 어플리케이션의 전체 크기와 속도에 대한 정보를 담고 있는 </a:t>
            </a:r>
            <a:r>
              <a:rPr lang="en-US" altLang="ko-KR" baseline="0" dirty="0" smtClean="0"/>
              <a:t>Compile Report</a:t>
            </a:r>
            <a:r>
              <a:rPr lang="ko-KR" altLang="en-US" baseline="0" dirty="0" smtClean="0"/>
              <a:t>를 </a:t>
            </a:r>
            <a:r>
              <a:rPr lang="ko-KR" altLang="en-US" baseline="0" dirty="0" err="1" smtClean="0"/>
              <a:t>디스플레이합니다</a:t>
            </a:r>
            <a:r>
              <a:rPr lang="en-US" altLang="ko-KR" baseline="0" dirty="0" smtClean="0"/>
              <a:t>.</a:t>
            </a:r>
            <a:endParaRPr lang="en-US" dirty="0" smtClean="0"/>
          </a:p>
          <a:p>
            <a:pPr lvl="1"/>
            <a:r>
              <a:rPr lang="en-US" sz="1400" b="1" dirty="0" smtClean="0">
                <a:latin typeface="Arial Narrow" pitchFamily="34" charset="0"/>
              </a:rPr>
              <a:t>VI </a:t>
            </a:r>
            <a:r>
              <a:rPr lang="ko-KR" altLang="en-US" sz="1400" b="1" dirty="0" smtClean="0">
                <a:latin typeface="Arial Narrow" pitchFamily="34" charset="0"/>
              </a:rPr>
              <a:t>크기</a:t>
            </a:r>
            <a:endParaRPr lang="en-US" sz="1400" b="1" dirty="0" smtClean="0">
              <a:latin typeface="Arial Narrow" pitchFamily="34" charset="0"/>
            </a:endParaRPr>
          </a:p>
          <a:p>
            <a:pPr lvl="1"/>
            <a:r>
              <a:rPr lang="en-US" dirty="0" smtClean="0"/>
              <a:t>Device Utilization Summary of the Successful Compile Report</a:t>
            </a:r>
            <a:r>
              <a:rPr lang="ko-KR" altLang="en-US" dirty="0" smtClean="0"/>
              <a:t>는 사용</a:t>
            </a:r>
            <a:r>
              <a:rPr lang="ko-KR" altLang="en-US" baseline="0" dirty="0" smtClean="0"/>
              <a:t>된 </a:t>
            </a:r>
            <a:r>
              <a:rPr lang="en-US" altLang="ko-KR" baseline="0" dirty="0" smtClean="0"/>
              <a:t>SLICE </a:t>
            </a:r>
            <a:r>
              <a:rPr lang="ko-KR" altLang="en-US" baseline="0" dirty="0" smtClean="0"/>
              <a:t>수에 대한 정보를 제공합니다</a:t>
            </a:r>
            <a:r>
              <a:rPr lang="en-US" altLang="ko-KR" baseline="0" dirty="0" smtClean="0"/>
              <a:t>. SLICE </a:t>
            </a:r>
            <a:r>
              <a:rPr lang="ko-KR" altLang="en-US" baseline="0" dirty="0" smtClean="0"/>
              <a:t>계량은 </a:t>
            </a:r>
            <a:r>
              <a:rPr lang="ko-KR" altLang="en-US" baseline="0" dirty="0" smtClean="0"/>
              <a:t>하드웨어에서 </a:t>
            </a:r>
            <a:r>
              <a:rPr lang="ko-KR" altLang="en-US" baseline="0" dirty="0" smtClean="0"/>
              <a:t>프로그램 크기의 가장 중요한 측정입니다</a:t>
            </a:r>
            <a:r>
              <a:rPr lang="en-US" altLang="ko-KR" baseline="0" dirty="0" smtClean="0"/>
              <a:t>. </a:t>
            </a:r>
            <a:r>
              <a:rPr lang="ko-KR" altLang="en-US" baseline="0" dirty="0" err="1" smtClean="0"/>
              <a:t>인터랙티브</a:t>
            </a:r>
            <a:r>
              <a:rPr lang="ko-KR" altLang="en-US" baseline="0" dirty="0" smtClean="0"/>
              <a:t> 디자인 프로세스를 사용할 때 </a:t>
            </a:r>
            <a:r>
              <a:rPr lang="ko-KR" altLang="en-US" baseline="0" dirty="0" smtClean="0"/>
              <a:t>프로그램이 점차 커지는것에 따라 </a:t>
            </a:r>
            <a:r>
              <a:rPr lang="en-US" altLang="ko-KR" baseline="0" dirty="0" smtClean="0"/>
              <a:t>SLICE</a:t>
            </a:r>
            <a:r>
              <a:rPr lang="ko-KR" altLang="en-US" baseline="0" dirty="0" smtClean="0"/>
              <a:t>의 수 증가를 관찰할 </a:t>
            </a:r>
            <a:r>
              <a:rPr lang="ko-KR" altLang="en-US" baseline="0" dirty="0" smtClean="0"/>
              <a:t>수 있습니다</a:t>
            </a:r>
            <a:r>
              <a:rPr lang="en-US" altLang="ko-KR" baseline="0" dirty="0" smtClean="0"/>
              <a:t>.</a:t>
            </a:r>
            <a:endParaRPr lang="en-US" dirty="0" smtClean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400" b="1" dirty="0" smtClean="0">
                <a:latin typeface="Arial Narrow" pitchFamily="34" charset="0"/>
              </a:rPr>
              <a:t>VI </a:t>
            </a:r>
            <a:r>
              <a:rPr lang="ko-KR" altLang="en-US" sz="1400" b="1" dirty="0" smtClean="0">
                <a:latin typeface="Arial Narrow" pitchFamily="34" charset="0"/>
              </a:rPr>
              <a:t>속도</a:t>
            </a:r>
            <a:endParaRPr lang="en-US" sz="1400" b="1" dirty="0" smtClean="0">
              <a:latin typeface="Arial Narrow" pitchFamily="34" charset="0"/>
            </a:endParaRPr>
          </a:p>
          <a:p>
            <a:pPr lvl="1"/>
            <a:r>
              <a:rPr lang="en-US" dirty="0" smtClean="0"/>
              <a:t>Successful Compile Report </a:t>
            </a:r>
            <a:r>
              <a:rPr lang="ko-KR" altLang="en-US" dirty="0" smtClean="0"/>
              <a:t>대화상자는 어플리케이션의 </a:t>
            </a:r>
            <a:r>
              <a:rPr lang="ko-KR" altLang="en-US" dirty="0" err="1" smtClean="0"/>
              <a:t>클럭</a:t>
            </a:r>
            <a:r>
              <a:rPr lang="ko-KR" altLang="en-US" dirty="0" smtClean="0"/>
              <a:t> 속도에 대한 정보도 담고 있습니다</a:t>
            </a:r>
            <a:r>
              <a:rPr lang="en-US" altLang="ko-KR" dirty="0" smtClean="0"/>
              <a:t>.</a:t>
            </a:r>
            <a:endParaRPr lang="en-US" dirty="0" smtClean="0"/>
          </a:p>
          <a:p>
            <a:pPr lvl="2"/>
            <a:r>
              <a:rPr lang="en-US" b="1" dirty="0" smtClean="0"/>
              <a:t>Requested Rate</a:t>
            </a:r>
            <a:r>
              <a:rPr lang="en-US" dirty="0" smtClean="0"/>
              <a:t>—</a:t>
            </a:r>
            <a:r>
              <a:rPr lang="ko-KR" altLang="en-US" dirty="0" err="1" smtClean="0"/>
              <a:t>컴파일링된</a:t>
            </a:r>
            <a:r>
              <a:rPr lang="ko-KR" altLang="en-US" dirty="0" smtClean="0"/>
              <a:t> </a:t>
            </a:r>
            <a:r>
              <a:rPr lang="en-US" altLang="ko-KR" dirty="0" smtClean="0"/>
              <a:t>FPGA VI</a:t>
            </a:r>
            <a:r>
              <a:rPr lang="ko-KR" altLang="en-US" dirty="0" smtClean="0"/>
              <a:t>가 실행하는 클럭 속도를 </a:t>
            </a:r>
            <a:r>
              <a:rPr lang="ko-KR" altLang="en-US" dirty="0" err="1" smtClean="0"/>
              <a:t>디스플레이합니다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기본 설정 값은 </a:t>
            </a:r>
            <a:r>
              <a:rPr lang="en-US" altLang="ko-KR" dirty="0" smtClean="0"/>
              <a:t>40 MHz </a:t>
            </a:r>
            <a:r>
              <a:rPr lang="ko-KR" altLang="en-US" dirty="0" smtClean="0"/>
              <a:t>입니다</a:t>
            </a:r>
            <a:r>
              <a:rPr lang="en-US" altLang="ko-KR" dirty="0" smtClean="0"/>
              <a:t>.</a:t>
            </a:r>
            <a:endParaRPr lang="en-US" dirty="0" smtClean="0"/>
          </a:p>
          <a:p>
            <a:pPr lvl="2"/>
            <a:r>
              <a:rPr lang="en-US" b="1" dirty="0" smtClean="0"/>
              <a:t>Theoretical Maximum</a:t>
            </a:r>
            <a:r>
              <a:rPr lang="en-US" dirty="0" smtClean="0"/>
              <a:t>—FPGA</a:t>
            </a:r>
            <a:r>
              <a:rPr lang="en-US" baseline="0" dirty="0" smtClean="0"/>
              <a:t> VI</a:t>
            </a:r>
            <a:r>
              <a:rPr lang="ko-KR" altLang="en-US" baseline="0" dirty="0" smtClean="0"/>
              <a:t>의 이론상 최대 컴파일 속도를 디스플레이합니다</a:t>
            </a:r>
            <a:r>
              <a:rPr lang="en-US" altLang="ko-KR" baseline="0" dirty="0" smtClean="0"/>
              <a:t>.</a:t>
            </a:r>
            <a:endParaRPr lang="en-US" dirty="0" smtClean="0"/>
          </a:p>
          <a:p>
            <a:pPr lvl="1"/>
            <a:r>
              <a:rPr lang="en-US" dirty="0" smtClean="0"/>
              <a:t>Theoretical Maximum</a:t>
            </a:r>
            <a:r>
              <a:rPr lang="ko-KR" altLang="en-US" dirty="0" smtClean="0"/>
              <a:t>이 </a:t>
            </a:r>
            <a:r>
              <a:rPr lang="en-US" altLang="ko-KR" dirty="0" smtClean="0"/>
              <a:t>Requested Rate</a:t>
            </a:r>
            <a:r>
              <a:rPr lang="ko-KR" altLang="en-US" dirty="0" smtClean="0"/>
              <a:t>보다 느리면 에러 결과와 컴파일 프로세스는 정지합니다</a:t>
            </a:r>
            <a:r>
              <a:rPr lang="en-US" altLang="ko-KR" dirty="0" smtClean="0"/>
              <a:t>. Theoretical</a:t>
            </a:r>
            <a:r>
              <a:rPr lang="en-US" altLang="ko-KR" baseline="0" dirty="0" smtClean="0"/>
              <a:t> Maximum</a:t>
            </a:r>
            <a:r>
              <a:rPr lang="ko-KR" altLang="en-US" baseline="0" dirty="0" smtClean="0"/>
              <a:t>이 요청받은 속도와 동등한 지점까지 어플리케이션을 반드시 수정해야 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단일 주기 </a:t>
            </a:r>
            <a:r>
              <a:rPr lang="en-US" altLang="ko-KR" baseline="0" dirty="0" smtClean="0"/>
              <a:t>Timed Loop</a:t>
            </a:r>
            <a:r>
              <a:rPr lang="ko-KR" altLang="en-US" baseline="0" dirty="0" smtClean="0"/>
              <a:t>를 사용할 때 공통적인 문제점으로는 </a:t>
            </a:r>
            <a:r>
              <a:rPr lang="en-US" altLang="ko-KR" baseline="0" dirty="0" smtClean="0"/>
              <a:t>Requested Rate</a:t>
            </a:r>
            <a:r>
              <a:rPr lang="ko-KR" altLang="en-US" baseline="0" dirty="0" smtClean="0"/>
              <a:t>가 </a:t>
            </a:r>
            <a:r>
              <a:rPr lang="en-US" altLang="ko-KR" baseline="0" dirty="0" smtClean="0"/>
              <a:t>Theoretical Maximum</a:t>
            </a:r>
            <a:r>
              <a:rPr lang="ko-KR" altLang="en-US" baseline="0" dirty="0" smtClean="0"/>
              <a:t>을 초과하는 것입니다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단일 주기 </a:t>
            </a:r>
            <a:r>
              <a:rPr lang="en-US" altLang="ko-KR" baseline="0" dirty="0" smtClean="0"/>
              <a:t>Timed Loop</a:t>
            </a:r>
            <a:r>
              <a:rPr lang="ko-KR" altLang="en-US" baseline="0" dirty="0" smtClean="0"/>
              <a:t>를 사용한 </a:t>
            </a:r>
            <a:r>
              <a:rPr lang="en-US" altLang="ko-KR" baseline="0" dirty="0" smtClean="0"/>
              <a:t>FPGA </a:t>
            </a:r>
            <a:r>
              <a:rPr lang="ko-KR" altLang="en-US" baseline="0" dirty="0" smtClean="0"/>
              <a:t>어플리케이션 최적화에 대한 자세한 정보는 본 레슨의 </a:t>
            </a:r>
            <a:r>
              <a:rPr lang="en-US" altLang="ko-KR" baseline="0" dirty="0" smtClean="0"/>
              <a:t>Single-Cycle Timed Loop </a:t>
            </a:r>
            <a:r>
              <a:rPr lang="ko-KR" altLang="en-US" baseline="0" dirty="0" smtClean="0"/>
              <a:t>섹션을 참고합니다</a:t>
            </a:r>
            <a:r>
              <a:rPr lang="en-US" altLang="ko-KR" baseline="0" dirty="0" smtClean="0"/>
              <a:t>.</a:t>
            </a:r>
            <a:endParaRPr lang="en-US" dirty="0" smtClean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709613" y="450850"/>
            <a:ext cx="5578475" cy="4184650"/>
          </a:xfr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.com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007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4" name="Picture 14" descr="7784_static"/>
          <p:cNvPicPr>
            <a:picLocks noChangeAspect="1" noChangeArrowheads="1"/>
          </p:cNvPicPr>
          <p:nvPr/>
        </p:nvPicPr>
        <p:blipFill>
          <a:blip r:embed="rId2"/>
          <a:srcRect l="1610"/>
          <a:stretch>
            <a:fillRect/>
          </a:stretch>
        </p:blipFill>
        <p:spPr bwMode="auto">
          <a:xfrm>
            <a:off x="0" y="381000"/>
            <a:ext cx="9144000" cy="6483350"/>
          </a:xfrm>
          <a:prstGeom prst="rect">
            <a:avLst/>
          </a:prstGeom>
          <a:noFill/>
        </p:spPr>
      </p:pic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438400" y="228600"/>
            <a:ext cx="6400800" cy="1143000"/>
          </a:xfrm>
        </p:spPr>
        <p:txBody>
          <a:bodyPr/>
          <a:lstStyle>
            <a:lvl1pPr algn="r">
              <a:defRPr sz="3800">
                <a:solidFill>
                  <a:schemeClr val="hlink"/>
                </a:solidFill>
              </a:defRPr>
            </a:lvl1pPr>
          </a:lstStyle>
          <a:p>
            <a:r>
              <a:rPr lang="en-US" altLang="ja-JP" smtClean="0"/>
              <a:t>Click to edit Master title style</a:t>
            </a:r>
            <a:endParaRPr lang="en-US" altLang="ja-JP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828800"/>
            <a:ext cx="8458200" cy="1524000"/>
          </a:xfrm>
        </p:spPr>
        <p:txBody>
          <a:bodyPr/>
          <a:lstStyle>
            <a:lvl1pPr algn="ctr">
              <a:defRPr sz="2400"/>
            </a:lvl1pPr>
          </a:lstStyle>
          <a:p>
            <a:r>
              <a:rPr lang="en-US" altLang="ja-JP" smtClean="0"/>
              <a:t>Click to edit Master subtitle style</a:t>
            </a:r>
            <a:endParaRPr lang="en-US" altLang="ja-JP" dirty="0"/>
          </a:p>
        </p:txBody>
      </p:sp>
      <p:sp>
        <p:nvSpPr>
          <p:cNvPr id="5127" name="Rectangle 7">
            <a:hlinkClick r:id="rId3"/>
          </p:cNvPr>
          <p:cNvSpPr>
            <a:spLocks noChangeArrowheads="1"/>
          </p:cNvSpPr>
          <p:nvPr/>
        </p:nvSpPr>
        <p:spPr bwMode="auto">
          <a:xfrm>
            <a:off x="914400" y="6103938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5029200" y="5410200"/>
            <a:ext cx="3886200" cy="1187450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  <a:flatTx/>
          </a:bodyPr>
          <a:lstStyle/>
          <a:p>
            <a:r>
              <a:rPr lang="en-US" altLang="ja-JP" b="0">
                <a:solidFill>
                  <a:schemeClr val="tx1"/>
                </a:solidFill>
                <a:ea typeface="ＭＳ Ｐゴシック" charset="-128"/>
              </a:rPr>
              <a:t>11500 North Mopac Expressway</a:t>
            </a:r>
          </a:p>
          <a:p>
            <a:r>
              <a:rPr lang="en-US" altLang="ja-JP" b="0">
                <a:solidFill>
                  <a:schemeClr val="tx1"/>
                </a:solidFill>
                <a:ea typeface="ＭＳ Ｐゴシック" charset="-128"/>
              </a:rPr>
              <a:t>Austin, Texas 78759</a:t>
            </a:r>
          </a:p>
          <a:p>
            <a:r>
              <a:rPr lang="en-US" altLang="ja-JP" b="0">
                <a:solidFill>
                  <a:schemeClr val="tx1"/>
                </a:solidFill>
                <a:ea typeface="ＭＳ Ｐゴシック" charset="-128"/>
              </a:rPr>
              <a:t>ni.com/training</a:t>
            </a:r>
            <a:endParaRPr lang="en-US" b="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007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007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2007 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007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2007 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2007 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04800"/>
            <a:ext cx="2019300" cy="54959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04800"/>
            <a:ext cx="5905500" cy="54959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2007 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77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514475"/>
            <a:ext cx="3962400" cy="4286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514475"/>
            <a:ext cx="3962400" cy="4286250"/>
          </a:xfrm>
        </p:spPr>
        <p:txBody>
          <a:bodyPr/>
          <a:lstStyle/>
          <a:p>
            <a:r>
              <a:rPr lang="en-US" smtClean="0"/>
              <a:t>Click icon to add clip art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07 Offset 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514475"/>
            <a:ext cx="3429000" cy="4286250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8600" y="1514475"/>
            <a:ext cx="4572000" cy="4286250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57200" y="3429000"/>
            <a:ext cx="8229600" cy="2667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007 Lesson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4038600" cy="2620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429000"/>
            <a:ext cx="4038600" cy="2620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007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007 Exercis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007 One Column Qui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457200" indent="-457200">
              <a:buFont typeface="+mj-lt"/>
              <a:buAutoNum type="arabicPeriod"/>
              <a:defRPr/>
            </a:lvl2pPr>
            <a:lvl3pPr marL="914400" indent="-457200">
              <a:buFont typeface="+mj-lt"/>
              <a:buAutoNum type="alphaLcPeriod"/>
              <a:defRPr/>
            </a:lvl3pPr>
            <a:lvl4pPr marL="1371600" indent="-457200">
              <a:buFont typeface="+mj-lt"/>
              <a:buAutoNum type="romanLcPeriod"/>
              <a:defRPr/>
            </a:lvl4pPr>
            <a:lvl5pPr marL="1828800" indent="-457200">
              <a:buFont typeface="+mj-lt"/>
              <a:buAutoNum type="alphaLcPeriod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2007 One Column Qui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457200" indent="-457200">
              <a:buFont typeface="+mj-lt"/>
              <a:buAutoNum type="arabicPeriod"/>
              <a:defRPr/>
            </a:lvl2pPr>
            <a:lvl3pPr marL="914400" indent="-457200">
              <a:buFont typeface="+mj-lt"/>
              <a:buAutoNum type="alphaLcPeriod"/>
              <a:defRPr/>
            </a:lvl3pPr>
            <a:lvl4pPr marL="1371600" indent="-457200">
              <a:buFont typeface="+mj-lt"/>
              <a:buAutoNum type="romanLcPeriod"/>
              <a:defRPr/>
            </a:lvl4pPr>
            <a:lvl5pPr marL="1828800" indent="-457200">
              <a:buFont typeface="+mj-lt"/>
              <a:buAutoNum type="alphaLcPeriod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007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007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514475"/>
            <a:ext cx="3962400" cy="4286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14475"/>
            <a:ext cx="3962400" cy="4286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007 Two Column Qui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514475"/>
            <a:ext cx="3962400" cy="4286250"/>
          </a:xfrm>
        </p:spPr>
        <p:txBody>
          <a:bodyPr/>
          <a:lstStyle>
            <a:lvl1pPr>
              <a:defRPr sz="2800"/>
            </a:lvl1pPr>
            <a:lvl2pPr marL="457200" indent="-457200">
              <a:buFont typeface="+mj-lt"/>
              <a:buAutoNum type="arabicPeriod"/>
              <a:defRPr sz="2400"/>
            </a:lvl2pPr>
            <a:lvl3pPr marL="914400" indent="-457200">
              <a:buFont typeface="+mj-lt"/>
              <a:buAutoNum type="alphaLcPeriod"/>
              <a:defRPr sz="2000"/>
            </a:lvl3pPr>
            <a:lvl4pPr marL="1371600" indent="-457200">
              <a:buFont typeface="+mj-lt"/>
              <a:buAutoNum type="romanLcPeriod"/>
              <a:defRPr sz="1800"/>
            </a:lvl4pPr>
            <a:lvl5pPr marL="1828800" indent="-457200">
              <a:buFont typeface="+mj-lt"/>
              <a:buAutoNum type="alphaLcPeriod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14475"/>
            <a:ext cx="3962400" cy="4286250"/>
          </a:xfrm>
        </p:spPr>
        <p:txBody>
          <a:bodyPr/>
          <a:lstStyle>
            <a:lvl1pPr>
              <a:defRPr sz="2800"/>
            </a:lvl1pPr>
            <a:lvl2pPr marL="457200" indent="-457200">
              <a:buFont typeface="+mj-lt"/>
              <a:buAutoNum type="arabicPeriod"/>
              <a:defRPr sz="2400"/>
            </a:lvl2pPr>
            <a:lvl3pPr marL="914400" indent="-457200">
              <a:buFont typeface="+mj-lt"/>
              <a:buAutoNum type="alphaLcPeriod"/>
              <a:defRPr sz="2000"/>
            </a:lvl3pPr>
            <a:lvl4pPr marL="1373188" indent="-458788">
              <a:buFont typeface="+mj-lt"/>
              <a:buAutoNum type="romanLcPeriod"/>
              <a:defRPr sz="1800"/>
            </a:lvl4pPr>
            <a:lvl5pPr marL="1825625" indent="-454025">
              <a:buFont typeface="+mj-lt"/>
              <a:buAutoNum type="alphaLcPeriod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07 Two Content w/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057400"/>
            <a:ext cx="39624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9624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33400" y="1447800"/>
            <a:ext cx="8077200" cy="609600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007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esign01"/>
          <p:cNvPicPr>
            <a:picLocks noChangeAspect="1" noChangeArrowheads="1"/>
          </p:cNvPicPr>
          <p:nvPr/>
        </p:nvPicPr>
        <p:blipFill>
          <a:blip r:embed="rId19"/>
          <a:srcRect r="64240" b="87874"/>
          <a:stretch>
            <a:fillRect/>
          </a:stretch>
        </p:blipFill>
        <p:spPr bwMode="auto">
          <a:xfrm>
            <a:off x="3687763" y="6048375"/>
            <a:ext cx="31813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04800"/>
            <a:ext cx="8077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514475"/>
            <a:ext cx="80772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en-US" altLang="ja-JP" dirty="0" smtClean="0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7086600" y="6232525"/>
            <a:ext cx="2057400" cy="396875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  <a:flatTx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chemeClr val="hlink"/>
                </a:solidFill>
              </a:rPr>
              <a:t>ni.com/training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C9A511F-7509-4445-8C9B-8A16D5668B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701" r:id="rId3"/>
    <p:sldLayoutId id="2147483702" r:id="rId4"/>
    <p:sldLayoutId id="2147483655" r:id="rId5"/>
    <p:sldLayoutId id="2147483656" r:id="rId6"/>
    <p:sldLayoutId id="2147483703" r:id="rId7"/>
    <p:sldLayoutId id="2147483700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97" r:id="rId16"/>
    <p:sldLayoutId id="2147483698" r:id="rId17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tabLst>
          <a:tab pos="1539875" algn="l"/>
        </a:tabLst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225425" indent="-225425" algn="l" rtl="0" eaLnBrk="1" fontAlgn="base" hangingPunct="1">
        <a:spcBef>
          <a:spcPct val="20000"/>
        </a:spcBef>
        <a:spcAft>
          <a:spcPct val="0"/>
        </a:spcAft>
        <a:buChar char="•"/>
        <a:tabLst>
          <a:tab pos="1539875" algn="l"/>
        </a:tabLst>
        <a:defRPr sz="2800">
          <a:solidFill>
            <a:schemeClr val="tx1"/>
          </a:solidFill>
          <a:latin typeface="+mn-lt"/>
        </a:defRPr>
      </a:lvl2pPr>
      <a:lvl3pPr marL="461963" indent="-236538" algn="l" rtl="0" eaLnBrk="1" fontAlgn="base" hangingPunct="1">
        <a:spcBef>
          <a:spcPct val="20000"/>
        </a:spcBef>
        <a:spcAft>
          <a:spcPct val="0"/>
        </a:spcAft>
        <a:buFont typeface="Arial Narrow" pitchFamily="34" charset="0"/>
        <a:buChar char="−"/>
        <a:tabLst>
          <a:tab pos="1539875" algn="l"/>
        </a:tabLst>
        <a:defRPr sz="2600">
          <a:solidFill>
            <a:schemeClr val="tx1"/>
          </a:solidFill>
          <a:latin typeface="+mn-lt"/>
        </a:defRPr>
      </a:lvl3pPr>
      <a:lvl4pPr marL="688975" indent="-227013" algn="l" rtl="0" eaLnBrk="1" fontAlgn="base" hangingPunct="1">
        <a:spcBef>
          <a:spcPct val="20000"/>
        </a:spcBef>
        <a:spcAft>
          <a:spcPct val="0"/>
        </a:spcAft>
        <a:buChar char="•"/>
        <a:tabLst>
          <a:tab pos="1539875" algn="l"/>
        </a:tabLst>
        <a:defRPr sz="2400">
          <a:solidFill>
            <a:schemeClr val="tx1"/>
          </a:solidFill>
          <a:latin typeface="+mn-lt"/>
        </a:defRPr>
      </a:lvl4pPr>
      <a:lvl5pPr marL="914400" indent="-225425" algn="l" rtl="0" eaLnBrk="1" fontAlgn="base" hangingPunct="1">
        <a:spcBef>
          <a:spcPct val="20000"/>
        </a:spcBef>
        <a:spcAft>
          <a:spcPct val="0"/>
        </a:spcAft>
        <a:buChar char="»"/>
        <a:tabLst>
          <a:tab pos="1539875" algn="l"/>
        </a:tabLst>
        <a:defRPr sz="2400">
          <a:solidFill>
            <a:schemeClr val="tx1"/>
          </a:solidFill>
          <a:latin typeface="+mn-lt"/>
        </a:defRPr>
      </a:lvl5pPr>
      <a:lvl6pPr marL="1643063" indent="-207963" algn="l" rtl="0" eaLnBrk="1" fontAlgn="base" hangingPunct="1">
        <a:spcBef>
          <a:spcPct val="20000"/>
        </a:spcBef>
        <a:spcAft>
          <a:spcPct val="0"/>
        </a:spcAft>
        <a:buChar char="»"/>
        <a:tabLst>
          <a:tab pos="1539875" algn="l"/>
        </a:tabLst>
        <a:defRPr sz="2400">
          <a:solidFill>
            <a:schemeClr val="tx1"/>
          </a:solidFill>
          <a:latin typeface="+mn-lt"/>
        </a:defRPr>
      </a:lvl6pPr>
      <a:lvl7pPr marL="2100263" indent="-207963" algn="l" rtl="0" eaLnBrk="1" fontAlgn="base" hangingPunct="1">
        <a:spcBef>
          <a:spcPct val="20000"/>
        </a:spcBef>
        <a:spcAft>
          <a:spcPct val="0"/>
        </a:spcAft>
        <a:buChar char="»"/>
        <a:tabLst>
          <a:tab pos="1539875" algn="l"/>
        </a:tabLst>
        <a:defRPr sz="2400">
          <a:solidFill>
            <a:schemeClr val="tx1"/>
          </a:solidFill>
          <a:latin typeface="+mn-lt"/>
        </a:defRPr>
      </a:lvl7pPr>
      <a:lvl8pPr marL="2557463" indent="-207963" algn="l" rtl="0" eaLnBrk="1" fontAlgn="base" hangingPunct="1">
        <a:spcBef>
          <a:spcPct val="20000"/>
        </a:spcBef>
        <a:spcAft>
          <a:spcPct val="0"/>
        </a:spcAft>
        <a:buChar char="»"/>
        <a:tabLst>
          <a:tab pos="1539875" algn="l"/>
        </a:tabLst>
        <a:defRPr sz="2400">
          <a:solidFill>
            <a:schemeClr val="tx1"/>
          </a:solidFill>
          <a:latin typeface="+mn-lt"/>
        </a:defRPr>
      </a:lvl8pPr>
      <a:lvl9pPr marL="3014663" indent="-207963" algn="l" rtl="0" eaLnBrk="1" fontAlgn="base" hangingPunct="1">
        <a:spcBef>
          <a:spcPct val="20000"/>
        </a:spcBef>
        <a:spcAft>
          <a:spcPct val="0"/>
        </a:spcAft>
        <a:buChar char="»"/>
        <a:tabLst>
          <a:tab pos="1539875" algn="l"/>
        </a:tabLst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Defining_the_Application"/>
          <p:cNvPicPr>
            <a:picLocks noChangeAspect="1" noChangeArrowheads="1"/>
          </p:cNvPicPr>
          <p:nvPr/>
        </p:nvPicPr>
        <p:blipFill>
          <a:blip r:embed="rId4"/>
          <a:srcRect r="2055" b="12500"/>
          <a:stretch>
            <a:fillRect/>
          </a:stretch>
        </p:blipFill>
        <p:spPr bwMode="auto">
          <a:xfrm>
            <a:off x="1881188" y="1371600"/>
            <a:ext cx="7262812" cy="5334000"/>
          </a:xfrm>
          <a:prstGeom prst="rect">
            <a:avLst/>
          </a:prstGeom>
          <a:noFill/>
        </p:spPr>
      </p:pic>
      <p:pic>
        <p:nvPicPr>
          <p:cNvPr id="131079" name="Picture 7" descr="design01"/>
          <p:cNvPicPr>
            <a:picLocks noChangeAspect="1" noChangeArrowheads="1"/>
          </p:cNvPicPr>
          <p:nvPr/>
        </p:nvPicPr>
        <p:blipFill>
          <a:blip r:embed="rId5"/>
          <a:srcRect l="1730" t="1854" r="65364" b="88873"/>
          <a:stretch>
            <a:fillRect/>
          </a:stretch>
        </p:blipFill>
        <p:spPr bwMode="auto">
          <a:xfrm>
            <a:off x="3841750" y="6172200"/>
            <a:ext cx="292735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429000"/>
            <a:ext cx="8229600" cy="262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1080" name="Text Box 8"/>
          <p:cNvSpPr txBox="1">
            <a:spLocks noChangeArrowheads="1"/>
          </p:cNvSpPr>
          <p:nvPr/>
        </p:nvSpPr>
        <p:spPr bwMode="auto">
          <a:xfrm>
            <a:off x="7086600" y="6232525"/>
            <a:ext cx="2057400" cy="396875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  <a:flatTx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chemeClr val="hlink"/>
                </a:solidFill>
              </a:rPr>
              <a:t>ni.com/training</a:t>
            </a:r>
          </a:p>
        </p:txBody>
      </p:sp>
      <p:sp>
        <p:nvSpPr>
          <p:cNvPr id="131081" name="Text Box 9"/>
          <p:cNvSpPr txBox="1">
            <a:spLocks noChangeArrowheads="1"/>
          </p:cNvSpPr>
          <p:nvPr/>
        </p:nvSpPr>
        <p:spPr bwMode="auto">
          <a:xfrm>
            <a:off x="533400" y="2743200"/>
            <a:ext cx="1793875" cy="579438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  <a:flatTx/>
          </a:bodyPr>
          <a:lstStyle/>
          <a:p>
            <a:pPr algn="l">
              <a:spcBef>
                <a:spcPct val="50000"/>
              </a:spcBef>
            </a:pPr>
            <a:r>
              <a:rPr lang="en-US" sz="3200">
                <a:solidFill>
                  <a:schemeClr val="hlink"/>
                </a:solidFill>
              </a:rPr>
              <a:t>TOPICS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67" r:id="rId2"/>
  </p:sldLayoutIdLst>
  <p:txStyles>
    <p:titleStyle>
      <a:lvl1pPr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latin typeface="Arial Narrow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latin typeface="Arial Narrow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latin typeface="Arial Narrow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 b="1">
          <a:solidFill>
            <a:schemeClr val="tx2"/>
          </a:solidFill>
          <a:latin typeface="Arial Narrow" pitchFamily="34" charset="0"/>
        </a:defRPr>
      </a:lvl9pPr>
    </p:titleStyle>
    <p:bodyStyle>
      <a:lvl1pPr marL="444500" indent="-444500" algn="l" rtl="0" fontAlgn="base">
        <a:spcBef>
          <a:spcPct val="20000"/>
        </a:spcBef>
        <a:spcAft>
          <a:spcPct val="0"/>
        </a:spcAft>
        <a:buAutoNum type="alphaUcPeriod"/>
        <a:tabLst>
          <a:tab pos="457200" algn="l"/>
        </a:tabLst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1016000" indent="-533400" algn="l" rtl="0" fontAlgn="base">
        <a:spcBef>
          <a:spcPct val="20000"/>
        </a:spcBef>
        <a:spcAft>
          <a:spcPct val="0"/>
        </a:spcAft>
        <a:buChar char="–"/>
        <a:tabLst>
          <a:tab pos="457200" algn="l"/>
        </a:tabLst>
        <a:defRPr sz="2800">
          <a:solidFill>
            <a:schemeClr val="tx1"/>
          </a:solidFill>
          <a:latin typeface="+mn-lt"/>
        </a:defRPr>
      </a:lvl2pPr>
      <a:lvl3pPr marL="1474788" indent="-457200" algn="l" rtl="0" fontAlgn="base">
        <a:spcBef>
          <a:spcPct val="20000"/>
        </a:spcBef>
        <a:spcAft>
          <a:spcPct val="0"/>
        </a:spcAft>
        <a:buChar char="•"/>
        <a:tabLst>
          <a:tab pos="457200" algn="l"/>
        </a:tabLst>
        <a:defRPr sz="2400">
          <a:solidFill>
            <a:schemeClr val="tx1"/>
          </a:solidFill>
          <a:latin typeface="+mn-lt"/>
        </a:defRPr>
      </a:lvl3pPr>
      <a:lvl4pPr marL="1857375" indent="-381000" algn="l" rtl="0" fontAlgn="base">
        <a:spcBef>
          <a:spcPct val="20000"/>
        </a:spcBef>
        <a:spcAft>
          <a:spcPct val="0"/>
        </a:spcAft>
        <a:buChar char="–"/>
        <a:tabLst>
          <a:tab pos="457200" algn="l"/>
        </a:tabLst>
        <a:defRPr sz="2000">
          <a:solidFill>
            <a:schemeClr val="tx1"/>
          </a:solidFill>
          <a:latin typeface="+mn-lt"/>
        </a:defRPr>
      </a:lvl4pPr>
      <a:lvl5pPr marL="2239963" indent="-381000" algn="l" rtl="0" fontAlgn="base">
        <a:spcBef>
          <a:spcPct val="20000"/>
        </a:spcBef>
        <a:spcAft>
          <a:spcPct val="0"/>
        </a:spcAft>
        <a:buChar char="»"/>
        <a:tabLst>
          <a:tab pos="457200" algn="l"/>
        </a:tabLst>
        <a:defRPr sz="2000">
          <a:solidFill>
            <a:schemeClr val="tx1"/>
          </a:solidFill>
          <a:latin typeface="+mn-lt"/>
        </a:defRPr>
      </a:lvl5pPr>
      <a:lvl6pPr marL="2697163" indent="-381000" algn="l" rtl="0" fontAlgn="base">
        <a:spcBef>
          <a:spcPct val="20000"/>
        </a:spcBef>
        <a:spcAft>
          <a:spcPct val="0"/>
        </a:spcAft>
        <a:buChar char="»"/>
        <a:tabLst>
          <a:tab pos="457200" algn="l"/>
        </a:tabLst>
        <a:defRPr sz="2000">
          <a:solidFill>
            <a:schemeClr val="tx1"/>
          </a:solidFill>
          <a:latin typeface="+mn-lt"/>
        </a:defRPr>
      </a:lvl6pPr>
      <a:lvl7pPr marL="3154363" indent="-381000" algn="l" rtl="0" fontAlgn="base">
        <a:spcBef>
          <a:spcPct val="20000"/>
        </a:spcBef>
        <a:spcAft>
          <a:spcPct val="0"/>
        </a:spcAft>
        <a:buChar char="»"/>
        <a:tabLst>
          <a:tab pos="457200" algn="l"/>
        </a:tabLst>
        <a:defRPr sz="2000">
          <a:solidFill>
            <a:schemeClr val="tx1"/>
          </a:solidFill>
          <a:latin typeface="+mn-lt"/>
        </a:defRPr>
      </a:lvl7pPr>
      <a:lvl8pPr marL="3611563" indent="-381000" algn="l" rtl="0" fontAlgn="base">
        <a:spcBef>
          <a:spcPct val="20000"/>
        </a:spcBef>
        <a:spcAft>
          <a:spcPct val="0"/>
        </a:spcAft>
        <a:buChar char="»"/>
        <a:tabLst>
          <a:tab pos="457200" algn="l"/>
        </a:tabLst>
        <a:defRPr sz="2000">
          <a:solidFill>
            <a:schemeClr val="tx1"/>
          </a:solidFill>
          <a:latin typeface="+mn-lt"/>
        </a:defRPr>
      </a:lvl8pPr>
      <a:lvl9pPr marL="4068763" indent="-381000" algn="l" rtl="0" fontAlgn="base">
        <a:spcBef>
          <a:spcPct val="20000"/>
        </a:spcBef>
        <a:spcAft>
          <a:spcPct val="0"/>
        </a:spcAft>
        <a:buChar char="»"/>
        <a:tabLst>
          <a:tab pos="457200" algn="l"/>
        </a:tabLst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3733800"/>
            <a:ext cx="7696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38244" name="Picture 4" descr="design01"/>
          <p:cNvPicPr>
            <a:picLocks noChangeAspect="1" noChangeArrowheads="1"/>
          </p:cNvPicPr>
          <p:nvPr/>
        </p:nvPicPr>
        <p:blipFill>
          <a:blip r:embed="rId3"/>
          <a:srcRect r="64240" b="87874"/>
          <a:stretch>
            <a:fillRect/>
          </a:stretch>
        </p:blipFill>
        <p:spPr bwMode="auto">
          <a:xfrm>
            <a:off x="3687763" y="6048375"/>
            <a:ext cx="31813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245" name="Text Box 5"/>
          <p:cNvSpPr txBox="1">
            <a:spLocks noChangeArrowheads="1"/>
          </p:cNvSpPr>
          <p:nvPr/>
        </p:nvSpPr>
        <p:spPr bwMode="auto">
          <a:xfrm>
            <a:off x="7086600" y="6232525"/>
            <a:ext cx="2057400" cy="396875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  <a:flatTx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chemeClr val="hlink"/>
                </a:solidFill>
              </a:rPr>
              <a:t>ni.com/training</a:t>
            </a:r>
          </a:p>
        </p:txBody>
      </p:sp>
      <p:sp>
        <p:nvSpPr>
          <p:cNvPr id="138247" name="AutoShape 7"/>
          <p:cNvSpPr>
            <a:spLocks noChangeArrowheads="1"/>
          </p:cNvSpPr>
          <p:nvPr/>
        </p:nvSpPr>
        <p:spPr bwMode="auto">
          <a:xfrm rot="5400000">
            <a:off x="-436563" y="4532313"/>
            <a:ext cx="2041525" cy="444500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 rot="10800000" wrap="none" anchor="ctr"/>
          <a:lstStyle/>
          <a:p>
            <a:r>
              <a:rPr lang="en-US"/>
              <a:t>GOAL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291646B-FE68-4139-955C-82D0E3718A5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Narrow" pitchFamily="34" charset="0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defRPr sz="2800">
          <a:solidFill>
            <a:schemeClr val="hlink"/>
          </a:solidFill>
          <a:latin typeface="+mn-lt"/>
          <a:ea typeface="+mn-ea"/>
          <a:cs typeface="+mn-cs"/>
        </a:defRPr>
      </a:lvl1pPr>
      <a:lvl2pPr marL="1039813" indent="-53340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498600" indent="-4572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881188" indent="-3810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263775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720975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178175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635375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4092575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8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Lesson 8</a:t>
            </a:r>
            <a:br>
              <a:rPr lang="en-US" dirty="0" smtClean="0">
                <a:latin typeface="맑은 고딕" pitchFamily="50" charset="-127"/>
                <a:ea typeface="맑은 고딕" pitchFamily="50" charset="-127"/>
              </a:rPr>
            </a:b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최적화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선택사항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3429000"/>
            <a:ext cx="4114800" cy="2620963"/>
          </a:xfrm>
        </p:spPr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최적화 기법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벤치마킹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기본 최적화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구조 최적화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고급 최적화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C.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기본 최적화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상대적으로 쉬운 구현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코드 아키텍처에 큰 변경 필요 없음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모든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대한 기본적인 프로그래밍 방식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주로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크기에 영향 끼침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기본적인 최적화 유형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프런트 패널 객체의 제한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불리언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로직을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비트패킹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dirty="0" err="1" smtClean="0">
                <a:latin typeface="맑은 고딕" pitchFamily="50" charset="-127"/>
                <a:ea typeface="맑은 고딕" pitchFamily="50" charset="-127"/>
              </a:rPr>
              <a:t>bitpack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작은 데이터 유형 사용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대용량 함수 사용을 피함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비교를 최적화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재호출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vs.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재호출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불가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dirty="0" err="1" smtClean="0">
                <a:latin typeface="맑은 고딕" pitchFamily="50" charset="-127"/>
                <a:ea typeface="맑은 고딕" pitchFamily="50" charset="-127"/>
              </a:rPr>
              <a:t>SubVI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프런트 패널 객체 제한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상위 레벨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각 프런트 패널 객체는 호스트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와 연동하는 로직을 반드시 가지고 있어야 함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호스트에서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로의 각각의 읽기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쓰기는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32-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비트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패킷으로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나뉘어 버스를 통해 전송됨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32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비트보다 큰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어레이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클러스터는 모든 데이터를 읽을 수 있도록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여분의 복사본이 필요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프런트 패널 객체 제한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프런트 패널에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어레이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사용 피함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RAM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에서 사용가능한 것보다 더 많은 바이트를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어레이에서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사용 가능하다면 컴파일은 실패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어레이의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각 비트는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상에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각기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플립플롭을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사용하므로 대용량의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크기를 빠르게 사용 가능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12" name="Diagram 11"/>
          <p:cNvGraphicFramePr/>
          <p:nvPr/>
        </p:nvGraphicFramePr>
        <p:xfrm>
          <a:off x="-76200" y="5791200"/>
          <a:ext cx="3810000" cy="73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33600" y="3733800"/>
            <a:ext cx="4800600" cy="2107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프런트 패널 객체 제한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Look-Up Table Express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로 대용량 프런트 패널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어레이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컨트롤 대체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초기화된 메모리의 범용 블록을 제공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룩업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테이블을 사용하여 아래사항에 대한 파형 저장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3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신호 생성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3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비선형 시스템 모델링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3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수학 연산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endParaRPr lang="en-US" dirty="0" smtClean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403860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불리언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로직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비트패킹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dirty="0" err="1" smtClean="0">
                <a:latin typeface="맑은 고딕" pitchFamily="50" charset="-127"/>
                <a:ea typeface="맑은 고딕" pitchFamily="50" charset="-127"/>
              </a:rPr>
              <a:t>bitpack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정수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데이터를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진 데이터로 디스플레이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U8 Numeric Control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은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8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개의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불리언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컨트롤을 대체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1/8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여러 컨트롤을 사용하여 동일한 정보 유지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동일한 방식으로 데이터를 조작하는 함수 사용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0112" y="2043112"/>
            <a:ext cx="3838575" cy="3228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작은 데이터 유형 사용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743200"/>
            <a:ext cx="385740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950848" y="2743200"/>
            <a:ext cx="3964552" cy="2819400"/>
          </a:xfrm>
          <a:prstGeom prst="rect">
            <a:avLst/>
          </a:prstGeom>
          <a:noFill/>
          <a:ln/>
        </p:spPr>
      </p:pic>
      <p:sp>
        <p:nvSpPr>
          <p:cNvPr id="23" name="Multiply 22"/>
          <p:cNvSpPr/>
          <p:nvPr/>
        </p:nvSpPr>
        <p:spPr bwMode="auto">
          <a:xfrm>
            <a:off x="-152400" y="3657600"/>
            <a:ext cx="2057400" cy="1905000"/>
          </a:xfrm>
          <a:prstGeom prst="mathMultiply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Narrow" pitchFamily="34" charset="0"/>
            </a:endParaRPr>
          </a:p>
        </p:txBody>
      </p:sp>
      <p:sp>
        <p:nvSpPr>
          <p:cNvPr id="24" name="Donut 23"/>
          <p:cNvSpPr/>
          <p:nvPr/>
        </p:nvSpPr>
        <p:spPr bwMode="auto">
          <a:xfrm>
            <a:off x="4493648" y="3886200"/>
            <a:ext cx="1600200" cy="1600200"/>
          </a:xfrm>
          <a:prstGeom prst="donu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작은 데이터 유형 사용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Saturation Arithmetic VI</a:t>
            </a: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불필요한 대용량 데이터 유형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피함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오버플로우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데이터 제거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데이터 길이 고정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3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가장 작게 실행 가능한 크기 사용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공간을 더 이용하되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데이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터 결정성을 증가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/>
          </a:p>
        </p:txBody>
      </p:sp>
      <p:pic>
        <p:nvPicPr>
          <p:cNvPr id="16" name="Content Placeholder 12" descr="Saturation.bmp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1423280"/>
            <a:ext cx="2819400" cy="4596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A.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최적화 기법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 두 영역으로 주로 한정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속도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사양에 비해 매우 느린 실행 속도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크기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매우 많은 공간 요구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컴파일링하지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않을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RAM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을 매우 많이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속도를 증가시키고 크기를 줄이려면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코드를 최적화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작은 데이터 유형 사용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Saturation Arithmetic VI</a:t>
            </a: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속도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—Add, Subtract, Multiply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함수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와 같은 실행 속도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크기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—saturation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작동방식에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대한 구성은 작은 오버헤드를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추가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13" name="Content Placeholder 12" descr="Saturation.bmp"/>
          <p:cNvPicPr>
            <a:picLocks noGrp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5638800" y="1408340"/>
            <a:ext cx="3028950" cy="46876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작은 데이터 유형 사용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강제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변환점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(coercion dot)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제거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필요한 입력 포맷 결정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강제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변환점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삽입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고의적인 강제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변환점은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보다 효율적인 컴파일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생성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3" name="Picture 2" descr="\\nirvana\CustEd\Exchange\Inside CustEd\Matt Otis\CompactRIO Fundamentals\Screenshots\coerce function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352800"/>
            <a:ext cx="4195411" cy="2514600"/>
          </a:xfrm>
          <a:prstGeom prst="rect">
            <a:avLst/>
          </a:prstGeom>
          <a:noFill/>
        </p:spPr>
      </p:pic>
      <p:sp>
        <p:nvSpPr>
          <p:cNvPr id="14" name="Down Arrow 13"/>
          <p:cNvSpPr/>
          <p:nvPr/>
        </p:nvSpPr>
        <p:spPr bwMode="auto">
          <a:xfrm>
            <a:off x="5638800" y="3886200"/>
            <a:ext cx="533400" cy="1295400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5" name="Down Arrow 14"/>
          <p:cNvSpPr/>
          <p:nvPr/>
        </p:nvSpPr>
        <p:spPr bwMode="auto">
          <a:xfrm>
            <a:off x="6858000" y="4038600"/>
            <a:ext cx="533400" cy="1143000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대용량 함수 피하기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모든 함수가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동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일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하지 않음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아래 함수들은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공간의 상당량을 차지함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25146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3581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9200" y="4762500"/>
            <a:ext cx="609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1981200" y="2514600"/>
            <a:ext cx="6553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dirty="0" smtClean="0">
                <a:solidFill>
                  <a:schemeClr val="tx1"/>
                </a:solidFill>
              </a:rPr>
              <a:t>Quotient Remainder </a:t>
            </a:r>
          </a:p>
          <a:p>
            <a:pPr algn="l"/>
            <a:endParaRPr lang="en-US" b="0" dirty="0" smtClean="0">
              <a:solidFill>
                <a:schemeClr val="tx1"/>
              </a:solidFill>
            </a:endParaRPr>
          </a:p>
          <a:p>
            <a:pPr algn="l"/>
            <a:endParaRPr lang="en-US" b="0" dirty="0" smtClean="0">
              <a:solidFill>
                <a:schemeClr val="tx1"/>
              </a:solidFill>
            </a:endParaRPr>
          </a:p>
          <a:p>
            <a:pPr algn="l"/>
            <a:r>
              <a:rPr lang="en-US" b="0" dirty="0" smtClean="0">
                <a:solidFill>
                  <a:schemeClr val="tx1"/>
                </a:solidFill>
              </a:rPr>
              <a:t>Scale By Power of 2 (free if use constant for power)</a:t>
            </a:r>
          </a:p>
          <a:p>
            <a:pPr algn="l"/>
            <a:endParaRPr lang="en-US" b="0" dirty="0" smtClean="0">
              <a:solidFill>
                <a:schemeClr val="tx1"/>
              </a:solidFill>
            </a:endParaRPr>
          </a:p>
          <a:p>
            <a:pPr algn="l"/>
            <a:endParaRPr lang="en-US" b="0" dirty="0" smtClean="0">
              <a:solidFill>
                <a:schemeClr val="tx1"/>
              </a:solidFill>
            </a:endParaRPr>
          </a:p>
          <a:p>
            <a:pPr algn="l"/>
            <a:r>
              <a:rPr lang="en-US" b="0" dirty="0" smtClean="0">
                <a:solidFill>
                  <a:schemeClr val="tx1"/>
                </a:solidFill>
              </a:rPr>
              <a:t>Array Functions </a:t>
            </a:r>
            <a:r>
              <a:rPr lang="en-US" b="0" dirty="0" smtClean="0">
                <a:solidFill>
                  <a:schemeClr val="tx1"/>
                </a:solidFill>
              </a:rPr>
              <a:t>(use constants where possible)</a:t>
            </a:r>
            <a:endParaRPr lang="en-US" b="0" dirty="0" smtClean="0">
              <a:solidFill>
                <a:schemeClr val="tx1"/>
              </a:solidFill>
            </a:endParaRPr>
          </a:p>
          <a:p>
            <a:pPr algn="l"/>
            <a:endParaRPr lang="en-US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대용량 함수 피하기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8077200" cy="3810000"/>
          </a:xfrm>
        </p:spPr>
        <p:txBody>
          <a:bodyPr/>
          <a:lstStyle/>
          <a:p>
            <a:r>
              <a:rPr lang="en-US" dirty="0" smtClean="0"/>
              <a:t>	Quotient &amp; Remainder </a:t>
            </a:r>
          </a:p>
          <a:p>
            <a:endParaRPr lang="en-US" dirty="0" smtClean="0"/>
          </a:p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상당한 공간 소비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Quotient &amp; Remainder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종종 반복수에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따라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증가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Increment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함수와 시프트 레지스터로 대체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Power of two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로 나누려면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Scale By Power of 2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함수를 사용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 smtClean="0"/>
          </a:p>
          <a:p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600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대용량 함수 피하기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8077200" cy="381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	</a:t>
            </a:r>
            <a:r>
              <a:rPr lang="en-US" dirty="0" smtClean="0"/>
              <a:t>Scale By Power of 2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 lvl="1">
              <a:lnSpc>
                <a:spcPct val="90000"/>
              </a:lnSpc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거듭제곱에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대한 입력이 컨트롤이면 상당한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공간 사용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공간을 소비하지 않으려면 상수를 입력에 연결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90000"/>
              </a:lnSpc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가능하면 언제나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Quotient &amp; Remainder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함수를 대체하는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negative power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600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대용량 함수 피하기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8077200" cy="381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	Rotate 1D Array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컨트롤을 입력에 와이어로 연결하면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Rotate 1D Array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함수가 회전하는 위치의 수에 비례하여 시간이 걸리며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오버헤드의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두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클럭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주기가 함수에 입력과 종료를 하는데 추가됨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90000"/>
              </a:lnSpc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상수를 입력에 연결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>
              <a:lnSpc>
                <a:spcPct val="90000"/>
              </a:lnSpc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실행하는 데 아주 극미한 시간이 걸리고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용량을 소모하지 않음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676400"/>
            <a:ext cx="609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비교 최적화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가능한 한 비교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가능한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로우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레벨 함수로 대체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간단한 비교로 코드를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로우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레벨 함수로 분해함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96257" name="Picture 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55650" y="3886200"/>
            <a:ext cx="7626350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ight Arrow 6"/>
          <p:cNvSpPr/>
          <p:nvPr/>
        </p:nvSpPr>
        <p:spPr bwMode="auto">
          <a:xfrm>
            <a:off x="3886200" y="4060031"/>
            <a:ext cx="533400" cy="990600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/>
            <a:lightRig rig="legacyFlat3" dir="b"/>
          </a:scene3d>
          <a:sp3d extrusionH="430200" prstMaterial="legacyMatte">
            <a:extrusionClr>
              <a:schemeClr val="accent1"/>
            </a:extrusionClr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비교 최적화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비교 함수를 비트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로직으로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대체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power of two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비교가 보다 간단함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비교 값을 변경하여 코드를 재구성해야 함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동일한 결과지만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의 절반 리소스를 사용하며 거의 두배가 빠르게 실행함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24000" y="4191000"/>
            <a:ext cx="6096000" cy="195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재호출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vs.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재호출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불가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dirty="0" err="1" smtClean="0">
                <a:latin typeface="맑은 고딕" pitchFamily="50" charset="-127"/>
                <a:ea typeface="맑은 고딕" pitchFamily="50" charset="-127"/>
              </a:rPr>
              <a:t>SubVI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533400" y="1514475"/>
          <a:ext cx="8077200" cy="3124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663"/>
                <a:gridCol w="3384731"/>
                <a:gridCol w="3307806"/>
              </a:tblGrid>
              <a:tr h="485987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VI </a:t>
                      </a:r>
                      <a:r>
                        <a:rPr lang="ko-KR" altLang="en-US" sz="1800" b="1" kern="1200" dirty="0" smtClean="0">
                          <a:solidFill>
                            <a:schemeClr val="lt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유형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311" marR="923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FPGA </a:t>
                      </a:r>
                      <a:r>
                        <a:rPr lang="ko-KR" altLang="en-US" sz="1800" b="1" kern="1200" dirty="0" smtClean="0">
                          <a:solidFill>
                            <a:schemeClr val="lt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속도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311" marR="923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FPGA </a:t>
                      </a:r>
                      <a:r>
                        <a:rPr lang="ko-KR" altLang="en-US" sz="1800" b="1" kern="1200" dirty="0" smtClean="0">
                          <a:solidFill>
                            <a:schemeClr val="lt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활용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311" marR="92311"/>
                </a:tc>
              </a:tr>
              <a:tr h="1319106">
                <a:tc>
                  <a:txBody>
                    <a:bodyPr/>
                    <a:lstStyle/>
                    <a:p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재호출불가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(Non-reentrant)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311" marR="92311"/>
                </a:tc>
                <a:tc>
                  <a:txBody>
                    <a:bodyPr/>
                    <a:lstStyle/>
                    <a:p>
                      <a:pPr marL="804863" indent="-804863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Slower—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subVI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에 대한 각 호출은 이전 호출이 끝날 때까지 기다림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311" marR="92311"/>
                </a:tc>
                <a:tc>
                  <a:txBody>
                    <a:bodyPr/>
                    <a:lstStyle/>
                    <a:p>
                      <a:pPr marL="738188" indent="-738188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Lower—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subVI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의 한 인스턴스만이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FPGA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에 존재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311" marR="92311"/>
                </a:tc>
              </a:tr>
              <a:tr h="1319106">
                <a:tc>
                  <a:txBody>
                    <a:bodyPr/>
                    <a:lstStyle/>
                    <a:p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재호출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(Reentrant)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311" marR="92311"/>
                </a:tc>
                <a:tc>
                  <a:txBody>
                    <a:bodyPr/>
                    <a:lstStyle/>
                    <a:p>
                      <a:pPr marL="738188" indent="-738188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Faster—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동일한 </a:t>
                      </a:r>
                      <a:r>
                        <a:rPr lang="en-US" altLang="ko-KR" sz="1800" kern="1200" dirty="0" err="1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subVI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에 대한 여러 호출은 병렬로 실행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311" marR="92311"/>
                </a:tc>
                <a:tc>
                  <a:txBody>
                    <a:bodyPr/>
                    <a:lstStyle/>
                    <a:p>
                      <a:pPr marL="738188" indent="-738188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Higher—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subVI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의 각 인스턴스는 </a:t>
                      </a:r>
                      <a:r>
                        <a:rPr lang="en-US" altLang="ko-KR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FPGA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의 용량을 사용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311" marR="92311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재호출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vs.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재호출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불가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dirty="0" err="1" smtClean="0">
                <a:latin typeface="맑은 고딕" pitchFamily="50" charset="-127"/>
                <a:ea typeface="맑은 고딕" pitchFamily="50" charset="-127"/>
              </a:rPr>
              <a:t>SubVI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기본적으로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타겟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아래 생성된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재호출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sz="2400" dirty="0" err="1" smtClean="0">
                <a:latin typeface="맑은 고딕" pitchFamily="50" charset="-127"/>
                <a:ea typeface="맑은 고딕" pitchFamily="50" charset="-127"/>
              </a:rPr>
              <a:t>subVI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재호출불가로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하려면 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VI Property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를 변경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재호출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의 여러 복사본들은 유사한 코드의 빠른 생성을 참조함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재호출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dirty="0" err="1" smtClean="0">
                <a:latin typeface="맑은 고딕" pitchFamily="50" charset="-127"/>
                <a:ea typeface="맑은 고딕" pitchFamily="50" charset="-127"/>
              </a:rPr>
              <a:t>subVI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공유 리소스를 피함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공유 리소스는 중재로 이어짐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중재는 대량의 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리소스를 소모</a:t>
            </a:r>
            <a:endParaRPr lang="en-US" sz="2000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중재는 고급 최적화 기법</a:t>
            </a:r>
            <a:endParaRPr lang="en-US" sz="2000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최적화의 세 단계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일부 기법은 크기 대비 속도 또는 속도 대비 크기를 희생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하나의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여러 기법을 사용 가능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최적화의 세 단계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기본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구조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고급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endParaRPr lang="en-US" dirty="0" smtClean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4648200" y="1514475"/>
          <a:ext cx="3962400" cy="41700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214"/>
                <a:gridCol w="738752"/>
                <a:gridCol w="604434"/>
              </a:tblGrid>
              <a:tr h="457201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FPGA </a:t>
                      </a:r>
                      <a:r>
                        <a:rPr lang="ko-KR" altLang="en-US" sz="1800" b="1" kern="1200" dirty="0" smtClean="0">
                          <a:solidFill>
                            <a:schemeClr val="lt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최적화 기법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111" marR="711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800" b="1" kern="1200" dirty="0" smtClean="0">
                          <a:solidFill>
                            <a:schemeClr val="lt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속도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111" marR="711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800" b="1" kern="1200" dirty="0" smtClean="0">
                          <a:solidFill>
                            <a:schemeClr val="lt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크기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111" marR="71111"/>
                </a:tc>
              </a:tr>
              <a:tr h="334921">
                <a:tc>
                  <a:txBody>
                    <a:bodyPr/>
                    <a:lstStyle/>
                    <a:p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프런트 패널 객체 제한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111" marR="71111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marL="71111" marR="711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marL="71111" marR="71111"/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작은 데이터 유형 사용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111" marR="71111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marL="71111" marR="711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marL="71111" marR="71111"/>
                </a:tc>
              </a:tr>
              <a:tr h="379878">
                <a:tc>
                  <a:txBody>
                    <a:bodyPr/>
                    <a:lstStyle/>
                    <a:p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대용량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VI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피함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111" marR="711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marL="71111" marR="711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marL="71111" marR="71111"/>
                </a:tc>
              </a:tr>
              <a:tr h="412602">
                <a:tc>
                  <a:txBody>
                    <a:bodyPr/>
                    <a:lstStyle/>
                    <a:p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재호출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불가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subVI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사용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111" marR="71111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marL="71111" marR="711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marL="71111" marR="71111"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재호출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불가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subVI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사용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111" marR="711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marL="71111" marR="71111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marL="71111" marR="71111"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병렬 연산 사용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111" marR="711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marL="71111" marR="71111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marL="71111" marR="71111"/>
                </a:tc>
              </a:tr>
              <a:tr h="3798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1200" dirty="0" err="1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파이프라이닝</a:t>
                      </a: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사용</a:t>
                      </a:r>
                      <a:endParaRPr lang="en-US" dirty="0" smtClean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111" marR="711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marL="71111" marR="71111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marL="71111" marR="71111"/>
                </a:tc>
              </a:tr>
              <a:tr h="3821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단일 주기 타임 루프 사용</a:t>
                      </a:r>
                      <a:endParaRPr lang="en-US" dirty="0" smtClean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111" marR="711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marL="71111" marR="711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marL="71111" marR="71111"/>
                </a:tc>
              </a:tr>
              <a:tr h="406887">
                <a:tc>
                  <a:txBody>
                    <a:bodyPr/>
                    <a:lstStyle/>
                    <a:p>
                      <a:r>
                        <a:rPr lang="ko-KR" altLang="en-US" sz="1800" b="0" kern="120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적합한 중재 사용</a:t>
                      </a:r>
                      <a:endParaRPr lang="en-US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71111" marR="71111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marL="71111" marR="7111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 marL="71111" marR="71111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\\nirvana\CustEd\Exchange\Inside CustEd\Matt Otis\CompactRIO Fundamentals\Screenshots\FPGA Optimization Example\Original.bm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372481" y="1600196"/>
            <a:ext cx="5543429" cy="41835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최적화에 맞는 후보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33400" y="1514475"/>
            <a:ext cx="2743200" cy="4286250"/>
          </a:xfrm>
        </p:spPr>
        <p:txBody>
          <a:bodyPr/>
          <a:lstStyle/>
          <a:p>
            <a:r>
              <a:rPr lang="ko-KR" altLang="en-US" sz="2000" dirty="0" smtClean="0"/>
              <a:t>이 </a:t>
            </a:r>
            <a:r>
              <a:rPr lang="en-US" altLang="ko-KR" sz="2000" dirty="0" smtClean="0"/>
              <a:t>VI</a:t>
            </a:r>
            <a:r>
              <a:rPr lang="ko-KR" altLang="en-US" sz="2000" dirty="0" smtClean="0"/>
              <a:t>는 컴파일링하기에 너무 크다</a:t>
            </a:r>
            <a:r>
              <a:rPr lang="en-US" altLang="ko-KR" sz="2000" dirty="0" smtClean="0"/>
              <a:t>. </a:t>
            </a:r>
            <a:r>
              <a:rPr lang="ko-KR" altLang="en-US" sz="2000" dirty="0" smtClean="0"/>
              <a:t>그 이유는</a:t>
            </a:r>
            <a:r>
              <a:rPr lang="en-US" altLang="ko-KR" sz="2000" dirty="0" smtClean="0"/>
              <a:t>?</a:t>
            </a:r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\\nirvana\CustEd\Exchange\Inside CustEd\Matt Otis\CompactRIO Fundamentals\Screenshots\FPGA Optimization Example\LUT.bm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372485" y="1600200"/>
            <a:ext cx="5594287" cy="421142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추가적인 최적화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33400" y="1514475"/>
            <a:ext cx="2971800" cy="4286250"/>
          </a:xfrm>
        </p:spPr>
        <p:txBody>
          <a:bodyPr/>
          <a:lstStyle/>
          <a:p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이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1M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게이트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21%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를 사용하고 있음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. </a:t>
            </a:r>
            <a:b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더 효율적인 방법이 있을까요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?</a:t>
            </a:r>
          </a:p>
          <a:p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\\nirvana\CustEd\Exchange\Inside CustEd\Matt Otis\CompactRIO Fundamentals\Screenshots\FPGA Optimization Example\Remove Division.bm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352800" y="1600200"/>
            <a:ext cx="5604762" cy="421142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최적화된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VI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33400" y="1514475"/>
            <a:ext cx="2667000" cy="2981325"/>
          </a:xfrm>
        </p:spPr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이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9%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구조 최적화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indent="-228600">
              <a:buFont typeface="Arial" pitchFamily="34" charset="0"/>
              <a:buChar char="•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내의 데이터 흐름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buFont typeface="Arial" pitchFamily="34" charset="0"/>
              <a:buChar char="•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병렬 연산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buFont typeface="Arial" pitchFamily="34" charset="0"/>
              <a:buChar char="•"/>
            </a:pP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파이프라이닝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buFont typeface="Arial" pitchFamily="34" charset="0"/>
              <a:buChar char="•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단일주기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Timed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루프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buFont typeface="Arial" pitchFamily="34" charset="0"/>
              <a:buChar char="•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최적화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조합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내의 데이터 흐름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데이터 흐름을 유지하는 데 필요한 세가지 구성요소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상응하는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로직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함수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동기화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활성화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체인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(Enable Chain)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/>
          </a:p>
        </p:txBody>
      </p:sp>
      <p:pic>
        <p:nvPicPr>
          <p:cNvPr id="10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57582" y="2514743"/>
            <a:ext cx="2943636" cy="228571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내의 데이터 흐름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2895600"/>
            <a:ext cx="6705600" cy="2886324"/>
          </a:xfrm>
          <a:prstGeom prst="rect">
            <a:avLst/>
          </a:prstGeom>
        </p:spPr>
      </p:pic>
      <p:sp>
        <p:nvSpPr>
          <p:cNvPr id="21" name="Down Arrow 20"/>
          <p:cNvSpPr/>
          <p:nvPr/>
        </p:nvSpPr>
        <p:spPr bwMode="auto">
          <a:xfrm>
            <a:off x="4648200" y="2438400"/>
            <a:ext cx="533400" cy="685800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22" name="Down Arrow 21"/>
          <p:cNvSpPr/>
          <p:nvPr/>
        </p:nvSpPr>
        <p:spPr bwMode="auto">
          <a:xfrm>
            <a:off x="3048000" y="2438400"/>
            <a:ext cx="533400" cy="685800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23" name="Down Arrow 22"/>
          <p:cNvSpPr/>
          <p:nvPr/>
        </p:nvSpPr>
        <p:spPr bwMode="auto">
          <a:xfrm>
            <a:off x="6248400" y="2438400"/>
            <a:ext cx="533400" cy="685800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pic>
        <p:nvPicPr>
          <p:cNvPr id="24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1524000"/>
            <a:ext cx="4468037" cy="83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내의 데이터 흐름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3400" y="1514475"/>
            <a:ext cx="8153400" cy="4286250"/>
          </a:xfrm>
        </p:spPr>
        <p:txBody>
          <a:bodyPr/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각 함수 또는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 최소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1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클럭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틱을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활용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함수들은 병렬로 실행 가능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일부 의존적인 함수들은 시퀀스에서 실행해야 함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어플리케이션은 시퀀스의 전체 항목만큼 빠르게 실행 가능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While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루프는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클럭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틱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오버헤드 가짐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이전 슬라이드의 예제는 루프 안에 있음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lvl="3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3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클럭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틱에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추가적으로 루프에 대한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2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클럭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틱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필요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3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최대 속도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= 40 MHz / 5 = 8 MHz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병렬 연산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그래픽 기반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프로그래밍 기법은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병렬 코드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아키텍처 사용을 쉽게 접근 가능함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Windows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및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Real-Time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기반의 실행 연계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err="1" smtClean="0">
                <a:latin typeface="맑은 고딕" pitchFamily="50" charset="-127"/>
                <a:ea typeface="맑은 고딕" pitchFamily="50" charset="-127"/>
              </a:rPr>
              <a:t>LabVIEW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진정한 병렬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실행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구현함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병렬 연산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다른 샘플링 속도를 가진 두 개의 병렬 루프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두 루프간에는 공유 리소스가 없기 때문에 병렬로 실행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" name="Content Placeholder 4" descr="parallel.gif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76812" y="1924050"/>
            <a:ext cx="3305175" cy="3467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병렬 연산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루프 속도는 가장 긴 경로에 의해 제한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AO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~35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틱까지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이용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dirty="0" smtClean="0">
                <a:latin typeface="맑은 고딕" pitchFamily="50" charset="-127"/>
                <a:ea typeface="맑은 고딕" pitchFamily="50" charset="-127"/>
              </a:rPr>
            </a:b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1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틱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이용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(HW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특정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동일한 루프에서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AO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의한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제한됨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334000" y="1981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dirty="0" smtClean="0">
                <a:solidFill>
                  <a:schemeClr val="tx1"/>
                </a:solidFill>
              </a:rPr>
              <a:t>38 </a:t>
            </a:r>
            <a:r>
              <a:rPr lang="en-US" dirty="0">
                <a:solidFill>
                  <a:schemeClr val="tx1"/>
                </a:solidFill>
              </a:rPr>
              <a:t>Ticks ~ </a:t>
            </a:r>
            <a:r>
              <a:rPr lang="en-US" dirty="0" smtClean="0">
                <a:solidFill>
                  <a:schemeClr val="tx1"/>
                </a:solidFill>
              </a:rPr>
              <a:t>1µSec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21858" name="Picture 2" descr="\\nirvana\CustEd\Exchange\Inside CustEd\Matt Otis\CompactRIO Fundamentals\Screenshots\Parallel Operations\parallel_together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438400"/>
            <a:ext cx="3408218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B. FPGA VI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벤치마킹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속도를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벤치마킹하려면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Tick Count Express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사용함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테스트를 위한 추가적인 코드 필요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최종 어플리케이션의 벤치마킹 코드 제거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dirty="0" smtClean="0">
                <a:latin typeface="맑은 고딕" pitchFamily="50" charset="-127"/>
                <a:ea typeface="맑은 고딕" pitchFamily="50" charset="-127"/>
              </a:rPr>
            </a:b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크기를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벤치마킹하려면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컴파일 리포트 분석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전체 컴파일이 완료될 때까지 컴파일 크기 알 수 없음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병렬 연산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가장 긴 경로가 제한하는 루프 속도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AO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~35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틱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사용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, </a:t>
            </a:r>
            <a:br>
              <a:rPr lang="en-US" dirty="0" smtClean="0">
                <a:latin typeface="맑은 고딕" pitchFamily="50" charset="-127"/>
                <a:ea typeface="맑은 고딕" pitchFamily="50" charset="-127"/>
              </a:rPr>
            </a:b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1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틱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사용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(HW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특정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함수를 분리하여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DI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AO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와 독립적으로 실행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이렇게 하면 분리된 루프를 사용하여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10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배 빠르게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DI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샘플링할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수 있음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334000" y="16002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dirty="0" smtClean="0">
                <a:solidFill>
                  <a:schemeClr val="tx1"/>
                </a:solidFill>
              </a:rPr>
              <a:t>38 </a:t>
            </a:r>
            <a:r>
              <a:rPr lang="en-US" dirty="0">
                <a:solidFill>
                  <a:schemeClr val="tx1"/>
                </a:solidFill>
              </a:rPr>
              <a:t>Ticks ~ </a:t>
            </a:r>
            <a:r>
              <a:rPr lang="en-US" dirty="0" smtClean="0">
                <a:solidFill>
                  <a:schemeClr val="tx1"/>
                </a:solidFill>
              </a:rPr>
              <a:t>1 µSec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486400" y="5410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tx1"/>
                </a:solidFill>
              </a:rPr>
              <a:t>4 Ticks ~ .1 </a:t>
            </a:r>
            <a:r>
              <a:rPr lang="en-US" dirty="0" smtClean="0">
                <a:solidFill>
                  <a:schemeClr val="tx1"/>
                </a:solidFill>
              </a:rPr>
              <a:t>µSec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9153" name="Picture 1" descr="\\nirvana\CustEd\Exchange\Inside CustEd\Matt Otis\CompactRIO Fundamentals\Screenshots\Parallel Operations\parallel_separate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2057400"/>
            <a:ext cx="3048000" cy="33577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파이프라이닝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루프 내에서 코드를 다른 루프 반복으로 나누어 각 반복의 지속시간을 줄여줌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하나의 루프 반복 내에서 병렬로 흐름을 처리하는 각기 다른 부분 처리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시프트 레지스터를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사용하여 다음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코드 부분으로 데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이터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전달</a:t>
            </a:r>
            <a:endParaRPr lang="en-US" altLang="ko-KR" sz="2400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" name="Picture 15" descr="3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810000" y="3352800"/>
            <a:ext cx="4951412" cy="2128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파이프라이닝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– Feedback Node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Feedback Node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사용하여 원본 어플리케이션의 외관과 느낌을 유지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90000"/>
              </a:lnSpc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시프트 레지스터와 같은 기능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90000"/>
              </a:lnSpc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보다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조화로운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외형을 유지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9874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05000" y="3581400"/>
            <a:ext cx="533400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4191000"/>
            <a:ext cx="3886200" cy="1677988"/>
          </a:xfrm>
          <a:prstGeom prst="rect">
            <a:avLst/>
          </a:prstGeom>
          <a:noFill/>
        </p:spPr>
      </p:pic>
      <p:pic>
        <p:nvPicPr>
          <p:cNvPr id="6" name="Picture 30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648200" y="1066800"/>
            <a:ext cx="3962400" cy="3261775"/>
          </a:xfrm>
          <a:prstGeom prst="rect">
            <a:avLst/>
          </a:prstGeom>
          <a:noFill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962400"/>
            <a:ext cx="4724400" cy="12319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파이프라이닝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예제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" name="Picture 31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33400" y="1091096"/>
            <a:ext cx="3962400" cy="3213184"/>
          </a:xfrm>
          <a:prstGeom prst="rect">
            <a:avLst/>
          </a:prstGeom>
          <a:noFill/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914400" y="5213350"/>
            <a:ext cx="2438400" cy="646331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212 </a:t>
            </a:r>
            <a:r>
              <a:rPr lang="ko-KR" altLang="en-US" sz="18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클럭</a:t>
            </a:r>
            <a:r>
              <a:rPr lang="ko-KR" altLang="en-US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주기</a:t>
            </a:r>
            <a:r>
              <a:rPr lang="en-US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(5.3 </a:t>
            </a:r>
            <a:r>
              <a:rPr lang="el-GR" sz="1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μ</a:t>
            </a:r>
            <a:r>
              <a:rPr lang="en-US" sz="1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s)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553200" y="5029200"/>
            <a:ext cx="2209800" cy="1061829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172 </a:t>
            </a:r>
            <a:r>
              <a:rPr lang="ko-KR" altLang="en-US" sz="18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클럭</a:t>
            </a:r>
            <a:r>
              <a:rPr lang="ko-KR" altLang="en-US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주기</a:t>
            </a:r>
            <a:r>
              <a:rPr lang="en-US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sz="1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4.3 </a:t>
            </a:r>
            <a:r>
              <a:rPr lang="el-GR" sz="1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μ</a:t>
            </a:r>
            <a:r>
              <a:rPr lang="en-US" sz="1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s)</a:t>
            </a:r>
          </a:p>
          <a:p>
            <a:pPr>
              <a:spcBef>
                <a:spcPct val="50000"/>
              </a:spcBef>
            </a:pPr>
            <a:r>
              <a:rPr lang="en-US" sz="1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~ 19% </a:t>
            </a:r>
            <a:r>
              <a:rPr lang="ko-KR" altLang="en-US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빠름</a:t>
            </a:r>
            <a:endParaRPr lang="en-US" sz="18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4"/>
          <p:cNvGraphicFramePr>
            <a:graphicFrameLocks noGrp="1" noChangeAspect="1"/>
          </p:cNvGraphicFramePr>
          <p:nvPr/>
        </p:nvGraphicFramePr>
        <p:xfrm>
          <a:off x="228600" y="3200400"/>
          <a:ext cx="8458200" cy="2995612"/>
        </p:xfrm>
        <a:graphic>
          <a:graphicData uri="http://schemas.openxmlformats.org/presentationml/2006/ole">
            <p:oleObj spid="_x0000_s35842" name="Bitmap Image" r:id="rId4" imgW="5380952" imgH="1905266" progId="PBrush">
              <p:embed/>
            </p:oleObj>
          </a:graphicData>
        </a:graphic>
      </p:graphicFrame>
      <p:grpSp>
        <p:nvGrpSpPr>
          <p:cNvPr id="9" name="Group 34"/>
          <p:cNvGrpSpPr>
            <a:grpSpLocks/>
          </p:cNvGrpSpPr>
          <p:nvPr/>
        </p:nvGrpSpPr>
        <p:grpSpPr bwMode="auto">
          <a:xfrm>
            <a:off x="1143000" y="2819400"/>
            <a:ext cx="381000" cy="2209800"/>
            <a:chOff x="1272" y="1584"/>
            <a:chExt cx="240" cy="1248"/>
          </a:xfrm>
        </p:grpSpPr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1392" y="1824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Text Box 21"/>
            <p:cNvSpPr txBox="1">
              <a:spLocks noChangeArrowheads="1"/>
            </p:cNvSpPr>
            <p:nvPr/>
          </p:nvSpPr>
          <p:spPr bwMode="auto">
            <a:xfrm>
              <a:off x="1272" y="1584"/>
              <a:ext cx="240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tx1"/>
                  </a:solidFill>
                </a:rPr>
                <a:t>1</a:t>
              </a:r>
            </a:p>
          </p:txBody>
        </p:sp>
      </p:grpSp>
      <p:grpSp>
        <p:nvGrpSpPr>
          <p:cNvPr id="12" name="Group 35"/>
          <p:cNvGrpSpPr>
            <a:grpSpLocks/>
          </p:cNvGrpSpPr>
          <p:nvPr/>
        </p:nvGrpSpPr>
        <p:grpSpPr bwMode="auto">
          <a:xfrm>
            <a:off x="1752600" y="2819400"/>
            <a:ext cx="304800" cy="1981200"/>
            <a:chOff x="1680" y="1584"/>
            <a:chExt cx="192" cy="1248"/>
          </a:xfrm>
        </p:grpSpPr>
        <p:sp>
          <p:nvSpPr>
            <p:cNvPr id="13" name="Line 10"/>
            <p:cNvSpPr>
              <a:spLocks noChangeShapeType="1"/>
            </p:cNvSpPr>
            <p:nvPr/>
          </p:nvSpPr>
          <p:spPr bwMode="auto">
            <a:xfrm>
              <a:off x="1776" y="1824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Text Box 22"/>
            <p:cNvSpPr txBox="1">
              <a:spLocks noChangeArrowheads="1"/>
            </p:cNvSpPr>
            <p:nvPr/>
          </p:nvSpPr>
          <p:spPr bwMode="auto">
            <a:xfrm>
              <a:off x="1680" y="1584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tx1"/>
                  </a:solidFill>
                </a:rPr>
                <a:t>2</a:t>
              </a:r>
            </a:p>
          </p:txBody>
        </p:sp>
      </p:grpSp>
      <p:grpSp>
        <p:nvGrpSpPr>
          <p:cNvPr id="15" name="Group 36"/>
          <p:cNvGrpSpPr>
            <a:grpSpLocks/>
          </p:cNvGrpSpPr>
          <p:nvPr/>
        </p:nvGrpSpPr>
        <p:grpSpPr bwMode="auto">
          <a:xfrm>
            <a:off x="2209800" y="2819400"/>
            <a:ext cx="304800" cy="1981200"/>
            <a:chOff x="1884" y="1584"/>
            <a:chExt cx="192" cy="1248"/>
          </a:xfrm>
        </p:grpSpPr>
        <p:sp>
          <p:nvSpPr>
            <p:cNvPr id="16" name="Line 11"/>
            <p:cNvSpPr>
              <a:spLocks noChangeShapeType="1"/>
            </p:cNvSpPr>
            <p:nvPr/>
          </p:nvSpPr>
          <p:spPr bwMode="auto">
            <a:xfrm>
              <a:off x="1968" y="1824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Text Box 23"/>
            <p:cNvSpPr txBox="1">
              <a:spLocks noChangeArrowheads="1"/>
            </p:cNvSpPr>
            <p:nvPr/>
          </p:nvSpPr>
          <p:spPr bwMode="auto">
            <a:xfrm>
              <a:off x="1884" y="1584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tx1"/>
                  </a:solidFill>
                </a:rPr>
                <a:t>3</a:t>
              </a:r>
            </a:p>
          </p:txBody>
        </p:sp>
      </p:grpSp>
      <p:grpSp>
        <p:nvGrpSpPr>
          <p:cNvPr id="18" name="Group 37"/>
          <p:cNvGrpSpPr>
            <a:grpSpLocks/>
          </p:cNvGrpSpPr>
          <p:nvPr/>
        </p:nvGrpSpPr>
        <p:grpSpPr bwMode="auto">
          <a:xfrm>
            <a:off x="2590800" y="2819400"/>
            <a:ext cx="304800" cy="1981200"/>
            <a:chOff x="2064" y="1584"/>
            <a:chExt cx="192" cy="1248"/>
          </a:xfrm>
        </p:grpSpPr>
        <p:sp>
          <p:nvSpPr>
            <p:cNvPr id="19" name="Line 12"/>
            <p:cNvSpPr>
              <a:spLocks noChangeShapeType="1"/>
            </p:cNvSpPr>
            <p:nvPr/>
          </p:nvSpPr>
          <p:spPr bwMode="auto">
            <a:xfrm>
              <a:off x="2160" y="1824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Text Box 24"/>
            <p:cNvSpPr txBox="1">
              <a:spLocks noChangeArrowheads="1"/>
            </p:cNvSpPr>
            <p:nvPr/>
          </p:nvSpPr>
          <p:spPr bwMode="auto">
            <a:xfrm>
              <a:off x="2064" y="1584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tx1"/>
                  </a:solidFill>
                </a:rPr>
                <a:t>4</a:t>
              </a:r>
            </a:p>
          </p:txBody>
        </p:sp>
      </p:grpSp>
      <p:grpSp>
        <p:nvGrpSpPr>
          <p:cNvPr id="21" name="Group 38"/>
          <p:cNvGrpSpPr>
            <a:grpSpLocks/>
          </p:cNvGrpSpPr>
          <p:nvPr/>
        </p:nvGrpSpPr>
        <p:grpSpPr bwMode="auto">
          <a:xfrm>
            <a:off x="3276600" y="2819400"/>
            <a:ext cx="304800" cy="1981200"/>
            <a:chOff x="2352" y="1584"/>
            <a:chExt cx="192" cy="1248"/>
          </a:xfrm>
        </p:grpSpPr>
        <p:sp>
          <p:nvSpPr>
            <p:cNvPr id="22" name="Line 13"/>
            <p:cNvSpPr>
              <a:spLocks noChangeShapeType="1"/>
            </p:cNvSpPr>
            <p:nvPr/>
          </p:nvSpPr>
          <p:spPr bwMode="auto">
            <a:xfrm>
              <a:off x="2448" y="1824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Text Box 25"/>
            <p:cNvSpPr txBox="1">
              <a:spLocks noChangeArrowheads="1"/>
            </p:cNvSpPr>
            <p:nvPr/>
          </p:nvSpPr>
          <p:spPr bwMode="auto">
            <a:xfrm>
              <a:off x="2352" y="1584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tx1"/>
                  </a:solidFill>
                </a:rPr>
                <a:t>5</a:t>
              </a:r>
            </a:p>
          </p:txBody>
        </p:sp>
      </p:grpSp>
      <p:grpSp>
        <p:nvGrpSpPr>
          <p:cNvPr id="24" name="Group 39"/>
          <p:cNvGrpSpPr>
            <a:grpSpLocks/>
          </p:cNvGrpSpPr>
          <p:nvPr/>
        </p:nvGrpSpPr>
        <p:grpSpPr bwMode="auto">
          <a:xfrm>
            <a:off x="4267200" y="2819400"/>
            <a:ext cx="304800" cy="1981200"/>
            <a:chOff x="2784" y="1584"/>
            <a:chExt cx="192" cy="1248"/>
          </a:xfrm>
        </p:grpSpPr>
        <p:sp>
          <p:nvSpPr>
            <p:cNvPr id="25" name="Line 14"/>
            <p:cNvSpPr>
              <a:spLocks noChangeShapeType="1"/>
            </p:cNvSpPr>
            <p:nvPr/>
          </p:nvSpPr>
          <p:spPr bwMode="auto">
            <a:xfrm>
              <a:off x="2880" y="1824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Text Box 26"/>
            <p:cNvSpPr txBox="1">
              <a:spLocks noChangeArrowheads="1"/>
            </p:cNvSpPr>
            <p:nvPr/>
          </p:nvSpPr>
          <p:spPr bwMode="auto">
            <a:xfrm>
              <a:off x="2784" y="1584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tx1"/>
                  </a:solidFill>
                </a:rPr>
                <a:t>6</a:t>
              </a:r>
            </a:p>
          </p:txBody>
        </p:sp>
      </p:grpSp>
      <p:grpSp>
        <p:nvGrpSpPr>
          <p:cNvPr id="27" name="Group 40"/>
          <p:cNvGrpSpPr>
            <a:grpSpLocks/>
          </p:cNvGrpSpPr>
          <p:nvPr/>
        </p:nvGrpSpPr>
        <p:grpSpPr bwMode="auto">
          <a:xfrm>
            <a:off x="4876800" y="2819400"/>
            <a:ext cx="304800" cy="1981200"/>
            <a:chOff x="3072" y="1584"/>
            <a:chExt cx="192" cy="1248"/>
          </a:xfrm>
        </p:grpSpPr>
        <p:sp>
          <p:nvSpPr>
            <p:cNvPr id="28" name="Line 15"/>
            <p:cNvSpPr>
              <a:spLocks noChangeShapeType="1"/>
            </p:cNvSpPr>
            <p:nvPr/>
          </p:nvSpPr>
          <p:spPr bwMode="auto">
            <a:xfrm>
              <a:off x="3168" y="1824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Text Box 27"/>
            <p:cNvSpPr txBox="1">
              <a:spLocks noChangeArrowheads="1"/>
            </p:cNvSpPr>
            <p:nvPr/>
          </p:nvSpPr>
          <p:spPr bwMode="auto">
            <a:xfrm>
              <a:off x="3072" y="1584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tx1"/>
                  </a:solidFill>
                </a:rPr>
                <a:t>7</a:t>
              </a:r>
            </a:p>
          </p:txBody>
        </p:sp>
      </p:grpSp>
      <p:grpSp>
        <p:nvGrpSpPr>
          <p:cNvPr id="30" name="Group 41"/>
          <p:cNvGrpSpPr>
            <a:grpSpLocks/>
          </p:cNvGrpSpPr>
          <p:nvPr/>
        </p:nvGrpSpPr>
        <p:grpSpPr bwMode="auto">
          <a:xfrm>
            <a:off x="6629400" y="2819400"/>
            <a:ext cx="304800" cy="1981200"/>
            <a:chOff x="3792" y="1584"/>
            <a:chExt cx="192" cy="1248"/>
          </a:xfrm>
        </p:grpSpPr>
        <p:sp>
          <p:nvSpPr>
            <p:cNvPr id="31" name="Line 16"/>
            <p:cNvSpPr>
              <a:spLocks noChangeShapeType="1"/>
            </p:cNvSpPr>
            <p:nvPr/>
          </p:nvSpPr>
          <p:spPr bwMode="auto">
            <a:xfrm>
              <a:off x="3888" y="1824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Text Box 28"/>
            <p:cNvSpPr txBox="1">
              <a:spLocks noChangeArrowheads="1"/>
            </p:cNvSpPr>
            <p:nvPr/>
          </p:nvSpPr>
          <p:spPr bwMode="auto">
            <a:xfrm>
              <a:off x="3792" y="1584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tx1"/>
                  </a:solidFill>
                </a:rPr>
                <a:t>8</a:t>
              </a:r>
            </a:p>
          </p:txBody>
        </p:sp>
      </p:grpSp>
      <p:grpSp>
        <p:nvGrpSpPr>
          <p:cNvPr id="33" name="Group 42"/>
          <p:cNvGrpSpPr>
            <a:grpSpLocks/>
          </p:cNvGrpSpPr>
          <p:nvPr/>
        </p:nvGrpSpPr>
        <p:grpSpPr bwMode="auto">
          <a:xfrm>
            <a:off x="7162800" y="2819400"/>
            <a:ext cx="304800" cy="1981200"/>
            <a:chOff x="4080" y="1584"/>
            <a:chExt cx="192" cy="1248"/>
          </a:xfrm>
        </p:grpSpPr>
        <p:sp>
          <p:nvSpPr>
            <p:cNvPr id="34" name="Line 17"/>
            <p:cNvSpPr>
              <a:spLocks noChangeShapeType="1"/>
            </p:cNvSpPr>
            <p:nvPr/>
          </p:nvSpPr>
          <p:spPr bwMode="auto">
            <a:xfrm>
              <a:off x="4176" y="1824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Text Box 30"/>
            <p:cNvSpPr txBox="1">
              <a:spLocks noChangeArrowheads="1"/>
            </p:cNvSpPr>
            <p:nvPr/>
          </p:nvSpPr>
          <p:spPr bwMode="auto">
            <a:xfrm>
              <a:off x="4080" y="1584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tx1"/>
                  </a:solidFill>
                </a:rPr>
                <a:t>9</a:t>
              </a:r>
            </a:p>
          </p:txBody>
        </p:sp>
      </p:grpSp>
      <p:grpSp>
        <p:nvGrpSpPr>
          <p:cNvPr id="36" name="Group 43"/>
          <p:cNvGrpSpPr>
            <a:grpSpLocks/>
          </p:cNvGrpSpPr>
          <p:nvPr/>
        </p:nvGrpSpPr>
        <p:grpSpPr bwMode="auto">
          <a:xfrm>
            <a:off x="7543800" y="2819400"/>
            <a:ext cx="762000" cy="1981200"/>
            <a:chOff x="4284" y="1584"/>
            <a:chExt cx="480" cy="1248"/>
          </a:xfrm>
        </p:grpSpPr>
        <p:sp>
          <p:nvSpPr>
            <p:cNvPr id="37" name="Line 18"/>
            <p:cNvSpPr>
              <a:spLocks noChangeShapeType="1"/>
            </p:cNvSpPr>
            <p:nvPr/>
          </p:nvSpPr>
          <p:spPr bwMode="auto">
            <a:xfrm>
              <a:off x="4512" y="1824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Text Box 31"/>
            <p:cNvSpPr txBox="1">
              <a:spLocks noChangeArrowheads="1"/>
            </p:cNvSpPr>
            <p:nvPr/>
          </p:nvSpPr>
          <p:spPr bwMode="auto">
            <a:xfrm>
              <a:off x="4284" y="1584"/>
              <a:ext cx="4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chemeClr val="tx1"/>
                  </a:solidFill>
                </a:rPr>
                <a:t>10</a:t>
              </a:r>
            </a:p>
          </p:txBody>
        </p:sp>
      </p:grpSp>
      <p:grpSp>
        <p:nvGrpSpPr>
          <p:cNvPr id="39" name="Group 69"/>
          <p:cNvGrpSpPr>
            <a:grpSpLocks/>
          </p:cNvGrpSpPr>
          <p:nvPr/>
        </p:nvGrpSpPr>
        <p:grpSpPr bwMode="auto">
          <a:xfrm>
            <a:off x="1143000" y="3886200"/>
            <a:ext cx="7848600" cy="2209800"/>
            <a:chOff x="768" y="2145"/>
            <a:chExt cx="4944" cy="1392"/>
          </a:xfrm>
        </p:grpSpPr>
        <p:sp>
          <p:nvSpPr>
            <p:cNvPr id="40" name="AutoShape 45"/>
            <p:cNvSpPr>
              <a:spLocks noChangeArrowheads="1"/>
            </p:cNvSpPr>
            <p:nvPr/>
          </p:nvSpPr>
          <p:spPr bwMode="auto">
            <a:xfrm>
              <a:off x="768" y="2289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41" name="AutoShape 44"/>
            <p:cNvSpPr>
              <a:spLocks noChangeArrowheads="1"/>
            </p:cNvSpPr>
            <p:nvPr/>
          </p:nvSpPr>
          <p:spPr bwMode="auto">
            <a:xfrm>
              <a:off x="768" y="2145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42" name="AutoShape 46"/>
            <p:cNvSpPr>
              <a:spLocks noChangeArrowheads="1"/>
            </p:cNvSpPr>
            <p:nvPr/>
          </p:nvSpPr>
          <p:spPr bwMode="auto">
            <a:xfrm>
              <a:off x="768" y="2625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43" name="AutoShape 47"/>
            <p:cNvSpPr>
              <a:spLocks noChangeArrowheads="1"/>
            </p:cNvSpPr>
            <p:nvPr/>
          </p:nvSpPr>
          <p:spPr bwMode="auto">
            <a:xfrm>
              <a:off x="1152" y="2145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44" name="AutoShape 48"/>
            <p:cNvSpPr>
              <a:spLocks noChangeArrowheads="1"/>
            </p:cNvSpPr>
            <p:nvPr/>
          </p:nvSpPr>
          <p:spPr bwMode="auto">
            <a:xfrm>
              <a:off x="1440" y="2241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45" name="AutoShape 49"/>
            <p:cNvSpPr>
              <a:spLocks noChangeArrowheads="1"/>
            </p:cNvSpPr>
            <p:nvPr/>
          </p:nvSpPr>
          <p:spPr bwMode="auto">
            <a:xfrm>
              <a:off x="1680" y="2385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46" name="AutoShape 50"/>
            <p:cNvSpPr>
              <a:spLocks noChangeArrowheads="1"/>
            </p:cNvSpPr>
            <p:nvPr/>
          </p:nvSpPr>
          <p:spPr bwMode="auto">
            <a:xfrm>
              <a:off x="2112" y="2769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47" name="AutoShape 51"/>
            <p:cNvSpPr>
              <a:spLocks noChangeArrowheads="1"/>
            </p:cNvSpPr>
            <p:nvPr/>
          </p:nvSpPr>
          <p:spPr bwMode="auto">
            <a:xfrm>
              <a:off x="2736" y="2385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48" name="AutoShape 52"/>
            <p:cNvSpPr>
              <a:spLocks noChangeArrowheads="1"/>
            </p:cNvSpPr>
            <p:nvPr/>
          </p:nvSpPr>
          <p:spPr bwMode="auto">
            <a:xfrm>
              <a:off x="3120" y="2769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49" name="AutoShape 53"/>
            <p:cNvSpPr>
              <a:spLocks noChangeArrowheads="1"/>
            </p:cNvSpPr>
            <p:nvPr/>
          </p:nvSpPr>
          <p:spPr bwMode="auto">
            <a:xfrm>
              <a:off x="4224" y="2721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50" name="AutoShape 54"/>
            <p:cNvSpPr>
              <a:spLocks noChangeArrowheads="1"/>
            </p:cNvSpPr>
            <p:nvPr/>
          </p:nvSpPr>
          <p:spPr bwMode="auto">
            <a:xfrm>
              <a:off x="4560" y="2673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51" name="AutoShape 55"/>
            <p:cNvSpPr>
              <a:spLocks noChangeArrowheads="1"/>
            </p:cNvSpPr>
            <p:nvPr/>
          </p:nvSpPr>
          <p:spPr bwMode="auto">
            <a:xfrm>
              <a:off x="4944" y="2673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52" name="AutoShape 57"/>
            <p:cNvSpPr>
              <a:spLocks noChangeArrowheads="1"/>
            </p:cNvSpPr>
            <p:nvPr/>
          </p:nvSpPr>
          <p:spPr bwMode="auto">
            <a:xfrm>
              <a:off x="5328" y="3345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53" name="AutoShape 56"/>
            <p:cNvSpPr>
              <a:spLocks noChangeArrowheads="1"/>
            </p:cNvSpPr>
            <p:nvPr/>
          </p:nvSpPr>
          <p:spPr bwMode="auto">
            <a:xfrm>
              <a:off x="5520" y="3336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</p:grpSp>
      <p:grpSp>
        <p:nvGrpSpPr>
          <p:cNvPr id="54" name="Group 68"/>
          <p:cNvGrpSpPr>
            <a:grpSpLocks/>
          </p:cNvGrpSpPr>
          <p:nvPr/>
        </p:nvGrpSpPr>
        <p:grpSpPr bwMode="auto">
          <a:xfrm>
            <a:off x="8153400" y="2819400"/>
            <a:ext cx="762000" cy="3376612"/>
            <a:chOff x="5184" y="1473"/>
            <a:chExt cx="480" cy="2127"/>
          </a:xfrm>
        </p:grpSpPr>
        <p:grpSp>
          <p:nvGrpSpPr>
            <p:cNvPr id="55" name="Group 59"/>
            <p:cNvGrpSpPr>
              <a:grpSpLocks/>
            </p:cNvGrpSpPr>
            <p:nvPr/>
          </p:nvGrpSpPr>
          <p:grpSpPr bwMode="auto">
            <a:xfrm>
              <a:off x="5184" y="1473"/>
              <a:ext cx="480" cy="2127"/>
              <a:chOff x="4284" y="1584"/>
              <a:chExt cx="480" cy="1248"/>
            </a:xfrm>
          </p:grpSpPr>
          <p:sp>
            <p:nvSpPr>
              <p:cNvPr id="57" name="Line 60"/>
              <p:cNvSpPr>
                <a:spLocks noChangeShapeType="1"/>
              </p:cNvSpPr>
              <p:nvPr/>
            </p:nvSpPr>
            <p:spPr bwMode="auto">
              <a:xfrm>
                <a:off x="4512" y="1824"/>
                <a:ext cx="0" cy="10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" name="Text Box 61"/>
              <p:cNvSpPr txBox="1">
                <a:spLocks noChangeArrowheads="1"/>
              </p:cNvSpPr>
              <p:nvPr/>
            </p:nvSpPr>
            <p:spPr bwMode="auto">
              <a:xfrm>
                <a:off x="4284" y="1584"/>
                <a:ext cx="480" cy="1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dirty="0">
                    <a:solidFill>
                      <a:schemeClr val="tx1"/>
                    </a:solidFill>
                  </a:rPr>
                  <a:t>11</a:t>
                </a:r>
              </a:p>
            </p:txBody>
          </p:sp>
        </p:grpSp>
        <p:sp>
          <p:nvSpPr>
            <p:cNvPr id="56" name="Line 65"/>
            <p:cNvSpPr>
              <a:spLocks noChangeShapeType="1"/>
            </p:cNvSpPr>
            <p:nvPr/>
          </p:nvSpPr>
          <p:spPr bwMode="auto">
            <a:xfrm flipV="1">
              <a:off x="5412" y="1692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파이프라이닝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구현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다이어그램이 너무 느리게 실행되면 어떻게 합니까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?</a:t>
            </a:r>
          </a:p>
          <a:p>
            <a:pPr lvl="1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12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클럭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주기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sz="2400" dirty="0"/>
          </a:p>
        </p:txBody>
      </p:sp>
      <p:grpSp>
        <p:nvGrpSpPr>
          <p:cNvPr id="60" name="Group 68"/>
          <p:cNvGrpSpPr>
            <a:grpSpLocks/>
          </p:cNvGrpSpPr>
          <p:nvPr/>
        </p:nvGrpSpPr>
        <p:grpSpPr bwMode="auto">
          <a:xfrm>
            <a:off x="8458200" y="2819400"/>
            <a:ext cx="762000" cy="3376612"/>
            <a:chOff x="5184" y="1473"/>
            <a:chExt cx="480" cy="2127"/>
          </a:xfrm>
        </p:grpSpPr>
        <p:grpSp>
          <p:nvGrpSpPr>
            <p:cNvPr id="61" name="Group 59"/>
            <p:cNvGrpSpPr>
              <a:grpSpLocks/>
            </p:cNvGrpSpPr>
            <p:nvPr/>
          </p:nvGrpSpPr>
          <p:grpSpPr bwMode="auto">
            <a:xfrm>
              <a:off x="5184" y="1473"/>
              <a:ext cx="480" cy="2127"/>
              <a:chOff x="4284" y="1584"/>
              <a:chExt cx="480" cy="1248"/>
            </a:xfrm>
          </p:grpSpPr>
          <p:sp>
            <p:nvSpPr>
              <p:cNvPr id="63" name="Line 60"/>
              <p:cNvSpPr>
                <a:spLocks noChangeShapeType="1"/>
              </p:cNvSpPr>
              <p:nvPr/>
            </p:nvSpPr>
            <p:spPr bwMode="auto">
              <a:xfrm>
                <a:off x="4512" y="1824"/>
                <a:ext cx="0" cy="10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Text Box 61"/>
              <p:cNvSpPr txBox="1">
                <a:spLocks noChangeArrowheads="1"/>
              </p:cNvSpPr>
              <p:nvPr/>
            </p:nvSpPr>
            <p:spPr bwMode="auto">
              <a:xfrm>
                <a:off x="4284" y="1584"/>
                <a:ext cx="480" cy="1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dirty="0" smtClean="0">
                    <a:solidFill>
                      <a:schemeClr val="tx1"/>
                    </a:solidFill>
                  </a:rPr>
                  <a:t>12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2" name="Line 65"/>
            <p:cNvSpPr>
              <a:spLocks noChangeShapeType="1"/>
            </p:cNvSpPr>
            <p:nvPr/>
          </p:nvSpPr>
          <p:spPr bwMode="auto">
            <a:xfrm flipV="1">
              <a:off x="5412" y="1692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파이프라이닝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구현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가장 긴 경로를 줄임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9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번의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클럭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주기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sz="2400" dirty="0"/>
          </a:p>
        </p:txBody>
      </p:sp>
      <p:graphicFrame>
        <p:nvGraphicFramePr>
          <p:cNvPr id="71" name="Object 4"/>
          <p:cNvGraphicFramePr>
            <a:graphicFrameLocks noGrp="1" noChangeAspect="1"/>
          </p:cNvGraphicFramePr>
          <p:nvPr/>
        </p:nvGraphicFramePr>
        <p:xfrm>
          <a:off x="685800" y="2830512"/>
          <a:ext cx="7620000" cy="3265488"/>
        </p:xfrm>
        <a:graphic>
          <a:graphicData uri="http://schemas.openxmlformats.org/presentationml/2006/ole">
            <p:oleObj spid="_x0000_s36867" name="Bitmap Image" r:id="rId4" imgW="4420217" imgH="1895238" progId="PBrush">
              <p:embed/>
            </p:oleObj>
          </a:graphicData>
        </a:graphic>
      </p:graphicFrame>
      <p:grpSp>
        <p:nvGrpSpPr>
          <p:cNvPr id="72" name="Group 38"/>
          <p:cNvGrpSpPr>
            <a:grpSpLocks/>
          </p:cNvGrpSpPr>
          <p:nvPr/>
        </p:nvGrpSpPr>
        <p:grpSpPr bwMode="auto">
          <a:xfrm>
            <a:off x="2000250" y="2427287"/>
            <a:ext cx="381000" cy="2667000"/>
            <a:chOff x="1152" y="1392"/>
            <a:chExt cx="240" cy="1680"/>
          </a:xfrm>
        </p:grpSpPr>
        <p:grpSp>
          <p:nvGrpSpPr>
            <p:cNvPr id="73" name="Group 6"/>
            <p:cNvGrpSpPr>
              <a:grpSpLocks/>
            </p:cNvGrpSpPr>
            <p:nvPr/>
          </p:nvGrpSpPr>
          <p:grpSpPr bwMode="auto">
            <a:xfrm>
              <a:off x="1152" y="1392"/>
              <a:ext cx="240" cy="1680"/>
              <a:chOff x="1272" y="1584"/>
              <a:chExt cx="240" cy="1248"/>
            </a:xfrm>
          </p:grpSpPr>
          <p:sp>
            <p:nvSpPr>
              <p:cNvPr id="75" name="Line 7"/>
              <p:cNvSpPr>
                <a:spLocks noChangeShapeType="1"/>
              </p:cNvSpPr>
              <p:nvPr/>
            </p:nvSpPr>
            <p:spPr bwMode="auto">
              <a:xfrm>
                <a:off x="1392" y="1824"/>
                <a:ext cx="0" cy="10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Text Box 8"/>
              <p:cNvSpPr txBox="1">
                <a:spLocks noChangeArrowheads="1"/>
              </p:cNvSpPr>
              <p:nvPr/>
            </p:nvSpPr>
            <p:spPr bwMode="auto">
              <a:xfrm>
                <a:off x="1272" y="1584"/>
                <a:ext cx="240" cy="2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  <p:sp>
          <p:nvSpPr>
            <p:cNvPr id="74" name="Line 33"/>
            <p:cNvSpPr>
              <a:spLocks noChangeShapeType="1"/>
            </p:cNvSpPr>
            <p:nvPr/>
          </p:nvSpPr>
          <p:spPr bwMode="auto">
            <a:xfrm flipV="1">
              <a:off x="1272" y="163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7" name="Group 39"/>
          <p:cNvGrpSpPr>
            <a:grpSpLocks/>
          </p:cNvGrpSpPr>
          <p:nvPr/>
        </p:nvGrpSpPr>
        <p:grpSpPr bwMode="auto">
          <a:xfrm>
            <a:off x="3124200" y="2427287"/>
            <a:ext cx="304800" cy="2743200"/>
            <a:chOff x="1872" y="1392"/>
            <a:chExt cx="192" cy="1728"/>
          </a:xfrm>
        </p:grpSpPr>
        <p:grpSp>
          <p:nvGrpSpPr>
            <p:cNvPr id="78" name="Group 9"/>
            <p:cNvGrpSpPr>
              <a:grpSpLocks/>
            </p:cNvGrpSpPr>
            <p:nvPr/>
          </p:nvGrpSpPr>
          <p:grpSpPr bwMode="auto">
            <a:xfrm>
              <a:off x="1872" y="1392"/>
              <a:ext cx="192" cy="1728"/>
              <a:chOff x="1680" y="1584"/>
              <a:chExt cx="192" cy="1248"/>
            </a:xfrm>
          </p:grpSpPr>
          <p:sp>
            <p:nvSpPr>
              <p:cNvPr id="80" name="Line 10"/>
              <p:cNvSpPr>
                <a:spLocks noChangeShapeType="1"/>
              </p:cNvSpPr>
              <p:nvPr/>
            </p:nvSpPr>
            <p:spPr bwMode="auto">
              <a:xfrm>
                <a:off x="1776" y="1824"/>
                <a:ext cx="0" cy="10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Text Box 11"/>
              <p:cNvSpPr txBox="1">
                <a:spLocks noChangeArrowheads="1"/>
              </p:cNvSpPr>
              <p:nvPr/>
            </p:nvSpPr>
            <p:spPr bwMode="auto">
              <a:xfrm>
                <a:off x="1680" y="1584"/>
                <a:ext cx="192" cy="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sp>
          <p:nvSpPr>
            <p:cNvPr id="79" name="Line 34"/>
            <p:cNvSpPr>
              <a:spLocks noChangeShapeType="1"/>
            </p:cNvSpPr>
            <p:nvPr/>
          </p:nvSpPr>
          <p:spPr bwMode="auto">
            <a:xfrm flipV="1">
              <a:off x="1968" y="163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2" name="Group 40"/>
          <p:cNvGrpSpPr>
            <a:grpSpLocks/>
          </p:cNvGrpSpPr>
          <p:nvPr/>
        </p:nvGrpSpPr>
        <p:grpSpPr bwMode="auto">
          <a:xfrm>
            <a:off x="4114800" y="2427287"/>
            <a:ext cx="304800" cy="2743200"/>
            <a:chOff x="2400" y="1392"/>
            <a:chExt cx="192" cy="1728"/>
          </a:xfrm>
        </p:grpSpPr>
        <p:grpSp>
          <p:nvGrpSpPr>
            <p:cNvPr id="83" name="Group 12"/>
            <p:cNvGrpSpPr>
              <a:grpSpLocks/>
            </p:cNvGrpSpPr>
            <p:nvPr/>
          </p:nvGrpSpPr>
          <p:grpSpPr bwMode="auto">
            <a:xfrm>
              <a:off x="2400" y="1392"/>
              <a:ext cx="192" cy="1728"/>
              <a:chOff x="1884" y="1584"/>
              <a:chExt cx="192" cy="1248"/>
            </a:xfrm>
          </p:grpSpPr>
          <p:sp>
            <p:nvSpPr>
              <p:cNvPr id="85" name="Line 13"/>
              <p:cNvSpPr>
                <a:spLocks noChangeShapeType="1"/>
              </p:cNvSpPr>
              <p:nvPr/>
            </p:nvSpPr>
            <p:spPr bwMode="auto">
              <a:xfrm>
                <a:off x="1968" y="1824"/>
                <a:ext cx="0" cy="10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" name="Text Box 14"/>
              <p:cNvSpPr txBox="1">
                <a:spLocks noChangeArrowheads="1"/>
              </p:cNvSpPr>
              <p:nvPr/>
            </p:nvSpPr>
            <p:spPr bwMode="auto">
              <a:xfrm>
                <a:off x="1884" y="1584"/>
                <a:ext cx="192" cy="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solidFill>
                      <a:schemeClr val="tx1"/>
                    </a:solidFill>
                  </a:rPr>
                  <a:t>3</a:t>
                </a:r>
              </a:p>
            </p:txBody>
          </p:sp>
        </p:grpSp>
        <p:sp>
          <p:nvSpPr>
            <p:cNvPr id="84" name="Line 35"/>
            <p:cNvSpPr>
              <a:spLocks noChangeShapeType="1"/>
            </p:cNvSpPr>
            <p:nvPr/>
          </p:nvSpPr>
          <p:spPr bwMode="auto">
            <a:xfrm flipV="1">
              <a:off x="2484" y="163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7" name="Group 41"/>
          <p:cNvGrpSpPr>
            <a:grpSpLocks/>
          </p:cNvGrpSpPr>
          <p:nvPr/>
        </p:nvGrpSpPr>
        <p:grpSpPr bwMode="auto">
          <a:xfrm>
            <a:off x="4724400" y="2427287"/>
            <a:ext cx="304800" cy="2743200"/>
            <a:chOff x="2832" y="1392"/>
            <a:chExt cx="192" cy="1728"/>
          </a:xfrm>
        </p:grpSpPr>
        <p:grpSp>
          <p:nvGrpSpPr>
            <p:cNvPr id="88" name="Group 15"/>
            <p:cNvGrpSpPr>
              <a:grpSpLocks/>
            </p:cNvGrpSpPr>
            <p:nvPr/>
          </p:nvGrpSpPr>
          <p:grpSpPr bwMode="auto">
            <a:xfrm>
              <a:off x="2832" y="1392"/>
              <a:ext cx="192" cy="1728"/>
              <a:chOff x="2064" y="1584"/>
              <a:chExt cx="192" cy="1248"/>
            </a:xfrm>
          </p:grpSpPr>
          <p:sp>
            <p:nvSpPr>
              <p:cNvPr id="90" name="Line 16"/>
              <p:cNvSpPr>
                <a:spLocks noChangeShapeType="1"/>
              </p:cNvSpPr>
              <p:nvPr/>
            </p:nvSpPr>
            <p:spPr bwMode="auto">
              <a:xfrm>
                <a:off x="2160" y="1824"/>
                <a:ext cx="0" cy="10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" name="Text Box 17"/>
              <p:cNvSpPr txBox="1">
                <a:spLocks noChangeArrowheads="1"/>
              </p:cNvSpPr>
              <p:nvPr/>
            </p:nvSpPr>
            <p:spPr bwMode="auto">
              <a:xfrm>
                <a:off x="2064" y="1584"/>
                <a:ext cx="192" cy="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solidFill>
                      <a:schemeClr val="tx1"/>
                    </a:solidFill>
                  </a:rPr>
                  <a:t>4</a:t>
                </a:r>
              </a:p>
            </p:txBody>
          </p:sp>
        </p:grpSp>
        <p:sp>
          <p:nvSpPr>
            <p:cNvPr id="89" name="Line 36"/>
            <p:cNvSpPr>
              <a:spLocks noChangeShapeType="1"/>
            </p:cNvSpPr>
            <p:nvPr/>
          </p:nvSpPr>
          <p:spPr bwMode="auto">
            <a:xfrm flipV="1">
              <a:off x="2928" y="163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2" name="Group 42"/>
          <p:cNvGrpSpPr>
            <a:grpSpLocks/>
          </p:cNvGrpSpPr>
          <p:nvPr/>
        </p:nvGrpSpPr>
        <p:grpSpPr bwMode="auto">
          <a:xfrm>
            <a:off x="6096000" y="2427287"/>
            <a:ext cx="304800" cy="2762250"/>
            <a:chOff x="3648" y="1392"/>
            <a:chExt cx="192" cy="1740"/>
          </a:xfrm>
        </p:grpSpPr>
        <p:grpSp>
          <p:nvGrpSpPr>
            <p:cNvPr id="93" name="Group 18"/>
            <p:cNvGrpSpPr>
              <a:grpSpLocks/>
            </p:cNvGrpSpPr>
            <p:nvPr/>
          </p:nvGrpSpPr>
          <p:grpSpPr bwMode="auto">
            <a:xfrm>
              <a:off x="3648" y="1392"/>
              <a:ext cx="192" cy="1740"/>
              <a:chOff x="2352" y="1584"/>
              <a:chExt cx="192" cy="1248"/>
            </a:xfrm>
          </p:grpSpPr>
          <p:sp>
            <p:nvSpPr>
              <p:cNvPr id="95" name="Line 19"/>
              <p:cNvSpPr>
                <a:spLocks noChangeShapeType="1"/>
              </p:cNvSpPr>
              <p:nvPr/>
            </p:nvSpPr>
            <p:spPr bwMode="auto">
              <a:xfrm>
                <a:off x="2448" y="1824"/>
                <a:ext cx="0" cy="10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" name="Text Box 20"/>
              <p:cNvSpPr txBox="1">
                <a:spLocks noChangeArrowheads="1"/>
              </p:cNvSpPr>
              <p:nvPr/>
            </p:nvSpPr>
            <p:spPr bwMode="auto">
              <a:xfrm>
                <a:off x="2352" y="1584"/>
                <a:ext cx="192" cy="2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solidFill>
                      <a:schemeClr val="tx1"/>
                    </a:solidFill>
                  </a:rPr>
                  <a:t>5</a:t>
                </a:r>
              </a:p>
            </p:txBody>
          </p:sp>
        </p:grpSp>
        <p:sp>
          <p:nvSpPr>
            <p:cNvPr id="94" name="Line 37"/>
            <p:cNvSpPr>
              <a:spLocks noChangeShapeType="1"/>
            </p:cNvSpPr>
            <p:nvPr/>
          </p:nvSpPr>
          <p:spPr bwMode="auto">
            <a:xfrm flipV="1">
              <a:off x="3744" y="163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7" name="Group 45"/>
          <p:cNvGrpSpPr>
            <a:grpSpLocks/>
          </p:cNvGrpSpPr>
          <p:nvPr/>
        </p:nvGrpSpPr>
        <p:grpSpPr bwMode="auto">
          <a:xfrm>
            <a:off x="6781800" y="2427287"/>
            <a:ext cx="304800" cy="2743200"/>
            <a:chOff x="4176" y="1392"/>
            <a:chExt cx="192" cy="1728"/>
          </a:xfrm>
        </p:grpSpPr>
        <p:grpSp>
          <p:nvGrpSpPr>
            <p:cNvPr id="98" name="Group 21"/>
            <p:cNvGrpSpPr>
              <a:grpSpLocks/>
            </p:cNvGrpSpPr>
            <p:nvPr/>
          </p:nvGrpSpPr>
          <p:grpSpPr bwMode="auto">
            <a:xfrm>
              <a:off x="4176" y="1392"/>
              <a:ext cx="192" cy="1728"/>
              <a:chOff x="2784" y="1584"/>
              <a:chExt cx="192" cy="1248"/>
            </a:xfrm>
          </p:grpSpPr>
          <p:sp>
            <p:nvSpPr>
              <p:cNvPr id="100" name="Line 22"/>
              <p:cNvSpPr>
                <a:spLocks noChangeShapeType="1"/>
              </p:cNvSpPr>
              <p:nvPr/>
            </p:nvSpPr>
            <p:spPr bwMode="auto">
              <a:xfrm>
                <a:off x="2880" y="1824"/>
                <a:ext cx="0" cy="10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1" name="Text Box 23"/>
              <p:cNvSpPr txBox="1">
                <a:spLocks noChangeArrowheads="1"/>
              </p:cNvSpPr>
              <p:nvPr/>
            </p:nvSpPr>
            <p:spPr bwMode="auto">
              <a:xfrm>
                <a:off x="2784" y="1584"/>
                <a:ext cx="192" cy="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solidFill>
                      <a:schemeClr val="tx1"/>
                    </a:solidFill>
                  </a:rPr>
                  <a:t>6</a:t>
                </a:r>
              </a:p>
            </p:txBody>
          </p:sp>
        </p:grpSp>
        <p:sp>
          <p:nvSpPr>
            <p:cNvPr id="99" name="Line 43"/>
            <p:cNvSpPr>
              <a:spLocks noChangeShapeType="1"/>
            </p:cNvSpPr>
            <p:nvPr/>
          </p:nvSpPr>
          <p:spPr bwMode="auto">
            <a:xfrm flipV="1">
              <a:off x="4272" y="163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2" name="Group 46"/>
          <p:cNvGrpSpPr>
            <a:grpSpLocks/>
          </p:cNvGrpSpPr>
          <p:nvPr/>
        </p:nvGrpSpPr>
        <p:grpSpPr bwMode="auto">
          <a:xfrm>
            <a:off x="7467600" y="2427287"/>
            <a:ext cx="304800" cy="2743200"/>
            <a:chOff x="4608" y="1392"/>
            <a:chExt cx="192" cy="1728"/>
          </a:xfrm>
        </p:grpSpPr>
        <p:grpSp>
          <p:nvGrpSpPr>
            <p:cNvPr id="103" name="Group 24"/>
            <p:cNvGrpSpPr>
              <a:grpSpLocks/>
            </p:cNvGrpSpPr>
            <p:nvPr/>
          </p:nvGrpSpPr>
          <p:grpSpPr bwMode="auto">
            <a:xfrm>
              <a:off x="4608" y="1392"/>
              <a:ext cx="192" cy="1728"/>
              <a:chOff x="3072" y="1584"/>
              <a:chExt cx="192" cy="1248"/>
            </a:xfrm>
          </p:grpSpPr>
          <p:sp>
            <p:nvSpPr>
              <p:cNvPr id="105" name="Line 25"/>
              <p:cNvSpPr>
                <a:spLocks noChangeShapeType="1"/>
              </p:cNvSpPr>
              <p:nvPr/>
            </p:nvSpPr>
            <p:spPr bwMode="auto">
              <a:xfrm>
                <a:off x="3168" y="1824"/>
                <a:ext cx="0" cy="10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6" name="Text Box 26"/>
              <p:cNvSpPr txBox="1">
                <a:spLocks noChangeArrowheads="1"/>
              </p:cNvSpPr>
              <p:nvPr/>
            </p:nvSpPr>
            <p:spPr bwMode="auto">
              <a:xfrm>
                <a:off x="3072" y="1584"/>
                <a:ext cx="192" cy="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solidFill>
                      <a:schemeClr val="tx1"/>
                    </a:solidFill>
                  </a:rPr>
                  <a:t>7</a:t>
                </a:r>
              </a:p>
            </p:txBody>
          </p:sp>
        </p:grpSp>
        <p:sp>
          <p:nvSpPr>
            <p:cNvPr id="104" name="Line 44"/>
            <p:cNvSpPr>
              <a:spLocks noChangeShapeType="1"/>
            </p:cNvSpPr>
            <p:nvPr/>
          </p:nvSpPr>
          <p:spPr bwMode="auto">
            <a:xfrm flipV="1">
              <a:off x="4704" y="1632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7" name="Group 60"/>
          <p:cNvGrpSpPr>
            <a:grpSpLocks/>
          </p:cNvGrpSpPr>
          <p:nvPr/>
        </p:nvGrpSpPr>
        <p:grpSpPr bwMode="auto">
          <a:xfrm>
            <a:off x="2057400" y="3494087"/>
            <a:ext cx="6781800" cy="2590800"/>
            <a:chOff x="1392" y="2064"/>
            <a:chExt cx="4272" cy="1632"/>
          </a:xfrm>
        </p:grpSpPr>
        <p:sp>
          <p:nvSpPr>
            <p:cNvPr id="108" name="AutoShape 47"/>
            <p:cNvSpPr>
              <a:spLocks noChangeArrowheads="1"/>
            </p:cNvSpPr>
            <p:nvPr/>
          </p:nvSpPr>
          <p:spPr bwMode="auto">
            <a:xfrm>
              <a:off x="1392" y="2208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109" name="AutoShape 48"/>
            <p:cNvSpPr>
              <a:spLocks noChangeArrowheads="1"/>
            </p:cNvSpPr>
            <p:nvPr/>
          </p:nvSpPr>
          <p:spPr bwMode="auto">
            <a:xfrm>
              <a:off x="1392" y="2064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110" name="AutoShape 49"/>
            <p:cNvSpPr>
              <a:spLocks noChangeArrowheads="1"/>
            </p:cNvSpPr>
            <p:nvPr/>
          </p:nvSpPr>
          <p:spPr bwMode="auto">
            <a:xfrm>
              <a:off x="1392" y="2784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111" name="AutoShape 50"/>
            <p:cNvSpPr>
              <a:spLocks noChangeArrowheads="1"/>
            </p:cNvSpPr>
            <p:nvPr/>
          </p:nvSpPr>
          <p:spPr bwMode="auto">
            <a:xfrm>
              <a:off x="2064" y="2496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112" name="AutoShape 51"/>
            <p:cNvSpPr>
              <a:spLocks noChangeArrowheads="1"/>
            </p:cNvSpPr>
            <p:nvPr/>
          </p:nvSpPr>
          <p:spPr bwMode="auto">
            <a:xfrm>
              <a:off x="2076" y="2784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113" name="AutoShape 52"/>
            <p:cNvSpPr>
              <a:spLocks noChangeArrowheads="1"/>
            </p:cNvSpPr>
            <p:nvPr/>
          </p:nvSpPr>
          <p:spPr bwMode="auto">
            <a:xfrm>
              <a:off x="2640" y="2880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114" name="AutoShape 53"/>
            <p:cNvSpPr>
              <a:spLocks noChangeArrowheads="1"/>
            </p:cNvSpPr>
            <p:nvPr/>
          </p:nvSpPr>
          <p:spPr bwMode="auto">
            <a:xfrm>
              <a:off x="3024" y="2592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115" name="AutoShape 54"/>
            <p:cNvSpPr>
              <a:spLocks noChangeArrowheads="1"/>
            </p:cNvSpPr>
            <p:nvPr/>
          </p:nvSpPr>
          <p:spPr bwMode="auto">
            <a:xfrm>
              <a:off x="3936" y="2592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116" name="AutoShape 55"/>
            <p:cNvSpPr>
              <a:spLocks noChangeArrowheads="1"/>
            </p:cNvSpPr>
            <p:nvPr/>
          </p:nvSpPr>
          <p:spPr bwMode="auto">
            <a:xfrm>
              <a:off x="4368" y="2544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117" name="AutoShape 56"/>
            <p:cNvSpPr>
              <a:spLocks noChangeArrowheads="1"/>
            </p:cNvSpPr>
            <p:nvPr/>
          </p:nvSpPr>
          <p:spPr bwMode="auto">
            <a:xfrm>
              <a:off x="4800" y="2592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118" name="AutoShape 57"/>
            <p:cNvSpPr>
              <a:spLocks noChangeArrowheads="1"/>
            </p:cNvSpPr>
            <p:nvPr/>
          </p:nvSpPr>
          <p:spPr bwMode="auto">
            <a:xfrm>
              <a:off x="5472" y="3504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119" name="AutoShape 58"/>
            <p:cNvSpPr>
              <a:spLocks noChangeArrowheads="1"/>
            </p:cNvSpPr>
            <p:nvPr/>
          </p:nvSpPr>
          <p:spPr bwMode="auto">
            <a:xfrm>
              <a:off x="5280" y="3504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</p:grpSp>
      <p:grpSp>
        <p:nvGrpSpPr>
          <p:cNvPr id="120" name="Group 73"/>
          <p:cNvGrpSpPr>
            <a:grpSpLocks/>
          </p:cNvGrpSpPr>
          <p:nvPr/>
        </p:nvGrpSpPr>
        <p:grpSpPr bwMode="auto">
          <a:xfrm>
            <a:off x="8229600" y="2427287"/>
            <a:ext cx="304800" cy="3276600"/>
            <a:chOff x="5280" y="1392"/>
            <a:chExt cx="192" cy="2064"/>
          </a:xfrm>
        </p:grpSpPr>
        <p:grpSp>
          <p:nvGrpSpPr>
            <p:cNvPr id="121" name="Group 61"/>
            <p:cNvGrpSpPr>
              <a:grpSpLocks/>
            </p:cNvGrpSpPr>
            <p:nvPr/>
          </p:nvGrpSpPr>
          <p:grpSpPr bwMode="auto">
            <a:xfrm>
              <a:off x="5280" y="1392"/>
              <a:ext cx="192" cy="1728"/>
              <a:chOff x="4608" y="1392"/>
              <a:chExt cx="192" cy="1728"/>
            </a:xfrm>
          </p:grpSpPr>
          <p:grpSp>
            <p:nvGrpSpPr>
              <p:cNvPr id="123" name="Group 62"/>
              <p:cNvGrpSpPr>
                <a:grpSpLocks/>
              </p:cNvGrpSpPr>
              <p:nvPr/>
            </p:nvGrpSpPr>
            <p:grpSpPr bwMode="auto">
              <a:xfrm>
                <a:off x="4608" y="1392"/>
                <a:ext cx="192" cy="1728"/>
                <a:chOff x="3072" y="1584"/>
                <a:chExt cx="192" cy="1248"/>
              </a:xfrm>
            </p:grpSpPr>
            <p:sp>
              <p:nvSpPr>
                <p:cNvPr id="125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824"/>
                  <a:ext cx="0" cy="100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6" name="Text Box 64"/>
                <p:cNvSpPr txBox="1">
                  <a:spLocks noChangeArrowheads="1"/>
                </p:cNvSpPr>
                <p:nvPr/>
              </p:nvSpPr>
              <p:spPr bwMode="auto">
                <a:xfrm>
                  <a:off x="3072" y="1584"/>
                  <a:ext cx="192" cy="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>
                      <a:solidFill>
                        <a:schemeClr val="tx1"/>
                      </a:solidFill>
                    </a:rPr>
                    <a:t>8</a:t>
                  </a:r>
                </a:p>
              </p:txBody>
            </p:sp>
          </p:grpSp>
          <p:sp>
            <p:nvSpPr>
              <p:cNvPr id="124" name="Line 65"/>
              <p:cNvSpPr>
                <a:spLocks noChangeShapeType="1"/>
              </p:cNvSpPr>
              <p:nvPr/>
            </p:nvSpPr>
            <p:spPr bwMode="auto">
              <a:xfrm flipV="1">
                <a:off x="4704" y="1632"/>
                <a:ext cx="0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22" name="Line 71"/>
            <p:cNvSpPr>
              <a:spLocks noChangeShapeType="1"/>
            </p:cNvSpPr>
            <p:nvPr/>
          </p:nvSpPr>
          <p:spPr bwMode="auto">
            <a:xfrm>
              <a:off x="5376" y="312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7" name="Group 74"/>
          <p:cNvGrpSpPr>
            <a:grpSpLocks/>
          </p:cNvGrpSpPr>
          <p:nvPr/>
        </p:nvGrpSpPr>
        <p:grpSpPr bwMode="auto">
          <a:xfrm>
            <a:off x="8458200" y="2427287"/>
            <a:ext cx="304800" cy="3257550"/>
            <a:chOff x="5472" y="1392"/>
            <a:chExt cx="192" cy="2052"/>
          </a:xfrm>
        </p:grpSpPr>
        <p:grpSp>
          <p:nvGrpSpPr>
            <p:cNvPr id="128" name="Group 66"/>
            <p:cNvGrpSpPr>
              <a:grpSpLocks/>
            </p:cNvGrpSpPr>
            <p:nvPr/>
          </p:nvGrpSpPr>
          <p:grpSpPr bwMode="auto">
            <a:xfrm>
              <a:off x="5472" y="1392"/>
              <a:ext cx="192" cy="1728"/>
              <a:chOff x="4608" y="1392"/>
              <a:chExt cx="192" cy="1728"/>
            </a:xfrm>
          </p:grpSpPr>
          <p:grpSp>
            <p:nvGrpSpPr>
              <p:cNvPr id="130" name="Group 67"/>
              <p:cNvGrpSpPr>
                <a:grpSpLocks/>
              </p:cNvGrpSpPr>
              <p:nvPr/>
            </p:nvGrpSpPr>
            <p:grpSpPr bwMode="auto">
              <a:xfrm>
                <a:off x="4608" y="1392"/>
                <a:ext cx="192" cy="1728"/>
                <a:chOff x="3072" y="1584"/>
                <a:chExt cx="192" cy="1248"/>
              </a:xfrm>
            </p:grpSpPr>
            <p:sp>
              <p:nvSpPr>
                <p:cNvPr id="132" name="Line 68"/>
                <p:cNvSpPr>
                  <a:spLocks noChangeShapeType="1"/>
                </p:cNvSpPr>
                <p:nvPr/>
              </p:nvSpPr>
              <p:spPr bwMode="auto">
                <a:xfrm>
                  <a:off x="3168" y="1824"/>
                  <a:ext cx="0" cy="100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3" name="Text Box 69"/>
                <p:cNvSpPr txBox="1">
                  <a:spLocks noChangeArrowheads="1"/>
                </p:cNvSpPr>
                <p:nvPr/>
              </p:nvSpPr>
              <p:spPr bwMode="auto">
                <a:xfrm>
                  <a:off x="3072" y="1584"/>
                  <a:ext cx="192" cy="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>
                      <a:solidFill>
                        <a:schemeClr val="tx1"/>
                      </a:solidFill>
                    </a:rPr>
                    <a:t>9</a:t>
                  </a:r>
                </a:p>
              </p:txBody>
            </p:sp>
          </p:grpSp>
          <p:sp>
            <p:nvSpPr>
              <p:cNvPr id="131" name="Line 70"/>
              <p:cNvSpPr>
                <a:spLocks noChangeShapeType="1"/>
              </p:cNvSpPr>
              <p:nvPr/>
            </p:nvSpPr>
            <p:spPr bwMode="auto">
              <a:xfrm flipV="1">
                <a:off x="4704" y="1632"/>
                <a:ext cx="0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29" name="Line 72"/>
            <p:cNvSpPr>
              <a:spLocks noChangeShapeType="1"/>
            </p:cNvSpPr>
            <p:nvPr/>
          </p:nvSpPr>
          <p:spPr bwMode="auto">
            <a:xfrm>
              <a:off x="5568" y="310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파이프라이닝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구현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증가된 지연 시간을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포함한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파이프라인 효과를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주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목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6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번의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클럭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주기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sz="2400" dirty="0"/>
          </a:p>
        </p:txBody>
      </p:sp>
      <p:graphicFrame>
        <p:nvGraphicFramePr>
          <p:cNvPr id="8" name="Object 4"/>
          <p:cNvGraphicFramePr>
            <a:graphicFrameLocks noGrp="1" noChangeAspect="1"/>
          </p:cNvGraphicFramePr>
          <p:nvPr/>
        </p:nvGraphicFramePr>
        <p:xfrm>
          <a:off x="3733800" y="2057400"/>
          <a:ext cx="4562475" cy="4032250"/>
        </p:xfrm>
        <a:graphic>
          <a:graphicData uri="http://schemas.openxmlformats.org/presentationml/2006/ole">
            <p:oleObj spid="_x0000_s37890" name="Bitmap Image" r:id="rId4" imgW="2952381" imgH="2610214" progId="PBrush">
              <p:embed/>
            </p:oleObj>
          </a:graphicData>
        </a:graphic>
      </p:graphicFrame>
      <p:grpSp>
        <p:nvGrpSpPr>
          <p:cNvPr id="9" name="Group 22"/>
          <p:cNvGrpSpPr>
            <a:grpSpLocks/>
          </p:cNvGrpSpPr>
          <p:nvPr/>
        </p:nvGrpSpPr>
        <p:grpSpPr bwMode="auto">
          <a:xfrm>
            <a:off x="5334000" y="1524000"/>
            <a:ext cx="381000" cy="4267200"/>
            <a:chOff x="3264" y="768"/>
            <a:chExt cx="240" cy="2688"/>
          </a:xfrm>
        </p:grpSpPr>
        <p:grpSp>
          <p:nvGrpSpPr>
            <p:cNvPr id="10" name="Group 6"/>
            <p:cNvGrpSpPr>
              <a:grpSpLocks/>
            </p:cNvGrpSpPr>
            <p:nvPr/>
          </p:nvGrpSpPr>
          <p:grpSpPr bwMode="auto">
            <a:xfrm>
              <a:off x="3264" y="768"/>
              <a:ext cx="240" cy="2688"/>
              <a:chOff x="1272" y="1584"/>
              <a:chExt cx="240" cy="1248"/>
            </a:xfrm>
          </p:grpSpPr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1392" y="1824"/>
                <a:ext cx="0" cy="10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Text Box 8"/>
              <p:cNvSpPr txBox="1">
                <a:spLocks noChangeArrowheads="1"/>
              </p:cNvSpPr>
              <p:nvPr/>
            </p:nvSpPr>
            <p:spPr bwMode="auto">
              <a:xfrm>
                <a:off x="1272" y="1584"/>
                <a:ext cx="240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  <p:sp>
          <p:nvSpPr>
            <p:cNvPr id="11" name="Line 18"/>
            <p:cNvSpPr>
              <a:spLocks noChangeShapeType="1"/>
            </p:cNvSpPr>
            <p:nvPr/>
          </p:nvSpPr>
          <p:spPr bwMode="auto">
            <a:xfrm flipV="1">
              <a:off x="3384" y="1056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" name="Group 23"/>
          <p:cNvGrpSpPr>
            <a:grpSpLocks/>
          </p:cNvGrpSpPr>
          <p:nvPr/>
        </p:nvGrpSpPr>
        <p:grpSpPr bwMode="auto">
          <a:xfrm>
            <a:off x="6172200" y="1524000"/>
            <a:ext cx="304800" cy="4267200"/>
            <a:chOff x="3840" y="768"/>
            <a:chExt cx="192" cy="2688"/>
          </a:xfrm>
        </p:grpSpPr>
        <p:grpSp>
          <p:nvGrpSpPr>
            <p:cNvPr id="15" name="Group 9"/>
            <p:cNvGrpSpPr>
              <a:grpSpLocks/>
            </p:cNvGrpSpPr>
            <p:nvPr/>
          </p:nvGrpSpPr>
          <p:grpSpPr bwMode="auto">
            <a:xfrm>
              <a:off x="3840" y="768"/>
              <a:ext cx="192" cy="2688"/>
              <a:chOff x="1680" y="1584"/>
              <a:chExt cx="192" cy="1248"/>
            </a:xfrm>
          </p:grpSpPr>
          <p:sp>
            <p:nvSpPr>
              <p:cNvPr id="17" name="Line 10"/>
              <p:cNvSpPr>
                <a:spLocks noChangeShapeType="1"/>
              </p:cNvSpPr>
              <p:nvPr/>
            </p:nvSpPr>
            <p:spPr bwMode="auto">
              <a:xfrm>
                <a:off x="1776" y="1824"/>
                <a:ext cx="0" cy="10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Text Box 11"/>
              <p:cNvSpPr txBox="1">
                <a:spLocks noChangeArrowheads="1"/>
              </p:cNvSpPr>
              <p:nvPr/>
            </p:nvSpPr>
            <p:spPr bwMode="auto">
              <a:xfrm>
                <a:off x="1680" y="1584"/>
                <a:ext cx="19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sp>
          <p:nvSpPr>
            <p:cNvPr id="16" name="Line 19"/>
            <p:cNvSpPr>
              <a:spLocks noChangeShapeType="1"/>
            </p:cNvSpPr>
            <p:nvPr/>
          </p:nvSpPr>
          <p:spPr bwMode="auto">
            <a:xfrm flipV="1">
              <a:off x="3936" y="1056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" name="Group 25"/>
          <p:cNvGrpSpPr>
            <a:grpSpLocks/>
          </p:cNvGrpSpPr>
          <p:nvPr/>
        </p:nvGrpSpPr>
        <p:grpSpPr bwMode="auto">
          <a:xfrm>
            <a:off x="7620000" y="1524000"/>
            <a:ext cx="304800" cy="2743200"/>
            <a:chOff x="4704" y="768"/>
            <a:chExt cx="192" cy="1728"/>
          </a:xfrm>
        </p:grpSpPr>
        <p:grpSp>
          <p:nvGrpSpPr>
            <p:cNvPr id="25" name="Group 15"/>
            <p:cNvGrpSpPr>
              <a:grpSpLocks/>
            </p:cNvGrpSpPr>
            <p:nvPr/>
          </p:nvGrpSpPr>
          <p:grpSpPr bwMode="auto">
            <a:xfrm>
              <a:off x="4704" y="768"/>
              <a:ext cx="192" cy="1728"/>
              <a:chOff x="2064" y="1584"/>
              <a:chExt cx="192" cy="1248"/>
            </a:xfrm>
          </p:grpSpPr>
          <p:sp>
            <p:nvSpPr>
              <p:cNvPr id="27" name="Line 16"/>
              <p:cNvSpPr>
                <a:spLocks noChangeShapeType="1"/>
              </p:cNvSpPr>
              <p:nvPr/>
            </p:nvSpPr>
            <p:spPr bwMode="auto">
              <a:xfrm>
                <a:off x="2160" y="1824"/>
                <a:ext cx="0" cy="10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Text Box 17"/>
              <p:cNvSpPr txBox="1">
                <a:spLocks noChangeArrowheads="1"/>
              </p:cNvSpPr>
              <p:nvPr/>
            </p:nvSpPr>
            <p:spPr bwMode="auto">
              <a:xfrm>
                <a:off x="2064" y="1584"/>
                <a:ext cx="192" cy="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solidFill>
                      <a:schemeClr val="tx1"/>
                    </a:solidFill>
                  </a:rPr>
                  <a:t>4</a:t>
                </a:r>
              </a:p>
            </p:txBody>
          </p:sp>
        </p:grpSp>
        <p:sp>
          <p:nvSpPr>
            <p:cNvPr id="26" name="Line 21"/>
            <p:cNvSpPr>
              <a:spLocks noChangeShapeType="1"/>
            </p:cNvSpPr>
            <p:nvPr/>
          </p:nvSpPr>
          <p:spPr bwMode="auto">
            <a:xfrm flipV="1">
              <a:off x="4800" y="1056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9" name="Group 53"/>
          <p:cNvGrpSpPr>
            <a:grpSpLocks/>
          </p:cNvGrpSpPr>
          <p:nvPr/>
        </p:nvGrpSpPr>
        <p:grpSpPr bwMode="auto">
          <a:xfrm>
            <a:off x="5410200" y="2590800"/>
            <a:ext cx="3333750" cy="3581400"/>
            <a:chOff x="3552" y="1440"/>
            <a:chExt cx="2100" cy="2256"/>
          </a:xfrm>
        </p:grpSpPr>
        <p:sp>
          <p:nvSpPr>
            <p:cNvPr id="30" name="AutoShape 26"/>
            <p:cNvSpPr>
              <a:spLocks noChangeArrowheads="1"/>
            </p:cNvSpPr>
            <p:nvPr/>
          </p:nvSpPr>
          <p:spPr bwMode="auto">
            <a:xfrm>
              <a:off x="5460" y="3504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31" name="AutoShape 27"/>
            <p:cNvSpPr>
              <a:spLocks noChangeArrowheads="1"/>
            </p:cNvSpPr>
            <p:nvPr/>
          </p:nvSpPr>
          <p:spPr bwMode="auto">
            <a:xfrm>
              <a:off x="5280" y="3504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32" name="AutoShape 28"/>
            <p:cNvSpPr>
              <a:spLocks noChangeArrowheads="1"/>
            </p:cNvSpPr>
            <p:nvPr/>
          </p:nvSpPr>
          <p:spPr bwMode="auto">
            <a:xfrm>
              <a:off x="3600" y="1584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33" name="AutoShape 29"/>
            <p:cNvSpPr>
              <a:spLocks noChangeArrowheads="1"/>
            </p:cNvSpPr>
            <p:nvPr/>
          </p:nvSpPr>
          <p:spPr bwMode="auto">
            <a:xfrm>
              <a:off x="3600" y="1440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34" name="AutoShape 30"/>
            <p:cNvSpPr>
              <a:spLocks noChangeArrowheads="1"/>
            </p:cNvSpPr>
            <p:nvPr/>
          </p:nvSpPr>
          <p:spPr bwMode="auto">
            <a:xfrm>
              <a:off x="3552" y="2112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35" name="AutoShape 31"/>
            <p:cNvSpPr>
              <a:spLocks noChangeArrowheads="1"/>
            </p:cNvSpPr>
            <p:nvPr/>
          </p:nvSpPr>
          <p:spPr bwMode="auto">
            <a:xfrm>
              <a:off x="3552" y="2928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36" name="AutoShape 32"/>
            <p:cNvSpPr>
              <a:spLocks noChangeArrowheads="1"/>
            </p:cNvSpPr>
            <p:nvPr/>
          </p:nvSpPr>
          <p:spPr bwMode="auto">
            <a:xfrm>
              <a:off x="4032" y="1872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37" name="AutoShape 33"/>
            <p:cNvSpPr>
              <a:spLocks noChangeArrowheads="1"/>
            </p:cNvSpPr>
            <p:nvPr/>
          </p:nvSpPr>
          <p:spPr bwMode="auto">
            <a:xfrm>
              <a:off x="4032" y="2112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38" name="AutoShape 34"/>
            <p:cNvSpPr>
              <a:spLocks noChangeArrowheads="1"/>
            </p:cNvSpPr>
            <p:nvPr/>
          </p:nvSpPr>
          <p:spPr bwMode="auto">
            <a:xfrm>
              <a:off x="4032" y="2880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39" name="AutoShape 35"/>
            <p:cNvSpPr>
              <a:spLocks noChangeArrowheads="1"/>
            </p:cNvSpPr>
            <p:nvPr/>
          </p:nvSpPr>
          <p:spPr bwMode="auto">
            <a:xfrm>
              <a:off x="4560" y="2208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40" name="AutoShape 36"/>
            <p:cNvSpPr>
              <a:spLocks noChangeArrowheads="1"/>
            </p:cNvSpPr>
            <p:nvPr/>
          </p:nvSpPr>
          <p:spPr bwMode="auto">
            <a:xfrm>
              <a:off x="4560" y="2928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  <p:sp>
          <p:nvSpPr>
            <p:cNvPr id="41" name="AutoShape 37"/>
            <p:cNvSpPr>
              <a:spLocks noChangeArrowheads="1"/>
            </p:cNvSpPr>
            <p:nvPr/>
          </p:nvSpPr>
          <p:spPr bwMode="auto">
            <a:xfrm>
              <a:off x="4944" y="1968"/>
              <a:ext cx="192" cy="192"/>
            </a:xfrm>
            <a:prstGeom prst="cube">
              <a:avLst>
                <a:gd name="adj" fmla="val 25000"/>
              </a:avLst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200">
                  <a:solidFill>
                    <a:schemeClr val="tx1"/>
                  </a:solidFill>
                </a:rPr>
                <a:t>FFs</a:t>
              </a:r>
            </a:p>
          </p:txBody>
        </p:sp>
      </p:grpSp>
      <p:grpSp>
        <p:nvGrpSpPr>
          <p:cNvPr id="42" name="Group 54"/>
          <p:cNvGrpSpPr>
            <a:grpSpLocks/>
          </p:cNvGrpSpPr>
          <p:nvPr/>
        </p:nvGrpSpPr>
        <p:grpSpPr bwMode="auto">
          <a:xfrm>
            <a:off x="8153400" y="1524000"/>
            <a:ext cx="304800" cy="4286250"/>
            <a:chOff x="5280" y="768"/>
            <a:chExt cx="192" cy="2700"/>
          </a:xfrm>
        </p:grpSpPr>
        <p:grpSp>
          <p:nvGrpSpPr>
            <p:cNvPr id="43" name="Group 40"/>
            <p:cNvGrpSpPr>
              <a:grpSpLocks/>
            </p:cNvGrpSpPr>
            <p:nvPr/>
          </p:nvGrpSpPr>
          <p:grpSpPr bwMode="auto">
            <a:xfrm>
              <a:off x="5280" y="768"/>
              <a:ext cx="192" cy="1728"/>
              <a:chOff x="4704" y="768"/>
              <a:chExt cx="192" cy="1728"/>
            </a:xfrm>
          </p:grpSpPr>
          <p:grpSp>
            <p:nvGrpSpPr>
              <p:cNvPr id="45" name="Group 41"/>
              <p:cNvGrpSpPr>
                <a:grpSpLocks/>
              </p:cNvGrpSpPr>
              <p:nvPr/>
            </p:nvGrpSpPr>
            <p:grpSpPr bwMode="auto">
              <a:xfrm>
                <a:off x="4704" y="768"/>
                <a:ext cx="192" cy="1728"/>
                <a:chOff x="2064" y="1584"/>
                <a:chExt cx="192" cy="1248"/>
              </a:xfrm>
            </p:grpSpPr>
            <p:sp>
              <p:nvSpPr>
                <p:cNvPr id="47" name="Line 42"/>
                <p:cNvSpPr>
                  <a:spLocks noChangeShapeType="1"/>
                </p:cNvSpPr>
                <p:nvPr/>
              </p:nvSpPr>
              <p:spPr bwMode="auto">
                <a:xfrm>
                  <a:off x="2160" y="1824"/>
                  <a:ext cx="0" cy="100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2064" y="1584"/>
                  <a:ext cx="192" cy="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</p:grpSp>
          <p:sp>
            <p:nvSpPr>
              <p:cNvPr id="46" name="Line 44"/>
              <p:cNvSpPr>
                <a:spLocks noChangeShapeType="1"/>
              </p:cNvSpPr>
              <p:nvPr/>
            </p:nvSpPr>
            <p:spPr bwMode="auto">
              <a:xfrm flipV="1">
                <a:off x="4800" y="1056"/>
                <a:ext cx="0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4" name="Line 50"/>
            <p:cNvSpPr>
              <a:spLocks noChangeShapeType="1"/>
            </p:cNvSpPr>
            <p:nvPr/>
          </p:nvSpPr>
          <p:spPr bwMode="auto">
            <a:xfrm>
              <a:off x="5376" y="2460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9" name="Group 52"/>
          <p:cNvGrpSpPr>
            <a:grpSpLocks/>
          </p:cNvGrpSpPr>
          <p:nvPr/>
        </p:nvGrpSpPr>
        <p:grpSpPr bwMode="auto">
          <a:xfrm>
            <a:off x="8458200" y="1524000"/>
            <a:ext cx="304800" cy="4267200"/>
            <a:chOff x="5472" y="768"/>
            <a:chExt cx="192" cy="2688"/>
          </a:xfrm>
        </p:grpSpPr>
        <p:grpSp>
          <p:nvGrpSpPr>
            <p:cNvPr id="50" name="Group 45"/>
            <p:cNvGrpSpPr>
              <a:grpSpLocks/>
            </p:cNvGrpSpPr>
            <p:nvPr/>
          </p:nvGrpSpPr>
          <p:grpSpPr bwMode="auto">
            <a:xfrm>
              <a:off x="5472" y="768"/>
              <a:ext cx="192" cy="1728"/>
              <a:chOff x="4704" y="768"/>
              <a:chExt cx="192" cy="1728"/>
            </a:xfrm>
          </p:grpSpPr>
          <p:grpSp>
            <p:nvGrpSpPr>
              <p:cNvPr id="52" name="Group 46"/>
              <p:cNvGrpSpPr>
                <a:grpSpLocks/>
              </p:cNvGrpSpPr>
              <p:nvPr/>
            </p:nvGrpSpPr>
            <p:grpSpPr bwMode="auto">
              <a:xfrm>
                <a:off x="4704" y="768"/>
                <a:ext cx="192" cy="1728"/>
                <a:chOff x="2064" y="1584"/>
                <a:chExt cx="192" cy="1248"/>
              </a:xfrm>
            </p:grpSpPr>
            <p:sp>
              <p:nvSpPr>
                <p:cNvPr id="54" name="Line 47"/>
                <p:cNvSpPr>
                  <a:spLocks noChangeShapeType="1"/>
                </p:cNvSpPr>
                <p:nvPr/>
              </p:nvSpPr>
              <p:spPr bwMode="auto">
                <a:xfrm>
                  <a:off x="2160" y="1824"/>
                  <a:ext cx="0" cy="100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" name="Text Box 48"/>
                <p:cNvSpPr txBox="1">
                  <a:spLocks noChangeArrowheads="1"/>
                </p:cNvSpPr>
                <p:nvPr/>
              </p:nvSpPr>
              <p:spPr bwMode="auto">
                <a:xfrm>
                  <a:off x="2064" y="1584"/>
                  <a:ext cx="192" cy="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>
                      <a:solidFill>
                        <a:schemeClr val="tx1"/>
                      </a:solidFill>
                    </a:rPr>
                    <a:t>6</a:t>
                  </a:r>
                </a:p>
              </p:txBody>
            </p:sp>
          </p:grpSp>
          <p:sp>
            <p:nvSpPr>
              <p:cNvPr id="53" name="Line 49"/>
              <p:cNvSpPr>
                <a:spLocks noChangeShapeType="1"/>
              </p:cNvSpPr>
              <p:nvPr/>
            </p:nvSpPr>
            <p:spPr bwMode="auto">
              <a:xfrm flipV="1">
                <a:off x="4800" y="1056"/>
                <a:ext cx="0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1" name="Line 51"/>
            <p:cNvSpPr>
              <a:spLocks noChangeShapeType="1"/>
            </p:cNvSpPr>
            <p:nvPr/>
          </p:nvSpPr>
          <p:spPr bwMode="auto">
            <a:xfrm>
              <a:off x="5568" y="2448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9" name="Group 24"/>
          <p:cNvGrpSpPr>
            <a:grpSpLocks/>
          </p:cNvGrpSpPr>
          <p:nvPr/>
        </p:nvGrpSpPr>
        <p:grpSpPr bwMode="auto">
          <a:xfrm>
            <a:off x="6319841" y="1524000"/>
            <a:ext cx="919163" cy="4267200"/>
            <a:chOff x="3981" y="768"/>
            <a:chExt cx="579" cy="2688"/>
          </a:xfrm>
        </p:grpSpPr>
        <p:grpSp>
          <p:nvGrpSpPr>
            <p:cNvPr id="20" name="Group 12"/>
            <p:cNvGrpSpPr>
              <a:grpSpLocks/>
            </p:cNvGrpSpPr>
            <p:nvPr/>
          </p:nvGrpSpPr>
          <p:grpSpPr bwMode="auto">
            <a:xfrm>
              <a:off x="3981" y="768"/>
              <a:ext cx="579" cy="2688"/>
              <a:chOff x="1968" y="1584"/>
              <a:chExt cx="579" cy="1248"/>
            </a:xfrm>
          </p:grpSpPr>
          <p:sp>
            <p:nvSpPr>
              <p:cNvPr id="22" name="Line 13"/>
              <p:cNvSpPr>
                <a:spLocks noChangeShapeType="1"/>
              </p:cNvSpPr>
              <p:nvPr/>
            </p:nvSpPr>
            <p:spPr bwMode="auto">
              <a:xfrm>
                <a:off x="1968" y="1824"/>
                <a:ext cx="0" cy="10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Text Box 14"/>
              <p:cNvSpPr txBox="1">
                <a:spLocks noChangeArrowheads="1"/>
              </p:cNvSpPr>
              <p:nvPr/>
            </p:nvSpPr>
            <p:spPr bwMode="auto">
              <a:xfrm>
                <a:off x="2355" y="1584"/>
                <a:ext cx="19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dirty="0" smtClean="0">
                    <a:solidFill>
                      <a:schemeClr val="tx1"/>
                    </a:solidFill>
                  </a:rPr>
                  <a:t>3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 flipV="1">
              <a:off x="4464" y="1056"/>
              <a:ext cx="0" cy="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ular Callout 6"/>
          <p:cNvSpPr/>
          <p:nvPr/>
        </p:nvSpPr>
        <p:spPr bwMode="auto">
          <a:xfrm>
            <a:off x="2743200" y="1600200"/>
            <a:ext cx="3657600" cy="3200400"/>
          </a:xfrm>
          <a:prstGeom prst="wedgeRoundRectCallout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더 빠르게 가능할까요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맑은 고딕" pitchFamily="50" charset="-127"/>
                <a:ea typeface="맑은 고딕" pitchFamily="50" charset="-127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단일주기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(Single-Cycle)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Timed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루프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800" dirty="0" smtClean="0"/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단일주기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Timed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루프를 사용하여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12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클럭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주기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While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루프를 변환함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2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63612" y="3429000"/>
            <a:ext cx="7189788" cy="254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단일 주기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Timed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루프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533400" y="1514475"/>
            <a:ext cx="7620000" cy="1152525"/>
          </a:xfrm>
        </p:spPr>
        <p:txBody>
          <a:bodyPr/>
          <a:lstStyle/>
          <a:p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1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클럭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주기 단일주기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Timed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루프 속으로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6" name="Object 4"/>
          <p:cNvGraphicFramePr>
            <a:graphicFrameLocks noGrp="1" noChangeAspect="1"/>
          </p:cNvGraphicFramePr>
          <p:nvPr/>
        </p:nvGraphicFramePr>
        <p:xfrm>
          <a:off x="304800" y="2819400"/>
          <a:ext cx="8474075" cy="2420937"/>
        </p:xfrm>
        <a:graphic>
          <a:graphicData uri="http://schemas.openxmlformats.org/presentationml/2006/ole">
            <p:oleObj spid="_x0000_s38914" name="Bitmap Image" r:id="rId4" imgW="6601746" imgH="1886213" progId="PBrush">
              <p:embed/>
            </p:oleObj>
          </a:graphicData>
        </a:graphic>
      </p:graphicFrame>
      <p:grpSp>
        <p:nvGrpSpPr>
          <p:cNvPr id="7" name="Group 47"/>
          <p:cNvGrpSpPr>
            <a:grpSpLocks/>
          </p:cNvGrpSpPr>
          <p:nvPr/>
        </p:nvGrpSpPr>
        <p:grpSpPr bwMode="auto">
          <a:xfrm>
            <a:off x="8077200" y="1185862"/>
            <a:ext cx="381000" cy="4267200"/>
            <a:chOff x="3264" y="768"/>
            <a:chExt cx="240" cy="2688"/>
          </a:xfrm>
        </p:grpSpPr>
        <p:grpSp>
          <p:nvGrpSpPr>
            <p:cNvPr id="11" name="Group 48"/>
            <p:cNvGrpSpPr>
              <a:grpSpLocks/>
            </p:cNvGrpSpPr>
            <p:nvPr/>
          </p:nvGrpSpPr>
          <p:grpSpPr bwMode="auto">
            <a:xfrm>
              <a:off x="3264" y="768"/>
              <a:ext cx="240" cy="2688"/>
              <a:chOff x="1272" y="1584"/>
              <a:chExt cx="240" cy="1248"/>
            </a:xfrm>
          </p:grpSpPr>
          <p:sp>
            <p:nvSpPr>
              <p:cNvPr id="13" name="Line 49"/>
              <p:cNvSpPr>
                <a:spLocks noChangeShapeType="1"/>
              </p:cNvSpPr>
              <p:nvPr/>
            </p:nvSpPr>
            <p:spPr bwMode="auto">
              <a:xfrm>
                <a:off x="1392" y="1824"/>
                <a:ext cx="0" cy="10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Text Box 50"/>
              <p:cNvSpPr txBox="1">
                <a:spLocks noChangeArrowheads="1"/>
              </p:cNvSpPr>
              <p:nvPr/>
            </p:nvSpPr>
            <p:spPr bwMode="auto">
              <a:xfrm>
                <a:off x="1272" y="1584"/>
                <a:ext cx="240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  <p:sp>
          <p:nvSpPr>
            <p:cNvPr id="12" name="Line 51"/>
            <p:cNvSpPr>
              <a:spLocks noChangeShapeType="1"/>
            </p:cNvSpPr>
            <p:nvPr/>
          </p:nvSpPr>
          <p:spPr bwMode="auto">
            <a:xfrm flipV="1">
              <a:off x="3384" y="1056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" name="AutoShape 43"/>
          <p:cNvSpPr>
            <a:spLocks noChangeArrowheads="1"/>
          </p:cNvSpPr>
          <p:nvPr/>
        </p:nvSpPr>
        <p:spPr bwMode="auto">
          <a:xfrm>
            <a:off x="8153400" y="4843462"/>
            <a:ext cx="304800" cy="304800"/>
          </a:xfrm>
          <a:prstGeom prst="cube">
            <a:avLst>
              <a:gd name="adj" fmla="val 25000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200">
                <a:solidFill>
                  <a:schemeClr val="tx1"/>
                </a:solidFill>
              </a:rPr>
              <a:t>FFs</a:t>
            </a:r>
          </a:p>
        </p:txBody>
      </p:sp>
      <p:sp>
        <p:nvSpPr>
          <p:cNvPr id="16" name="AutoShape 44"/>
          <p:cNvSpPr>
            <a:spLocks noChangeArrowheads="1"/>
          </p:cNvSpPr>
          <p:nvPr/>
        </p:nvSpPr>
        <p:spPr bwMode="auto">
          <a:xfrm>
            <a:off x="7543800" y="4081462"/>
            <a:ext cx="304800" cy="304800"/>
          </a:xfrm>
          <a:prstGeom prst="cube">
            <a:avLst>
              <a:gd name="adj" fmla="val 25000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200">
                <a:solidFill>
                  <a:schemeClr val="tx1"/>
                </a:solidFill>
              </a:rPr>
              <a:t>FFs</a:t>
            </a:r>
          </a:p>
        </p:txBody>
      </p:sp>
      <p:sp>
        <p:nvSpPr>
          <p:cNvPr id="17" name="AutoShape 45"/>
          <p:cNvSpPr>
            <a:spLocks noChangeArrowheads="1"/>
          </p:cNvSpPr>
          <p:nvPr/>
        </p:nvSpPr>
        <p:spPr bwMode="auto">
          <a:xfrm>
            <a:off x="1981200" y="3624262"/>
            <a:ext cx="304800" cy="304800"/>
          </a:xfrm>
          <a:prstGeom prst="cube">
            <a:avLst>
              <a:gd name="adj" fmla="val 25000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200">
                <a:solidFill>
                  <a:schemeClr val="tx1"/>
                </a:solidFill>
              </a:rPr>
              <a:t>FFs</a:t>
            </a:r>
          </a:p>
        </p:txBody>
      </p:sp>
      <p:sp>
        <p:nvSpPr>
          <p:cNvPr id="18" name="AutoShape 53"/>
          <p:cNvSpPr>
            <a:spLocks noChangeArrowheads="1"/>
          </p:cNvSpPr>
          <p:nvPr/>
        </p:nvSpPr>
        <p:spPr bwMode="auto">
          <a:xfrm>
            <a:off x="1981200" y="3395662"/>
            <a:ext cx="304800" cy="304800"/>
          </a:xfrm>
          <a:prstGeom prst="cube">
            <a:avLst>
              <a:gd name="adj" fmla="val 25000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200">
                <a:solidFill>
                  <a:schemeClr val="tx1"/>
                </a:solidFill>
              </a:rPr>
              <a:t>FFs</a:t>
            </a:r>
          </a:p>
        </p:txBody>
      </p:sp>
      <p:sp>
        <p:nvSpPr>
          <p:cNvPr id="19" name="AutoShape 55"/>
          <p:cNvSpPr>
            <a:spLocks noChangeArrowheads="1"/>
          </p:cNvSpPr>
          <p:nvPr/>
        </p:nvSpPr>
        <p:spPr bwMode="auto">
          <a:xfrm>
            <a:off x="2590800" y="4386262"/>
            <a:ext cx="304800" cy="304800"/>
          </a:xfrm>
          <a:prstGeom prst="cube">
            <a:avLst>
              <a:gd name="adj" fmla="val 25000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200">
                <a:solidFill>
                  <a:schemeClr val="tx1"/>
                </a:solidFill>
              </a:rPr>
              <a:t>FFs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22222E-6 L 0.675 2.22222E-6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675 -1.11111E-6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22222E-6 L 0.06666 2.22222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2.22222E-6 L 0.60833 -2.22222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실행 속도 벤치마킹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Tick Count Express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사용하여 실행 속도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결정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초기 시간 획득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실행 코드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최종 시간 획득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차이 계산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3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추후에 벤치마킹 코드 제거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타임스탬프 측정은 병렬로 수행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3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실행 속도에 영향주지 않음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endParaRPr lang="en-US" dirty="0" smtClean="0"/>
          </a:p>
          <a:p>
            <a:endParaRPr lang="en-US" dirty="0"/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1150" y="2133600"/>
            <a:ext cx="337185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단일 주기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Timed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루프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루프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컨텐츠는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단일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클럭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주기에서 실행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동기화 및 활성화 체인 오버헤드를 최소화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일부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 VI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들과 함수들은 루프에서 사용할 수 없음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아날로그 입력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아날로그 출력</a:t>
            </a:r>
            <a:r>
              <a:rPr lang="en-US" sz="1800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대부분 하드웨어</a:t>
            </a:r>
            <a:r>
              <a:rPr lang="en-US" sz="180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lvl="2"/>
            <a:r>
              <a:rPr lang="en-US" sz="1800" dirty="0" smtClean="0">
                <a:latin typeface="맑은 고딕" pitchFamily="50" charset="-127"/>
                <a:ea typeface="맑은 고딕" pitchFamily="50" charset="-127"/>
              </a:rPr>
              <a:t>Nested 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루프</a:t>
            </a:r>
            <a:endParaRPr lang="en-US" sz="1800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실행하는 데 단일 </a:t>
            </a:r>
            <a:r>
              <a:rPr lang="ko-KR" altLang="en-US" sz="1800" dirty="0" err="1" smtClean="0">
                <a:latin typeface="맑은 고딕" pitchFamily="50" charset="-127"/>
                <a:ea typeface="맑은 고딕" pitchFamily="50" charset="-127"/>
              </a:rPr>
              <a:t>클럭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 주기 이상을 필요로 하는 모두</a:t>
            </a:r>
            <a:endParaRPr lang="en-US" sz="1800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공유 리소스</a:t>
            </a:r>
            <a:r>
              <a:rPr lang="en-US" sz="1800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중재</a:t>
            </a:r>
            <a:r>
              <a:rPr lang="en-US" sz="180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lvl="2"/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루프 타이머</a:t>
            </a:r>
            <a:endParaRPr lang="en-US" sz="1800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sz="1800" dirty="0" smtClean="0">
                <a:latin typeface="맑은 고딕" pitchFamily="50" charset="-127"/>
                <a:ea typeface="맑은 고딕" pitchFamily="50" charset="-127"/>
              </a:rPr>
              <a:t>Wait</a:t>
            </a:r>
          </a:p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중요한 조합 경로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(combinational path)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길이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최적화 조합이 필요할 수 있음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단일 주기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Timed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루프 예제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단일 주기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Timed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루프를 사용하여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개의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틱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절감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847085" y="5029200"/>
            <a:ext cx="332174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dirty="0">
                <a:solidFill>
                  <a:schemeClr val="tx1"/>
                </a:solidFill>
              </a:rPr>
              <a:t>1 Tick </a:t>
            </a:r>
          </a:p>
          <a:p>
            <a:pPr algn="ctr" eaLnBrk="0" hangingPunc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dirty="0">
                <a:solidFill>
                  <a:schemeClr val="tx1"/>
                </a:solidFill>
              </a:rPr>
              <a:t>454 out of 5120 </a:t>
            </a:r>
            <a:r>
              <a:rPr lang="en-US" dirty="0" smtClean="0">
                <a:solidFill>
                  <a:schemeClr val="tx1"/>
                </a:solidFill>
              </a:rPr>
              <a:t>Slices 8</a:t>
            </a:r>
            <a:r>
              <a:rPr lang="en-US" dirty="0">
                <a:solidFill>
                  <a:schemeClr val="tx1"/>
                </a:solidFill>
              </a:rPr>
              <a:t>%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81000" y="5112603"/>
            <a:ext cx="33922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dirty="0">
                <a:solidFill>
                  <a:schemeClr val="tx1"/>
                </a:solidFill>
              </a:rPr>
              <a:t>6 Ticks</a:t>
            </a:r>
          </a:p>
          <a:p>
            <a:pPr algn="ctr" eaLnBrk="0" hangingPunct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dirty="0">
                <a:solidFill>
                  <a:schemeClr val="tx1"/>
                </a:solidFill>
              </a:rPr>
              <a:t>512 out of 5120 </a:t>
            </a:r>
            <a:r>
              <a:rPr lang="en-US" dirty="0" smtClean="0">
                <a:solidFill>
                  <a:schemeClr val="tx1"/>
                </a:solidFill>
              </a:rPr>
              <a:t>Slices 10%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737" y="2445603"/>
            <a:ext cx="3352800" cy="2611438"/>
          </a:xfrm>
          <a:prstGeom prst="rect">
            <a:avLst/>
          </a:prstGeom>
          <a:noFill/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00513" y="2395538"/>
            <a:ext cx="4814887" cy="2557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조합 경로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(Combinatorial Path)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회로를 통한 전파 지연으로 제한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총 조합 경로 전파가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1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클럭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주기보다 오래 걸리면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컴파일링은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실패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경로의 길이를 사전에 판단할 수 없음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단일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Timed Loop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사용하기 전에 가능한 한 많이 경로를 줄임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ular Callout 6"/>
          <p:cNvSpPr/>
          <p:nvPr/>
        </p:nvSpPr>
        <p:spPr bwMode="auto">
          <a:xfrm>
            <a:off x="2743200" y="1600200"/>
            <a:ext cx="3657600" cy="3200400"/>
          </a:xfrm>
          <a:prstGeom prst="wedgeRoundRectCallout">
            <a:avLst/>
          </a:prstGeom>
          <a:solidFill>
            <a:schemeClr val="accent6"/>
          </a:solidFill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단일주기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Timed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루프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br>
              <a:rPr lang="en-US" altLang="ko-KR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안의 조합 경로가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너무 길다면 어떻게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줄일 수 있습니까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최적화 조합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1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86593" y="1514475"/>
            <a:ext cx="5370813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최적화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조합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Content Placeholder 6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91414" y="1514475"/>
            <a:ext cx="5761172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최적화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조합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05000" y="1514475"/>
            <a:ext cx="4929292" cy="4669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최적화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조합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이전에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9%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로 줄어든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 더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효율적일까요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?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/>
          </a:p>
        </p:txBody>
      </p:sp>
      <p:pic>
        <p:nvPicPr>
          <p:cNvPr id="6" name="Picture 2" descr="\\nirvana\CustEd\Exchange\Inside CustEd\Matt Otis\CompactRIO Fundamentals\Screenshots\FPGA Optimization Example\Remove Division.bmp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038600" y="1752600"/>
            <a:ext cx="4724400" cy="382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최적화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조합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코드를 단일 주기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Timed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루프로 대체하여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단일 주기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Timed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루프가 사용하여 감소된 리소스를 활용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매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5000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틱마다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한 번씩 코드만 업데이트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Case 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구조를 사용하여</a:t>
            </a:r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 5000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번 반복만 업데이트</a:t>
            </a:r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단일 주기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T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imed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루프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밖으로 아날로그 출력 업데이트를 위치시켜야 함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Look-Up Table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은 전체 클럭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틱을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이용하며 출력을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파이프라이닝해야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함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루프 속도 벤치마킹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루프 안의 최대 속도로 제한되는 루프 속도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코드 실행 속도와 두 번의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틱으로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제한되는 최대 루프 속도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1 Tick = 1 Clock cycle</a:t>
            </a:r>
          </a:p>
          <a:p>
            <a:pPr lvl="2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클럭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주기는 컴파일 속도에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따라 다름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기본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40 MHz)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029200" y="3326970"/>
            <a:ext cx="3267075" cy="2549956"/>
          </a:xfrm>
          <a:prstGeom prst="rect">
            <a:avLst/>
          </a:prstGeom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nirvana\CustEd\Exchange\Inside CustEd\Matt Otis\CompactRIO Fundamentals\Screenshots\FPGA Optimization Example\SCTL.bm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09800" y="1524000"/>
            <a:ext cx="6770874" cy="4572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최적화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조합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33400" y="1514475"/>
            <a:ext cx="1676400" cy="4286250"/>
          </a:xfrm>
        </p:spPr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본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8%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E.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고급 최적화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본 코스 범위 밖의 내용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회로가 생성되는 방법에 대한 깊은 지식 필요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중재와 같은 복합 기능 다룸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자료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2667000" cy="3962400"/>
          </a:xfrm>
        </p:spPr>
        <p:txBody>
          <a:bodyPr/>
          <a:lstStyle/>
          <a:p>
            <a:pPr lvl="1">
              <a:lnSpc>
                <a:spcPct val="80000"/>
              </a:lnSpc>
              <a:spcBef>
                <a:spcPct val="50000"/>
              </a:spcBef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속도와 크기에서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 VI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최적화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>
              <a:lnSpc>
                <a:spcPct val="80000"/>
              </a:lnSpc>
              <a:spcBef>
                <a:spcPct val="50000"/>
              </a:spcBef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와 함수 세부사항</a:t>
            </a:r>
            <a:endParaRPr lang="en-US" b="1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/>
          </a:p>
        </p:txBody>
      </p:sp>
      <p:pic>
        <p:nvPicPr>
          <p:cNvPr id="6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3200671" y="2133600"/>
            <a:ext cx="5562329" cy="3973765"/>
          </a:xfrm>
          <a:prstGeom prst="rect">
            <a:avLst/>
          </a:prstGeom>
          <a:noFill/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i="1" dirty="0" smtClean="0">
                <a:latin typeface="맑은 고딕" pitchFamily="50" charset="-127"/>
                <a:ea typeface="맑은 고딕" pitchFamily="50" charset="-127"/>
              </a:rPr>
              <a:t>LabVIEW FPGA Help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토픽을 참조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:</a:t>
            </a:r>
            <a:endParaRPr lang="en-US" i="1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요약 퀴즈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317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보기 중</a:t>
            </a:r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 FPGA 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최적화 기법은</a:t>
            </a:r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?</a:t>
            </a:r>
          </a:p>
          <a:p>
            <a:pPr marL="911225" lvl="1" indent="-457200">
              <a:buFont typeface="+mj-lt"/>
              <a:buAutoNum type="alphaLcPeriod"/>
            </a:pP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프런트 패널의 </a:t>
            </a:r>
            <a:r>
              <a:rPr lang="ko-KR" altLang="en-US" sz="1800" dirty="0" err="1" smtClean="0">
                <a:latin typeface="맑은 고딕" pitchFamily="50" charset="-127"/>
                <a:ea typeface="맑은 고딕" pitchFamily="50" charset="-127"/>
              </a:rPr>
              <a:t>어레이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 제거</a:t>
            </a:r>
            <a:endParaRPr lang="en-US" sz="1800" dirty="0" smtClean="0">
              <a:latin typeface="맑은 고딕" pitchFamily="50" charset="-127"/>
              <a:ea typeface="맑은 고딕" pitchFamily="50" charset="-127"/>
            </a:endParaRPr>
          </a:p>
          <a:p>
            <a:pPr marL="911225" lvl="1" indent="-457200">
              <a:buFont typeface="+mj-lt"/>
              <a:buAutoNum type="alphaLcPeriod"/>
            </a:pP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블록 다이어그램 크기 줄이기</a:t>
            </a:r>
            <a:endParaRPr lang="en-US" sz="1800" dirty="0" smtClean="0">
              <a:latin typeface="맑은 고딕" pitchFamily="50" charset="-127"/>
              <a:ea typeface="맑은 고딕" pitchFamily="50" charset="-127"/>
            </a:endParaRPr>
          </a:p>
          <a:p>
            <a:pPr marL="911225" lvl="1" indent="-457200">
              <a:buFont typeface="+mj-lt"/>
              <a:buAutoNum type="alphaLcPeriod"/>
            </a:pP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대량의 조합 경로를 </a:t>
            </a:r>
            <a:r>
              <a:rPr lang="ko-KR" altLang="en-US" sz="1800" dirty="0" err="1" smtClean="0">
                <a:latin typeface="맑은 고딕" pitchFamily="50" charset="-127"/>
                <a:ea typeface="맑은 고딕" pitchFamily="50" charset="-127"/>
              </a:rPr>
              <a:t>파이프라이닝</a:t>
            </a:r>
            <a:endParaRPr lang="en-US" sz="1800" dirty="0" smtClean="0">
              <a:latin typeface="맑은 고딕" pitchFamily="50" charset="-127"/>
              <a:ea typeface="맑은 고딕" pitchFamily="50" charset="-127"/>
            </a:endParaRPr>
          </a:p>
          <a:p>
            <a:pPr marL="911225" lvl="1" indent="-457200">
              <a:buFont typeface="+mj-lt"/>
              <a:buAutoNum type="alphaLcPeriod"/>
            </a:pPr>
            <a:r>
              <a:rPr lang="en-US" sz="1800" dirty="0" smtClean="0">
                <a:latin typeface="맑은 고딕" pitchFamily="50" charset="-127"/>
                <a:ea typeface="맑은 고딕" pitchFamily="50" charset="-127"/>
              </a:rPr>
              <a:t>Scale By Power of 2 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함수와 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n 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입력의 컨트롤 사용</a:t>
            </a:r>
            <a:endParaRPr lang="en-US" sz="1800" dirty="0" smtClean="0">
              <a:latin typeface="맑은 고딕" pitchFamily="50" charset="-127"/>
              <a:ea typeface="맑은 고딕" pitchFamily="50" charset="-127"/>
            </a:endParaRPr>
          </a:p>
          <a:p>
            <a:pPr marL="911225" lvl="1" indent="-457200">
              <a:buFont typeface="+mj-lt"/>
              <a:buAutoNum type="alphaLcPeriod"/>
            </a:pP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단일 주기 </a:t>
            </a:r>
            <a:r>
              <a:rPr lang="en-US" sz="1800" dirty="0" smtClean="0">
                <a:latin typeface="맑은 고딕" pitchFamily="50" charset="-127"/>
                <a:ea typeface="맑은 고딕" pitchFamily="50" charset="-127"/>
              </a:rPr>
              <a:t>Timed 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루프로 모든 루프 대체</a:t>
            </a:r>
            <a:endParaRPr lang="en-US" sz="18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단일 주기 </a:t>
            </a:r>
            <a:r>
              <a:rPr lang="en-US" altLang="ko-KR" sz="2200" dirty="0" smtClean="0">
                <a:latin typeface="맑은 고딕" pitchFamily="50" charset="-127"/>
                <a:ea typeface="맑은 고딕" pitchFamily="50" charset="-127"/>
              </a:rPr>
              <a:t>Timed 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루프가 보다 작은 </a:t>
            </a:r>
            <a:r>
              <a:rPr lang="en-US" altLang="ko-KR" sz="2200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공간을 생성하고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한 번의 </a:t>
            </a:r>
            <a:r>
              <a:rPr lang="ko-KR" altLang="en-US" sz="2200" dirty="0" err="1" smtClean="0">
                <a:latin typeface="맑은 고딕" pitchFamily="50" charset="-127"/>
                <a:ea typeface="맑은 고딕" pitchFamily="50" charset="-127"/>
              </a:rPr>
              <a:t>클럭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200" dirty="0" err="1" smtClean="0">
                <a:latin typeface="맑은 고딕" pitchFamily="50" charset="-127"/>
                <a:ea typeface="맑은 고딕" pitchFamily="50" charset="-127"/>
              </a:rPr>
              <a:t>틱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 내에서 실행하는 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방법은 무엇일까요</a:t>
            </a:r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?</a:t>
            </a:r>
            <a:endParaRPr lang="en-US" sz="2200" dirty="0" smtClean="0">
              <a:latin typeface="맑은 고딕" pitchFamily="50" charset="-127"/>
              <a:ea typeface="맑은 고딕" pitchFamily="50" charset="-127"/>
            </a:endParaRPr>
          </a:p>
          <a:p>
            <a:pPr marL="911225" lvl="1" indent="-457200">
              <a:buFont typeface="+mj-lt"/>
              <a:buAutoNum type="alphaLcPeriod"/>
            </a:pP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사용하지 않을 때 기타 </a:t>
            </a:r>
            <a:r>
              <a:rPr lang="en-US" sz="1800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의 로직 함수를 사용</a:t>
            </a:r>
            <a:endParaRPr lang="en-US" sz="1800" dirty="0" smtClean="0">
              <a:latin typeface="맑은 고딕" pitchFamily="50" charset="-127"/>
              <a:ea typeface="맑은 고딕" pitchFamily="50" charset="-127"/>
            </a:endParaRPr>
          </a:p>
          <a:p>
            <a:pPr marL="911225" lvl="1" indent="-457200">
              <a:buFont typeface="+mj-lt"/>
              <a:buAutoNum type="alphaLcPeriod"/>
            </a:pP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활성화 체인</a:t>
            </a:r>
            <a:r>
              <a:rPr lang="en-US" sz="18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오버헤드 제거</a:t>
            </a:r>
            <a:endParaRPr lang="en-US" sz="1800" dirty="0" smtClean="0">
              <a:latin typeface="맑은 고딕" pitchFamily="50" charset="-127"/>
              <a:ea typeface="맑은 고딕" pitchFamily="50" charset="-127"/>
            </a:endParaRPr>
          </a:p>
          <a:p>
            <a:pPr marL="911225" lvl="1" indent="-457200">
              <a:buFont typeface="+mj-lt"/>
              <a:buAutoNum type="alphaLcPeriod"/>
            </a:pPr>
            <a:r>
              <a:rPr lang="en-US" sz="1800" dirty="0" smtClean="0">
                <a:latin typeface="맑은 고딕" pitchFamily="50" charset="-127"/>
                <a:ea typeface="맑은 고딕" pitchFamily="50" charset="-127"/>
              </a:rPr>
              <a:t>RT 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컨트롤러에서 처리하도록 데이터 전달</a:t>
            </a:r>
            <a:endParaRPr lang="en-US" sz="1800" dirty="0" smtClean="0">
              <a:latin typeface="맑은 고딕" pitchFamily="50" charset="-127"/>
              <a:ea typeface="맑은 고딕" pitchFamily="50" charset="-127"/>
            </a:endParaRPr>
          </a:p>
          <a:p>
            <a:pPr marL="911225" lvl="1" indent="-457200">
              <a:buFont typeface="+mj-lt"/>
              <a:buAutoNum type="alphaLcPeriod"/>
            </a:pP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일부 함수 </a:t>
            </a:r>
            <a:r>
              <a:rPr lang="ko-KR" altLang="en-US" sz="1800" dirty="0" err="1" smtClean="0">
                <a:latin typeface="맑은 고딕" pitchFamily="50" charset="-127"/>
                <a:ea typeface="맑은 고딕" pitchFamily="50" charset="-127"/>
              </a:rPr>
              <a:t>스킵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(skip)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 및 불완전 기능 이용</a:t>
            </a:r>
            <a:endParaRPr lang="en-US" sz="1800" dirty="0" smtClean="0">
              <a:latin typeface="맑은 고딕" pitchFamily="50" charset="-127"/>
              <a:ea typeface="맑은 고딕" pitchFamily="50" charset="-127"/>
            </a:endParaRPr>
          </a:p>
          <a:p>
            <a:pPr marL="682625" lvl="1" indent="-457200">
              <a:buFont typeface="+mj-lt"/>
              <a:buAutoNum type="alphaLcPeriod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루프 속도 벤치마킹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각 반복을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타임스탬핑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차이 계산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추후에 벤치마킹 코드 제거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타임스탬프 측정은 병렬로 수행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실행 속도에 영향주지 않음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410200" y="3753124"/>
            <a:ext cx="2876191" cy="219047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크기 벤치마킹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컴파일 요약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BUFGMUXs—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클럭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넷에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포탈로서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FF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클럭킹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IOBs—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입력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출력 블록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3"/>
            <a:r>
              <a:rPr lang="en-US" dirty="0" err="1" smtClean="0">
                <a:latin typeface="맑은 고딕" pitchFamily="50" charset="-127"/>
                <a:ea typeface="맑은 고딕" pitchFamily="50" charset="-127"/>
              </a:rPr>
              <a:t>LOCed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IOBs—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항상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100%</a:t>
            </a:r>
          </a:p>
          <a:p>
            <a:pPr lvl="2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MULT18X18s—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멀티플라이어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SLICEs—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룩업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테이블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(LUT)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과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플립플롭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(FF)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조합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3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컴파일 요약에 가장 중요한 계량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(metric)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/>
          </a:p>
        </p:txBody>
      </p:sp>
      <p:pic>
        <p:nvPicPr>
          <p:cNvPr id="11" name="Picture 2" descr="\\nirvana\CustEd\Exchange\Inside CustEd\Matt Otis\CompactRIO Fundamentals\Screenshots\Exercise 5-1\Original PNG Images\FPGA Optimization - Eliminate FP Array - Compile Repor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1665905"/>
            <a:ext cx="3505200" cy="24488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속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도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벤치마킹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클럭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속도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요청 받은 속도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—FPGA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타임베이스의 속도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이론상 최대 속도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—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에러 생성 없이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가 가능한 최대 속도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이론상 최대 속도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 </a:t>
            </a:r>
            <a:br>
              <a:rPr lang="en-US" dirty="0" smtClean="0">
                <a:latin typeface="맑은 고딕" pitchFamily="50" charset="-127"/>
                <a:ea typeface="맑은 고딕" pitchFamily="50" charset="-127"/>
              </a:rPr>
            </a:b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&lt;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요청 받은 속도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컴파일 실패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3" name="Picture 2" descr="\\nirvana\CustEd\Exchange\Inside CustEd\Matt Otis\CompactRIO Fundamentals\Screenshots\Exercise 5-1\Original PNG Images\FPGA Optimization - Eliminate FP Array - Compile Report.pn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038599" y="3200400"/>
            <a:ext cx="4914261" cy="2819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18&quot;&gt;&lt;property id=&quot;20148&quot; value=&quot;5&quot;/&gt;&lt;property id=&quot;20300&quot; value=&quot;Slide 67 - &amp;quot;Summary Quiz&amp;quot;&quot;/&gt;&lt;property id=&quot;20307&quot; value=&quot;260&quot;/&gt;&lt;/object&gt;&lt;object type=&quot;3&quot; unique_id=&quot;10168&quot;&gt;&lt;property id=&quot;20148&quot; value=&quot;5&quot;/&gt;&lt;property id=&quot;20300&quot; value=&quot;Slide 1 - &amp;quot;Lesson 5: FPGA Optimization&amp;quot;&quot;/&gt;&lt;property id=&quot;20307&quot; value=&quot;298&quot;/&gt;&lt;/object&gt;&lt;object type=&quot;3&quot; unique_id=&quot;10170&quot;&gt;&lt;property id=&quot;20148&quot; value=&quot;5&quot;/&gt;&lt;property id=&quot;20300&quot; value=&quot;Slide 2 - &amp;quot;A. Optimization Techniques&amp;quot;&quot;/&gt;&lt;property id=&quot;20307&quot; value=&quot;300&quot;/&gt;&lt;/object&gt;&lt;object type=&quot;3&quot; unique_id=&quot;10171&quot;&gt;&lt;property id=&quot;20148&quot; value=&quot;5&quot;/&gt;&lt;property id=&quot;20300&quot; value=&quot;Slide 3 - &amp;quot;A. Optimization Techniques&amp;quot;&quot;/&gt;&lt;property id=&quot;20307&quot; value=&quot;301&quot;/&gt;&lt;/object&gt;&lt;object type=&quot;3&quot; unique_id=&quot;10172&quot;&gt;&lt;property id=&quot;20148&quot; value=&quot;5&quot;/&gt;&lt;property id=&quot;20300&quot; value=&quot;Slide 4 - &amp;quot;B. Benchmarking FPGA VIs&amp;quot;&quot;/&gt;&lt;property id=&quot;20307&quot; value=&quot;363&quot;/&gt;&lt;/object&gt;&lt;object type=&quot;3&quot; unique_id=&quot;10173&quot;&gt;&lt;property id=&quot;20148&quot; value=&quot;5&quot;/&gt;&lt;property id=&quot;20300&quot; value=&quot;Slide 5 - &amp;quot;B. Benchmarking FPGA VIs&amp;quot;&quot;/&gt;&lt;property id=&quot;20307&quot; value=&quot;356&quot;/&gt;&lt;/object&gt;&lt;object type=&quot;3&quot; unique_id=&quot;10174&quot;&gt;&lt;property id=&quot;20148&quot; value=&quot;5&quot;/&gt;&lt;property id=&quot;20300&quot; value=&quot;Slide 6 - &amp;quot;B. Benchmarking FPGA VIs&amp;quot;&quot;/&gt;&lt;property id=&quot;20307&quot; value=&quot;377&quot;/&gt;&lt;/object&gt;&lt;object type=&quot;3&quot; unique_id=&quot;10175&quot;&gt;&lt;property id=&quot;20148&quot; value=&quot;5&quot;/&gt;&lt;property id=&quot;20300&quot; value=&quot;Slide 7 - &amp;quot;B. Benchmarking FPGA VIs&amp;quot;&quot;/&gt;&lt;property id=&quot;20307&quot; value=&quot;357&quot;/&gt;&lt;/object&gt;&lt;object type=&quot;3&quot; unique_id=&quot;10176&quot;&gt;&lt;property id=&quot;20148&quot; value=&quot;5&quot;/&gt;&lt;property id=&quot;20300&quot; value=&quot;Slide 8 - &amp;quot;B. Benchmarking FPGA VIs&amp;quot;&quot;/&gt;&lt;property id=&quot;20307&quot; value=&quot;355&quot;/&gt;&lt;/object&gt;&lt;object type=&quot;3&quot; unique_id=&quot;10177&quot;&gt;&lt;property id=&quot;20148&quot; value=&quot;5&quot;/&gt;&lt;property id=&quot;20300&quot; value=&quot;Slide 9 - &amp;quot;B. Benchmarking FPGA VIs&amp;quot;&quot;/&gt;&lt;property id=&quot;20307&quot; value=&quot;358&quot;/&gt;&lt;/object&gt;&lt;object type=&quot;3&quot; unique_id=&quot;10178&quot;&gt;&lt;property id=&quot;20148&quot; value=&quot;5&quot;/&gt;&lt;property id=&quot;20300&quot; value=&quot;Slide 10 - &amp;quot;C. Basic Optimizations&amp;quot;&quot;/&gt;&lt;property id=&quot;20307&quot; value=&quot;303&quot;/&gt;&lt;/object&gt;&lt;object type=&quot;3&quot; unique_id=&quot;10179&quot;&gt;&lt;property id=&quot;20148&quot; value=&quot;5&quot;/&gt;&lt;property id=&quot;20300&quot; value=&quot;Slide 11 - &amp;quot;C. Basic Optimizations&amp;quot;&quot;/&gt;&lt;property id=&quot;20307&quot; value=&quot;364&quot;/&gt;&lt;/object&gt;&lt;object type=&quot;3&quot; unique_id=&quot;10180&quot;&gt;&lt;property id=&quot;20148&quot; value=&quot;5&quot;/&gt;&lt;property id=&quot;20300&quot; value=&quot;Slide 12 - &amp;quot;C. Basic Optimizations&amp;quot;&quot;/&gt;&lt;property id=&quot;20307&quot; value=&quot;302&quot;/&gt;&lt;/object&gt;&lt;object type=&quot;3&quot; unique_id=&quot;10181&quot;&gt;&lt;property id=&quot;20148&quot; value=&quot;5&quot;/&gt;&lt;property id=&quot;20300&quot; value=&quot;Slide 13 - &amp;quot;C. Basic Optimizations&amp;quot;&quot;/&gt;&lt;property id=&quot;20307&quot; value=&quot;341&quot;/&gt;&lt;/object&gt;&lt;object type=&quot;3&quot; unique_id=&quot;10183&quot;&gt;&lt;property id=&quot;20148&quot; value=&quot;5&quot;/&gt;&lt;property id=&quot;20300&quot; value=&quot;Slide 14 - &amp;quot;C. Basic Optimizations&amp;quot;&quot;/&gt;&lt;property id=&quot;20307&quot; value=&quot;347&quot;/&gt;&lt;/object&gt;&lt;object type=&quot;3&quot; unique_id=&quot;10184&quot;&gt;&lt;property id=&quot;20148&quot; value=&quot;5&quot;/&gt;&lt;property id=&quot;20300&quot; value=&quot;Slide 15 - &amp;quot;C. Basic Optimizations&amp;quot;&quot;/&gt;&lt;property id=&quot;20307&quot; value=&quot;342&quot;/&gt;&lt;/object&gt;&lt;object type=&quot;3&quot; unique_id=&quot;10185&quot;&gt;&lt;property id=&quot;20148&quot; value=&quot;5&quot;/&gt;&lt;property id=&quot;20300&quot; value=&quot;Slide 16 - &amp;quot;C. Basic Optimizations&amp;quot;&quot;/&gt;&lt;property id=&quot;20307&quot; value=&quot;305&quot;/&gt;&lt;/object&gt;&lt;object type=&quot;3&quot; unique_id=&quot;10186&quot;&gt;&lt;property id=&quot;20148&quot; value=&quot;5&quot;/&gt;&lt;property id=&quot;20300&quot; value=&quot;Slide 17 - &amp;quot;C. Basic Optimizations&amp;quot;&quot;/&gt;&lt;property id=&quot;20307&quot; value=&quot;306&quot;/&gt;&lt;/object&gt;&lt;object type=&quot;3&quot; unique_id=&quot;10187&quot;&gt;&lt;property id=&quot;20148&quot; value=&quot;5&quot;/&gt;&lt;property id=&quot;20300&quot; value=&quot;Slide 18 - &amp;quot;C. Basic Optimizations&amp;quot;&quot;/&gt;&lt;property id=&quot;20307&quot; value=&quot;359&quot;/&gt;&lt;/object&gt;&lt;object type=&quot;3&quot; unique_id=&quot;10188&quot;&gt;&lt;property id=&quot;20148&quot; value=&quot;5&quot;/&gt;&lt;property id=&quot;20300&quot; value=&quot;Slide 19 - &amp;quot;C. Basic Optimizations&amp;quot;&quot;/&gt;&lt;property id=&quot;20307&quot; value=&quot;369&quot;/&gt;&lt;/object&gt;&lt;object type=&quot;3&quot; unique_id=&quot;10189&quot;&gt;&lt;property id=&quot;20148&quot; value=&quot;5&quot;/&gt;&lt;property id=&quot;20300&quot; value=&quot;Slide 20 - &amp;quot;C. Basic Optimizations&amp;quot;&quot;/&gt;&lt;property id=&quot;20307&quot; value=&quot;310&quot;/&gt;&lt;/object&gt;&lt;object type=&quot;3&quot; unique_id=&quot;10190&quot;&gt;&lt;property id=&quot;20148&quot; value=&quot;5&quot;/&gt;&lt;property id=&quot;20300&quot; value=&quot;Slide 21 - &amp;quot;C. Basic Optimizations&amp;quot;&quot;/&gt;&lt;property id=&quot;20307&quot; value=&quot;344&quot;/&gt;&lt;/object&gt;&lt;object type=&quot;3&quot; unique_id=&quot;10191&quot;&gt;&lt;property id=&quot;20148&quot; value=&quot;5&quot;/&gt;&lt;property id=&quot;20300&quot; value=&quot;Slide 22 - &amp;quot;C. Basic Optimizations&amp;quot;&quot;/&gt;&lt;property id=&quot;20307&quot; value=&quot;345&quot;/&gt;&lt;/object&gt;&lt;object type=&quot;3&quot; unique_id=&quot;10192&quot;&gt;&lt;property id=&quot;20148&quot; value=&quot;5&quot;/&gt;&lt;property id=&quot;20300&quot; value=&quot;Slide 23 - &amp;quot;C. Basic Optimizations&amp;quot;&quot;/&gt;&lt;property id=&quot;20307&quot; value=&quot;346&quot;/&gt;&lt;/object&gt;&lt;object type=&quot;3&quot; unique_id=&quot;10193&quot;&gt;&lt;property id=&quot;20148&quot; value=&quot;5&quot;/&gt;&lt;property id=&quot;20300&quot; value=&quot;Slide 24 - &amp;quot;C. Basic Optimizations&amp;quot;&quot;/&gt;&lt;property id=&quot;20307&quot; value=&quot;365&quot;/&gt;&lt;/object&gt;&lt;object type=&quot;3&quot; unique_id=&quot;10194&quot;&gt;&lt;property id=&quot;20148&quot; value=&quot;5&quot;/&gt;&lt;property id=&quot;20300&quot; value=&quot;Slide 25 - &amp;quot;C. Basic Optimizations&amp;quot;&quot;/&gt;&lt;property id=&quot;20307&quot; value=&quot;361&quot;/&gt;&lt;/object&gt;&lt;object type=&quot;3&quot; unique_id=&quot;10195&quot;&gt;&lt;property id=&quot;20148&quot; value=&quot;5&quot;/&gt;&lt;property id=&quot;20300&quot; value=&quot;Slide 26 - &amp;quot;C. Basic Optimizations&amp;quot;&quot;/&gt;&lt;property id=&quot;20307&quot; value=&quot;311&quot;/&gt;&lt;/object&gt;&lt;object type=&quot;3&quot; unique_id=&quot;10196&quot;&gt;&lt;property id=&quot;20148&quot; value=&quot;5&quot;/&gt;&lt;property id=&quot;20300&quot; value=&quot;Slide 27 - &amp;quot;C. Basic Optimizations&amp;quot;&quot;/&gt;&lt;property id=&quot;20307&quot; value=&quot;348&quot;/&gt;&lt;/object&gt;&lt;object type=&quot;3&quot; unique_id=&quot;10197&quot;&gt;&lt;property id=&quot;20148&quot; value=&quot;5&quot;/&gt;&lt;property id=&quot;20300&quot; value=&quot;Slide 28 - &amp;quot;C. Basic Optimizations&amp;quot;&quot;/&gt;&lt;property id=&quot;20307&quot; value=&quot;337&quot;/&gt;&lt;/object&gt;&lt;object type=&quot;3&quot; unique_id=&quot;10198&quot;&gt;&lt;property id=&quot;20148&quot; value=&quot;5&quot;/&gt;&lt;property id=&quot;20300&quot; value=&quot;Slide 29 - &amp;quot;C. Basic Optimizations&amp;quot;&quot;/&gt;&lt;property id=&quot;20307&quot; value=&quot;338&quot;/&gt;&lt;/object&gt;&lt;object type=&quot;3&quot; unique_id=&quot;10199&quot;&gt;&lt;property id=&quot;20148&quot; value=&quot;5&quot;/&gt;&lt;property id=&quot;20300&quot; value=&quot;Slide 30 - &amp;quot;C. Basic Optimizations&amp;quot;&quot;/&gt;&lt;property id=&quot;20307&quot; value=&quot;339&quot;/&gt;&lt;/object&gt;&lt;object type=&quot;3&quot; unique_id=&quot;10200&quot;&gt;&lt;property id=&quot;20148&quot; value=&quot;5&quot;/&gt;&lt;property id=&quot;20300&quot; value=&quot;Slide 31 - &amp;quot;D. Architecture Optimizations&amp;quot;&quot;/&gt;&lt;property id=&quot;20307&quot; value=&quot;366&quot;/&gt;&lt;/object&gt;&lt;object type=&quot;3&quot; unique_id=&quot;10201&quot;&gt;&lt;property id=&quot;20148&quot; value=&quot;5&quot;/&gt;&lt;property id=&quot;20300&quot; value=&quot;Slide 32 - &amp;quot;D. Architecture Optimizations&amp;quot;&quot;/&gt;&lt;property id=&quot;20307&quot; value=&quot;340&quot;/&gt;&lt;/object&gt;&lt;object type=&quot;3&quot; unique_id=&quot;10202&quot;&gt;&lt;property id=&quot;20148&quot; value=&quot;5&quot;/&gt;&lt;property id=&quot;20300&quot; value=&quot;Slide 33 - &amp;quot;D. Architecture Optimizations&amp;quot;&quot;/&gt;&lt;property id=&quot;20307&quot; value=&quot;313&quot;/&gt;&lt;/object&gt;&lt;object type=&quot;3&quot; unique_id=&quot;10203&quot;&gt;&lt;property id=&quot;20148&quot; value=&quot;5&quot;/&gt;&lt;property id=&quot;20300&quot; value=&quot;Slide 34 - &amp;quot;D. Architecture Optimizations&amp;quot;&quot;/&gt;&lt;property id=&quot;20307&quot; value=&quot;315&quot;/&gt;&lt;/object&gt;&lt;object type=&quot;3&quot; unique_id=&quot;10204&quot;&gt;&lt;property id=&quot;20148&quot; value=&quot;5&quot;/&gt;&lt;property id=&quot;20300&quot; value=&quot;Slide 35 - &amp;quot;D. Architecture Optimizations&amp;quot;&quot;/&gt;&lt;property id=&quot;20307&quot; value=&quot;316&quot;/&gt;&lt;/object&gt;&lt;object type=&quot;3&quot; unique_id=&quot;10205&quot;&gt;&lt;property id=&quot;20148&quot; value=&quot;5&quot;/&gt;&lt;property id=&quot;20300&quot; value=&quot;Slide 36 - &amp;quot;D. Architecture Optimizations&amp;quot;&quot;/&gt;&lt;property id=&quot;20307&quot; value=&quot;317&quot;/&gt;&lt;/object&gt;&lt;object type=&quot;3&quot; unique_id=&quot;10206&quot;&gt;&lt;property id=&quot;20148&quot; value=&quot;5&quot;/&gt;&lt;property id=&quot;20300&quot; value=&quot;Slide 37 - &amp;quot;D. Architecture Optimizations&amp;quot;&quot;/&gt;&lt;property id=&quot;20307&quot; value=&quot;378&quot;/&gt;&lt;/object&gt;&lt;object type=&quot;3&quot; unique_id=&quot;10207&quot;&gt;&lt;property id=&quot;20148&quot; value=&quot;5&quot;/&gt;&lt;property id=&quot;20300&quot; value=&quot;Slide 38 - &amp;quot;D. Architecture Optimizations&amp;quot;&quot;/&gt;&lt;property id=&quot;20307&quot; value=&quot;314&quot;/&gt;&lt;/object&gt;&lt;object type=&quot;3&quot; unique_id=&quot;10208&quot;&gt;&lt;property id=&quot;20148&quot; value=&quot;5&quot;/&gt;&lt;property id=&quot;20300&quot; value=&quot;Slide 39 - &amp;quot;D. Architecture Optimizations&amp;quot;&quot;/&gt;&lt;property id=&quot;20307&quot; value=&quot;318&quot;/&gt;&lt;/object&gt;&lt;object type=&quot;3&quot; unique_id=&quot;10209&quot;&gt;&lt;property id=&quot;20148&quot; value=&quot;5&quot;/&gt;&lt;property id=&quot;20300&quot; value=&quot;Slide 40 - &amp;quot;Pipelining&amp;quot;&quot;/&gt;&lt;property id=&quot;20307&quot; value=&quot;319&quot;/&gt;&lt;/object&gt;&lt;object type=&quot;3&quot; unique_id=&quot;10210&quot;&gt;&lt;property id=&quot;20148&quot; value=&quot;5&quot;/&gt;&lt;property id=&quot;20300&quot; value=&quot;Slide 41 - &amp;quot;D. Architecture Optimizations&amp;quot;&quot;/&gt;&lt;property id=&quot;20307&quot; value=&quot;376&quot;/&gt;&lt;/object&gt;&lt;object type=&quot;3&quot; unique_id=&quot;10211&quot;&gt;&lt;property id=&quot;20148&quot; value=&quot;5&quot;/&gt;&lt;property id=&quot;20300&quot; value=&quot;Slide 42 - &amp;quot;Pipelining&amp;amp;#x09;&amp;quot;&quot;/&gt;&lt;property id=&quot;20307&quot; value=&quot;379&quot;/&gt;&lt;/object&gt;&lt;object type=&quot;3&quot; unique_id=&quot;10212&quot;&gt;&lt;property id=&quot;20148&quot; value=&quot;5&quot;/&gt;&lt;property id=&quot;20300&quot; value=&quot;Slide 43 - &amp;quot;Pipelining&amp;quot;&quot;/&gt;&lt;property id=&quot;20307&quot; value=&quot;371&quot;/&gt;&lt;/object&gt;&lt;object type=&quot;3&quot; unique_id=&quot;10213&quot;&gt;&lt;property id=&quot;20148&quot; value=&quot;5&quot;/&gt;&lt;property id=&quot;20300&quot; value=&quot;Slide 44 - &amp;quot;Pipelining&amp;quot;&quot;/&gt;&lt;property id=&quot;20307&quot; value=&quot;372&quot;/&gt;&lt;/object&gt;&lt;object type=&quot;3&quot; unique_id=&quot;10214&quot;&gt;&lt;property id=&quot;20148&quot; value=&quot;5&quot;/&gt;&lt;property id=&quot;20300&quot; value=&quot;Slide 45 - &amp;quot;Pipelining&amp;quot;&quot;/&gt;&lt;property id=&quot;20307&quot; value=&quot;374&quot;/&gt;&lt;/object&gt;&lt;object type=&quot;3&quot; unique_id=&quot;10215&quot;&gt;&lt;property id=&quot;20148&quot; value=&quot;5&quot;/&gt;&lt;property id=&quot;20300&quot; value=&quot;Slide 46 - &amp;quot;Pipelining&amp;quot;&quot;/&gt;&lt;property id=&quot;20307&quot; value=&quot;320&quot;/&gt;&lt;/object&gt;&lt;object type=&quot;3&quot; unique_id=&quot;10216&quot;&gt;&lt;property id=&quot;20148&quot; value=&quot;5&quot;/&gt;&lt;property id=&quot;20300&quot; value=&quot;Slide 47 - &amp;quot;D. Architecture Optimizations&amp;quot;&quot;/&gt;&lt;property id=&quot;20307&quot; value=&quot;321&quot;/&gt;&lt;/object&gt;&lt;object type=&quot;3&quot; unique_id=&quot;10217&quot;&gt;&lt;property id=&quot;20148&quot; value=&quot;5&quot;/&gt;&lt;property id=&quot;20300&quot; value=&quot;Slide 48 - &amp;quot;D. Architecture Optimizations&amp;quot;&quot;/&gt;&lt;property id=&quot;20307&quot; value=&quot;322&quot;/&gt;&lt;/object&gt;&lt;object type=&quot;3&quot; unique_id=&quot;10218&quot;&gt;&lt;property id=&quot;20148&quot; value=&quot;5&quot;/&gt;&lt;property id=&quot;20300&quot; value=&quot;Slide 49 - &amp;quot;D. Architecture Optimizations&amp;quot;&quot;/&gt;&lt;property id=&quot;20307&quot; value=&quot;323&quot;/&gt;&lt;/object&gt;&lt;object type=&quot;3&quot; unique_id=&quot;10219&quot;&gt;&lt;property id=&quot;20148&quot; value=&quot;5&quot;/&gt;&lt;property id=&quot;20300&quot; value=&quot;Slide 50&quot;/&gt;&lt;property id=&quot;20307&quot; value=&quot;324&quot;/&gt;&lt;/object&gt;&lt;object type=&quot;3&quot; unique_id=&quot;10220&quot;&gt;&lt;property id=&quot;20148&quot; value=&quot;5&quot;/&gt;&lt;property id=&quot;20300&quot; value=&quot;Slide 51 - &amp;quot;D. Architecture Optimizations&amp;quot;&quot;/&gt;&lt;property id=&quot;20307&quot; value=&quot;349&quot;/&gt;&lt;/object&gt;&lt;object type=&quot;3&quot; unique_id=&quot;10221&quot;&gt;&lt;property id=&quot;20148&quot; value=&quot;5&quot;/&gt;&lt;property id=&quot;20300&quot; value=&quot;Slide 52 - &amp;quot;Single Cycle Timed Loop&amp;quot;&quot;/&gt;&lt;property id=&quot;20307&quot; value=&quot;350&quot;/&gt;&lt;/object&gt;&lt;object type=&quot;3&quot; unique_id=&quot;10222&quot;&gt;&lt;property id=&quot;20148&quot; value=&quot;5&quot;/&gt;&lt;property id=&quot;20300&quot; value=&quot;Slide 53 - &amp;quot;Single Cycle Timed Loop&amp;quot;&quot;/&gt;&lt;property id=&quot;20307&quot; value=&quot;326&quot;/&gt;&lt;/object&gt;&lt;object type=&quot;3&quot; unique_id=&quot;10223&quot;&gt;&lt;property id=&quot;20148&quot; value=&quot;5&quot;/&gt;&lt;property id=&quot;20300&quot; value=&quot;Slide 54 - &amp;quot;Single Cycle Timed Loop&amp;quot;&quot;/&gt;&lt;property id=&quot;20307&quot; value=&quot;327&quot;/&gt;&lt;/object&gt;&lt;object type=&quot;3&quot; unique_id=&quot;10224&quot;&gt;&lt;property id=&quot;20148&quot; value=&quot;5&quot;/&gt;&lt;property id=&quot;20300&quot; value=&quot;Slide 55 - &amp;quot;Single Cycle Timed Loop&amp;quot;&quot;/&gt;&lt;property id=&quot;20307&quot; value=&quot;351&quot;/&gt;&lt;/object&gt;&lt;object type=&quot;3&quot; unique_id=&quot;10225&quot;&gt;&lt;property id=&quot;20148&quot; value=&quot;5&quot;/&gt;&lt;property id=&quot;20300&quot; value=&quot;Slide 56&quot;/&gt;&lt;property id=&quot;20307&quot; value=&quot;352&quot;/&gt;&lt;/object&gt;&lt;object type=&quot;3&quot; unique_id=&quot;10226&quot;&gt;&lt;property id=&quot;20148&quot; value=&quot;5&quot;/&gt;&lt;property id=&quot;20300&quot; value=&quot;Slide 57 - &amp;quot;D. Architectural Optimizations&amp;quot;&quot;/&gt;&lt;property id=&quot;20307&quot; value=&quot;332&quot;/&gt;&lt;/object&gt;&lt;object type=&quot;3&quot; unique_id=&quot;10227&quot;&gt;&lt;property id=&quot;20148&quot; value=&quot;5&quot;/&gt;&lt;property id=&quot;20300&quot; value=&quot;Slide 58 - &amp;quot;Combining Optimizations&amp;quot;&quot;/&gt;&lt;property id=&quot;20307&quot; value=&quot;328&quot;/&gt;&lt;/object&gt;&lt;object type=&quot;3&quot; unique_id=&quot;10228&quot;&gt;&lt;property id=&quot;20148&quot; value=&quot;5&quot;/&gt;&lt;property id=&quot;20300&quot; value=&quot;Slide 59 - &amp;quot;Combining Optimizations&amp;quot;&quot;/&gt;&lt;property id=&quot;20307&quot; value=&quot;330&quot;/&gt;&lt;/object&gt;&lt;object type=&quot;3&quot; unique_id=&quot;10229&quot;&gt;&lt;property id=&quot;20148&quot; value=&quot;5&quot;/&gt;&lt;property id=&quot;20300&quot; value=&quot;Slide 60 - &amp;quot;Combining Optimizations&amp;quot;&quot;/&gt;&lt;property id=&quot;20307&quot; value=&quot;331&quot;/&gt;&lt;/object&gt;&lt;object type=&quot;3&quot; unique_id=&quot;10230&quot;&gt;&lt;property id=&quot;20148&quot; value=&quot;5&quot;/&gt;&lt;property id=&quot;20300&quot; value=&quot;Slide 61 - &amp;quot;Combining Optimizations&amp;quot;&quot;/&gt;&lt;property id=&quot;20307&quot; value=&quot;353&quot;/&gt;&lt;/object&gt;&lt;object type=&quot;3&quot; unique_id=&quot;10231&quot;&gt;&lt;property id=&quot;20148&quot; value=&quot;5&quot;/&gt;&lt;property id=&quot;20300&quot; value=&quot;Slide 62 - &amp;quot;Combining Optimizations&amp;quot;&quot;/&gt;&lt;property id=&quot;20307&quot; value=&quot;368&quot;/&gt;&lt;/object&gt;&lt;object type=&quot;3&quot; unique_id=&quot;10232&quot;&gt;&lt;property id=&quot;20148&quot; value=&quot;5&quot;/&gt;&lt;property id=&quot;20300&quot; value=&quot;Slide 63 - &amp;quot;Combining Optimizations&amp;quot;&quot;/&gt;&lt;property id=&quot;20307&quot; value=&quot;336&quot;/&gt;&lt;/object&gt;&lt;object type=&quot;3&quot; unique_id=&quot;10233&quot;&gt;&lt;property id=&quot;20148&quot; value=&quot;5&quot;/&gt;&lt;property id=&quot;20300&quot; value=&quot;Slide 64 - &amp;quot;Exercise 5-2: Architectural Optimizations&amp;quot;&quot;/&gt;&lt;property id=&quot;20307&quot; value=&quot;309&quot;/&gt;&lt;/object&gt;&lt;object type=&quot;3&quot; unique_id=&quot;10234&quot;&gt;&lt;property id=&quot;20148&quot; value=&quot;5&quot;/&gt;&lt;property id=&quot;20300&quot; value=&quot;Slide 65 - &amp;quot;E. Advanced Optimizations&amp;quot;&quot;/&gt;&lt;property id=&quot;20307&quot; value=&quot;367&quot;/&gt;&lt;/object&gt;&lt;object type=&quot;3&quot; unique_id=&quot;10235&quot;&gt;&lt;property id=&quot;20148&quot; value=&quot;5&quot;/&gt;&lt;property id=&quot;20300&quot; value=&quot;Slide 66 - &amp;quot;Resources&amp;quot;&quot;/&gt;&lt;property id=&quot;20307&quot; value=&quot;329&quot;/&gt;&lt;/object&gt;&lt;/object&gt;&lt;/object&gt;&lt;/database&gt;"/>
</p:tagLst>
</file>

<file path=ppt/theme/theme1.xml><?xml version="1.0" encoding="utf-8"?>
<a:theme xmlns:a="http://schemas.openxmlformats.org/drawingml/2006/main" name="Customer Education Slide Template">
  <a:themeElements>
    <a:clrScheme name="National Instruments">
      <a:dk1>
        <a:srgbClr val="000000"/>
      </a:dk1>
      <a:lt1>
        <a:srgbClr val="FFFFFF"/>
      </a:lt1>
      <a:dk2>
        <a:srgbClr val="000000"/>
      </a:dk2>
      <a:lt2>
        <a:srgbClr val="A8ADB0"/>
      </a:lt2>
      <a:accent1>
        <a:srgbClr val="5E84B8"/>
      </a:accent1>
      <a:accent2>
        <a:srgbClr val="FFBB00"/>
      </a:accent2>
      <a:accent3>
        <a:srgbClr val="B8BA95"/>
      </a:accent3>
      <a:accent4>
        <a:srgbClr val="FFE399"/>
      </a:accent4>
      <a:accent5>
        <a:srgbClr val="05AAE5"/>
      </a:accent5>
      <a:accent6>
        <a:srgbClr val="9EB5D4"/>
      </a:accent6>
      <a:hlink>
        <a:srgbClr val="5E84B8"/>
      </a:hlink>
      <a:folHlink>
        <a:srgbClr val="990033"/>
      </a:folHlink>
    </a:clrScheme>
    <a:fontScheme name="Habanero 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chemeClr val="accent1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chemeClr val="accent1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Habanero Template 1">
        <a:dk1>
          <a:srgbClr val="000000"/>
        </a:dk1>
        <a:lt1>
          <a:srgbClr val="FFFFFF"/>
        </a:lt1>
        <a:dk2>
          <a:srgbClr val="000000"/>
        </a:dk2>
        <a:lt2>
          <a:srgbClr val="A8ADB0"/>
        </a:lt2>
        <a:accent1>
          <a:srgbClr val="B8BA95"/>
        </a:accent1>
        <a:accent2>
          <a:srgbClr val="006600"/>
        </a:accent2>
        <a:accent3>
          <a:srgbClr val="FFFFFF"/>
        </a:accent3>
        <a:accent4>
          <a:srgbClr val="000000"/>
        </a:accent4>
        <a:accent5>
          <a:srgbClr val="D8D9C8"/>
        </a:accent5>
        <a:accent6>
          <a:srgbClr val="005C00"/>
        </a:accent6>
        <a:hlink>
          <a:srgbClr val="0000FF"/>
        </a:hlink>
        <a:folHlink>
          <a:srgbClr val="9900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banero Template 2">
        <a:dk1>
          <a:srgbClr val="000000"/>
        </a:dk1>
        <a:lt1>
          <a:srgbClr val="FFFFFF"/>
        </a:lt1>
        <a:dk2>
          <a:srgbClr val="000000"/>
        </a:dk2>
        <a:lt2>
          <a:srgbClr val="A8ADB0"/>
        </a:lt2>
        <a:accent1>
          <a:srgbClr val="B8BA95"/>
        </a:accent1>
        <a:accent2>
          <a:srgbClr val="006600"/>
        </a:accent2>
        <a:accent3>
          <a:srgbClr val="FFFFFF"/>
        </a:accent3>
        <a:accent4>
          <a:srgbClr val="000000"/>
        </a:accent4>
        <a:accent5>
          <a:srgbClr val="D8D9C8"/>
        </a:accent5>
        <a:accent6>
          <a:srgbClr val="005C00"/>
        </a:accent6>
        <a:hlink>
          <a:srgbClr val="5E84B8"/>
        </a:hlink>
        <a:folHlink>
          <a:srgbClr val="9900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007 Lesson Title">
  <a:themeElements>
    <a:clrScheme name="National Instruments">
      <a:dk1>
        <a:srgbClr val="000000"/>
      </a:dk1>
      <a:lt1>
        <a:srgbClr val="FFFFFF"/>
      </a:lt1>
      <a:dk2>
        <a:srgbClr val="000000"/>
      </a:dk2>
      <a:lt2>
        <a:srgbClr val="A8ADB0"/>
      </a:lt2>
      <a:accent1>
        <a:srgbClr val="5E84B8"/>
      </a:accent1>
      <a:accent2>
        <a:srgbClr val="FFBB00"/>
      </a:accent2>
      <a:accent3>
        <a:srgbClr val="B8BA95"/>
      </a:accent3>
      <a:accent4>
        <a:srgbClr val="FFE399"/>
      </a:accent4>
      <a:accent5>
        <a:srgbClr val="05AAE5"/>
      </a:accent5>
      <a:accent6>
        <a:srgbClr val="9EB5D4"/>
      </a:accent6>
      <a:hlink>
        <a:srgbClr val="5E84B8"/>
      </a:hlink>
      <a:folHlink>
        <a:srgbClr val="990033"/>
      </a:folHlink>
    </a:clrScheme>
    <a:fontScheme name="Lesson Titl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chemeClr val="accent1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chemeClr val="accent1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Lesson 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sson Tit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sson Tit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sson Tit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sson Tit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sson Tit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sson Tit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sson Tit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sson Tit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sson Tit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sson Tit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sson Tit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007 Exercise Slide">
  <a:themeElements>
    <a:clrScheme name="National Instruments">
      <a:dk1>
        <a:srgbClr val="000000"/>
      </a:dk1>
      <a:lt1>
        <a:srgbClr val="FFFFFF"/>
      </a:lt1>
      <a:dk2>
        <a:srgbClr val="000000"/>
      </a:dk2>
      <a:lt2>
        <a:srgbClr val="A8ADB0"/>
      </a:lt2>
      <a:accent1>
        <a:srgbClr val="5E84B8"/>
      </a:accent1>
      <a:accent2>
        <a:srgbClr val="FFBB00"/>
      </a:accent2>
      <a:accent3>
        <a:srgbClr val="B8BA95"/>
      </a:accent3>
      <a:accent4>
        <a:srgbClr val="FFE399"/>
      </a:accent4>
      <a:accent5>
        <a:srgbClr val="05AAE5"/>
      </a:accent5>
      <a:accent6>
        <a:srgbClr val="9EB5D4"/>
      </a:accent6>
      <a:hlink>
        <a:srgbClr val="5E84B8"/>
      </a:hlink>
      <a:folHlink>
        <a:srgbClr val="990033"/>
      </a:folHlink>
    </a:clrScheme>
    <a:fontScheme name="Exercise Slid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chemeClr val="accent1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sm" len="sm"/>
          <a:tailEnd type="none" w="sm" len="sm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chemeClr val="accent1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Exercis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ercis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ercis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ercis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ercis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ercis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xercis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xercis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xercis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xercis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xercis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xercis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Customer Education Slide Template</Template>
  <TotalTime>24615</TotalTime>
  <Words>5807</Words>
  <Application>Microsoft Office PowerPoint</Application>
  <PresentationFormat>화면 슬라이드 쇼(4:3)</PresentationFormat>
  <Paragraphs>572</Paragraphs>
  <Slides>63</Slides>
  <Notes>63</Notes>
  <HiddenSlides>2</HiddenSlides>
  <MMClips>0</MMClips>
  <ScaleCrop>false</ScaleCrop>
  <HeadingPairs>
    <vt:vector size="6" baseType="variant">
      <vt:variant>
        <vt:lpstr>테마</vt:lpstr>
      </vt:variant>
      <vt:variant>
        <vt:i4>3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63</vt:i4>
      </vt:variant>
    </vt:vector>
  </HeadingPairs>
  <TitlesOfParts>
    <vt:vector size="67" baseType="lpstr">
      <vt:lpstr>Customer Education Slide Template</vt:lpstr>
      <vt:lpstr>2007 Lesson Title</vt:lpstr>
      <vt:lpstr>2007 Exercise Slide</vt:lpstr>
      <vt:lpstr>Bitmap Image</vt:lpstr>
      <vt:lpstr>Lesson 8 FPGA 최적화 (선택사항)</vt:lpstr>
      <vt:lpstr>A. 최적화 기법</vt:lpstr>
      <vt:lpstr>최적화의 세 단계</vt:lpstr>
      <vt:lpstr>B. FPGA VI 벤치마킹</vt:lpstr>
      <vt:lpstr>VI의 실행 속도 벤치마킹</vt:lpstr>
      <vt:lpstr>VI의 루프 속도 벤치마킹</vt:lpstr>
      <vt:lpstr>VI의 루프 속도 벤치마킹 (계속)</vt:lpstr>
      <vt:lpstr>VI의 크기 벤치마킹</vt:lpstr>
      <vt:lpstr>VI의 속도 벤치마킹</vt:lpstr>
      <vt:lpstr>C. 기본 최적화</vt:lpstr>
      <vt:lpstr>기본적인 최적화 유형</vt:lpstr>
      <vt:lpstr>프런트 패널 객체 제한</vt:lpstr>
      <vt:lpstr>프런트 패널 객체 제한 (계속)</vt:lpstr>
      <vt:lpstr>슬라이드 14</vt:lpstr>
      <vt:lpstr>프런트 패널 객체 제한 (계속)</vt:lpstr>
      <vt:lpstr>불리언 로직 비트패킹(bitpack)</vt:lpstr>
      <vt:lpstr>작은 데이터 유형 사용</vt:lpstr>
      <vt:lpstr>작은 데이터 유형 사용 (계속)</vt:lpstr>
      <vt:lpstr>슬라이드 19</vt:lpstr>
      <vt:lpstr>작은 데이터 유형 사용 (계속)</vt:lpstr>
      <vt:lpstr>작은 데이터 유형 사용 (계속)</vt:lpstr>
      <vt:lpstr>대용량 함수 피하기</vt:lpstr>
      <vt:lpstr>대용량 함수 피하기 (계속)</vt:lpstr>
      <vt:lpstr>대용량 함수 피하기 (계속)</vt:lpstr>
      <vt:lpstr>대용량 함수 피하기 (계속)</vt:lpstr>
      <vt:lpstr>비교 최적화</vt:lpstr>
      <vt:lpstr>비교 최적화 (계속)</vt:lpstr>
      <vt:lpstr>재호출 vs. 재호출 불가 SubVI</vt:lpstr>
      <vt:lpstr>재호출 vs. 재호출 불가 SubVI (계속)</vt:lpstr>
      <vt:lpstr>최적화에 맞는 후보</vt:lpstr>
      <vt:lpstr>추가적인 최적화</vt:lpstr>
      <vt:lpstr>최적화된 VI</vt:lpstr>
      <vt:lpstr>D. 구조 최적화</vt:lpstr>
      <vt:lpstr>FPGA 내의 데이터 흐름</vt:lpstr>
      <vt:lpstr>FPGA내의 데이터 흐름 (계속)</vt:lpstr>
      <vt:lpstr>FPGA 내의 데이터 흐름 (계속)</vt:lpstr>
      <vt:lpstr>병렬 연산</vt:lpstr>
      <vt:lpstr>병렬 연산 (계속)</vt:lpstr>
      <vt:lpstr>병렬 연산 (계속)</vt:lpstr>
      <vt:lpstr>병렬 연산 (계속)</vt:lpstr>
      <vt:lpstr>파이프라이닝</vt:lpstr>
      <vt:lpstr>파이프라이닝 – Feedback Node</vt:lpstr>
      <vt:lpstr>파이프라이닝 예제</vt:lpstr>
      <vt:lpstr>파이프라이닝 구현</vt:lpstr>
      <vt:lpstr>파이프라이닝 구현 (계속)</vt:lpstr>
      <vt:lpstr>파이프라이닝 구현 (계속)</vt:lpstr>
      <vt:lpstr>슬라이드 47</vt:lpstr>
      <vt:lpstr>단일주기(Single-Cycle) Timed 루프</vt:lpstr>
      <vt:lpstr>단일 주기 Timed 루프 (계속)</vt:lpstr>
      <vt:lpstr>단일 주기 Timed 루프 (계속)</vt:lpstr>
      <vt:lpstr>슬라이드 51</vt:lpstr>
      <vt:lpstr>단일 주기 Timed 루프 예제</vt:lpstr>
      <vt:lpstr>조합 경로(Combinatorial Path)</vt:lpstr>
      <vt:lpstr>슬라이드 54</vt:lpstr>
      <vt:lpstr>최적화 조합</vt:lpstr>
      <vt:lpstr>최적화 조합(계속)</vt:lpstr>
      <vt:lpstr>최적화 조합(계속)</vt:lpstr>
      <vt:lpstr>최적화 조합(계속)</vt:lpstr>
      <vt:lpstr>최적화 조합(계속)</vt:lpstr>
      <vt:lpstr>최적화 조합(계속)</vt:lpstr>
      <vt:lpstr>E. 고급 최적화</vt:lpstr>
      <vt:lpstr>자료</vt:lpstr>
      <vt:lpstr>요약 퀴즈</vt:lpstr>
    </vt:vector>
  </TitlesOfParts>
  <Company>National Instruments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8 FPGA 최적화 (선택사항)</dc:title>
  <dc:creator>motis</dc:creator>
  <dc:description>번역 - NIK TMKT 장현석</dc:description>
  <cp:lastModifiedBy>NIK User</cp:lastModifiedBy>
  <cp:revision>352</cp:revision>
  <dcterms:created xsi:type="dcterms:W3CDTF">2007-09-13T03:14:01Z</dcterms:created>
  <dcterms:modified xsi:type="dcterms:W3CDTF">2009-06-30T07:01:22Z</dcterms:modified>
</cp:coreProperties>
</file>